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1" r:id="rId3"/>
    <p:sldId id="257" r:id="rId4"/>
    <p:sldId id="275" r:id="rId5"/>
    <p:sldId id="261" r:id="rId6"/>
    <p:sldId id="280" r:id="rId7"/>
    <p:sldId id="304" r:id="rId8"/>
    <p:sldId id="309" r:id="rId9"/>
    <p:sldId id="298" r:id="rId10"/>
    <p:sldId id="310" r:id="rId11"/>
    <p:sldId id="324" r:id="rId12"/>
    <p:sldId id="325" r:id="rId13"/>
    <p:sldId id="326" r:id="rId14"/>
    <p:sldId id="327" r:id="rId15"/>
    <p:sldId id="312" r:id="rId16"/>
    <p:sldId id="313" r:id="rId17"/>
    <p:sldId id="314" r:id="rId18"/>
    <p:sldId id="328" r:id="rId19"/>
    <p:sldId id="337" r:id="rId20"/>
    <p:sldId id="329" r:id="rId21"/>
    <p:sldId id="315" r:id="rId22"/>
    <p:sldId id="316" r:id="rId23"/>
    <p:sldId id="339" r:id="rId24"/>
    <p:sldId id="318" r:id="rId25"/>
    <p:sldId id="320" r:id="rId26"/>
    <p:sldId id="321" r:id="rId27"/>
    <p:sldId id="322" r:id="rId28"/>
    <p:sldId id="323" r:id="rId29"/>
    <p:sldId id="279" r:id="rId30"/>
    <p:sldId id="266" r:id="rId31"/>
    <p:sldId id="338" r:id="rId32"/>
    <p:sldId id="268" r:id="rId33"/>
    <p:sldId id="270" r:id="rId34"/>
    <p:sldId id="330" r:id="rId35"/>
    <p:sldId id="331" r:id="rId36"/>
    <p:sldId id="332" r:id="rId37"/>
    <p:sldId id="333" r:id="rId38"/>
    <p:sldId id="33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1C1C"/>
    <a:srgbClr val="292929"/>
    <a:srgbClr val="008EAA"/>
    <a:srgbClr val="C9F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1" autoAdjust="0"/>
    <p:restoredTop sz="94348" autoAdjust="0"/>
  </p:normalViewPr>
  <p:slideViewPr>
    <p:cSldViewPr snapToGrid="0">
      <p:cViewPr varScale="1">
        <p:scale>
          <a:sx n="83" d="100"/>
          <a:sy n="83" d="100"/>
        </p:scale>
        <p:origin x="13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1" d="100"/>
        <a:sy n="131" d="100"/>
      </p:scale>
      <p:origin x="0" y="-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2080-802C-45C5-8C26-B1D66D663609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66A4-D2B6-4A86-99F1-82F9F1376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3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66A4-D2B6-4A86-99F1-82F9F13769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DF9B8-6332-4020-A75A-5DF27377279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possible ‘times of death’.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Actual time of death which might or might not be witnessed.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Time death is verified by appropriate professional.</a:t>
            </a:r>
          </a:p>
          <a:p>
            <a:pPr marL="1143000" lvl="2" indent="-228600">
              <a:buFont typeface="Wingdings" panose="05000000000000000000" pitchFamily="2" charset="2"/>
              <a:buChar char="§"/>
            </a:pPr>
            <a:r>
              <a:rPr lang="en-GB" sz="1000" dirty="0"/>
              <a:t>this will then become the official ‘Time of Death’.</a:t>
            </a:r>
          </a:p>
          <a:p>
            <a:pPr marL="1143000" lvl="2" indent="-228600">
              <a:buFont typeface="Wingdings" panose="05000000000000000000" pitchFamily="2" charset="2"/>
              <a:buChar char="§"/>
            </a:pPr>
            <a:r>
              <a:rPr lang="en-GB" sz="1000" dirty="0"/>
              <a:t>This should be done as close to the actual time of death.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Time of Certification of Death.</a:t>
            </a:r>
          </a:p>
          <a:p>
            <a:pPr marL="1143000" lvl="2" indent="-228600">
              <a:buFont typeface="Wingdings" panose="05000000000000000000" pitchFamily="2" charset="2"/>
              <a:buChar char="§"/>
            </a:pPr>
            <a:r>
              <a:rPr lang="en-GB" dirty="0"/>
              <a:t>Must be done by qualified doctor, who</a:t>
            </a:r>
          </a:p>
          <a:p>
            <a:pPr marL="1143000" lvl="2" indent="-228600">
              <a:buFont typeface="Wingdings" panose="05000000000000000000" pitchFamily="2" charset="2"/>
              <a:buChar char="§"/>
            </a:pPr>
            <a:r>
              <a:rPr lang="en-GB" dirty="0"/>
              <a:t>Has seen and treated patient within the last 28 days.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66A4-D2B6-4A86-99F1-82F9F13769B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0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dirty="0"/>
              <a:t>Actual time of death which might or might not be witnessed.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Time death is verified by appropriate professional.</a:t>
            </a:r>
          </a:p>
          <a:p>
            <a:pPr marL="1143000" lvl="2" indent="-228600">
              <a:buFont typeface="Wingdings" panose="05000000000000000000" pitchFamily="2" charset="2"/>
              <a:buChar char="§"/>
            </a:pPr>
            <a:r>
              <a:rPr lang="en-GB" sz="1000" dirty="0"/>
              <a:t>Be careful if these 2 times straddle midnight. It is conceivable that the actual time could be on one day and the verification is done the next day which conceivably could have important repercussions.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dirty="0"/>
              <a:t>Time of Certification of Death.</a:t>
            </a:r>
          </a:p>
          <a:p>
            <a:pPr marL="1143000" lvl="2" indent="-228600">
              <a:buFont typeface="Wingdings" panose="05000000000000000000" pitchFamily="2" charset="2"/>
              <a:buChar char="§"/>
            </a:pPr>
            <a:r>
              <a:rPr lang="en-GB" dirty="0"/>
              <a:t>Again, vigilance is especially needed around midnight to ensure that the correct time and date of death is recorded.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66A4-D2B6-4A86-99F1-82F9F13769B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66A4-D2B6-4A86-99F1-82F9F13769B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3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DF9B8-6332-4020-A75A-5DF27377279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 is a sequence of clinical conditions starting with the immediate cause of death and is followed by a series of conditions leading </a:t>
            </a:r>
            <a:r>
              <a:rPr lang="en-GB" u="sng" dirty="0"/>
              <a:t>back</a:t>
            </a:r>
            <a:r>
              <a:rPr lang="en-GB" dirty="0"/>
              <a:t> to the </a:t>
            </a:r>
            <a:r>
              <a:rPr lang="en-GB" b="1" dirty="0"/>
              <a:t>underlying cause of death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An example is given.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0EE68-C473-4CA6-8679-A754B715226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7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DF9B8-6332-4020-A75A-5DF27377279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4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II should contain any conditions that</a:t>
            </a:r>
            <a:r>
              <a:rPr lang="en-GB" baseline="0" dirty="0"/>
              <a:t> contributed to the death but were not part of the direct sequence.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DF9B8-6332-4020-A75A-5DF27377279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8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Please do not insert abbreviations</a:t>
            </a:r>
            <a:r>
              <a:rPr lang="en-GB" baseline="0" dirty="0"/>
              <a:t> because the Registry Office are unlikely to know all of them and there can be misinterpretations e.g. MS may mean mitral </a:t>
            </a:r>
            <a:r>
              <a:rPr lang="en-GB" baseline="0" dirty="0" err="1"/>
              <a:t>stenosis</a:t>
            </a:r>
            <a:r>
              <a:rPr lang="en-GB" baseline="0" dirty="0"/>
              <a:t> or multiple sclerosis.</a:t>
            </a:r>
          </a:p>
          <a:p>
            <a:r>
              <a:rPr lang="en-GB" baseline="0" dirty="0"/>
              <a:t>Also </a:t>
            </a:r>
          </a:p>
          <a:p>
            <a:endParaRPr lang="en-GB" baseline="0" dirty="0"/>
          </a:p>
          <a:p>
            <a:r>
              <a:rPr lang="en-GB" baseline="0" dirty="0"/>
              <a:t>Do not use attached terms alone and unqualified</a:t>
            </a:r>
          </a:p>
          <a:p>
            <a:endParaRPr lang="en-GB" baseline="0" dirty="0"/>
          </a:p>
          <a:p>
            <a:r>
              <a:rPr lang="en-GB" baseline="0" dirty="0"/>
              <a:t>Please do not enter </a:t>
            </a:r>
            <a:r>
              <a:rPr lang="en-GB" u="sng" baseline="0" dirty="0"/>
              <a:t>immediate cause of death </a:t>
            </a:r>
            <a:r>
              <a:rPr lang="en-GB" baseline="0" dirty="0"/>
              <a:t>or </a:t>
            </a:r>
            <a:r>
              <a:rPr lang="en-GB" u="sng" baseline="0" dirty="0"/>
              <a:t>underlying cause of death </a:t>
            </a:r>
            <a:r>
              <a:rPr lang="en-GB" baseline="0" dirty="0"/>
              <a:t>in Part II.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DF9B8-6332-4020-A75A-5DF27377279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3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8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1792"/>
            <a:ext cx="3886200" cy="4351338"/>
          </a:xfrm>
        </p:spPr>
        <p:txBody>
          <a:bodyPr/>
          <a:lstStyle>
            <a:lvl2pPr marL="806450" indent="-269875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6614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0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4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7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C9F6FF"/>
            </a:gs>
            <a:gs pos="13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29000">
              <a:schemeClr val="bg1"/>
            </a:gs>
            <a:gs pos="91000">
              <a:srgbClr val="008EAA">
                <a:lumMod val="100000"/>
              </a:srgbClr>
            </a:gs>
            <a:gs pos="92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631668" y="138590"/>
            <a:ext cx="505722" cy="173255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020663"/>
            <a:ext cx="9144000" cy="8695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99163"/>
            <a:ext cx="7886700" cy="797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212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4144" y="6327772"/>
            <a:ext cx="4864475" cy="365125"/>
          </a:xfrm>
          <a:prstGeom prst="rect">
            <a:avLst/>
          </a:prstGeom>
          <a:effectLst>
            <a:outerShdw blurRad="12700" dist="12700" dir="1200000" algn="ctr" rotWithShape="0">
              <a:schemeClr val="tx1">
                <a:alpha val="99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800" b="0">
                <a:solidFill>
                  <a:srgbClr val="008EAA"/>
                </a:solidFill>
                <a:effectLst/>
              </a:defRPr>
            </a:lvl1pPr>
          </a:lstStyle>
          <a:p>
            <a:r>
              <a:rPr lang="en-GB" dirty="0"/>
              <a:t>Printed Medical Certificate of Cause of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0738" y="340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0">
                <a:solidFill>
                  <a:schemeClr val="bg1"/>
                </a:solidFill>
              </a:defRPr>
            </a:lvl1pPr>
          </a:lstStyle>
          <a:p>
            <a:fld id="{99CDE8C8-3D8D-46BD-BCE3-0896CEC009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378" y="6054461"/>
            <a:ext cx="1857256" cy="7552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92133"/>
            <a:ext cx="351322" cy="201528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V0.5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5FA441-EEB8-4B1F-ABE0-35648BD57D9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39028" y="6110288"/>
            <a:ext cx="480848" cy="6713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6C264A-452D-43EA-A5E3-E05E04686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71831" y="6329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>
          <a:solidFill>
            <a:srgbClr val="0000FF"/>
          </a:solidFill>
          <a:latin typeface="+mn-lt"/>
          <a:ea typeface="+mn-ea"/>
          <a:cs typeface="+mn-cs"/>
        </a:defRPr>
      </a:lvl1pPr>
      <a:lvl2pPr marL="806450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-ni.gov.uk/sites/default/files/publications/health/Guidelines%20for%20Verifying%20Life%20Extinct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-ni.gov.uk/sites/default/files/publications/health/Guidelines%20for%20Verifying%20Life%20Extinc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242" y="552016"/>
            <a:ext cx="7772400" cy="1659955"/>
          </a:xfrm>
          <a:ln>
            <a:noFill/>
          </a:ln>
          <a:effectLst>
            <a:outerShdw blurRad="25400" dist="127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0000"/>
              </a:lnSpc>
            </a:pPr>
            <a:r>
              <a:rPr lang="en-GB" sz="2800" dirty="0">
                <a:ln/>
                <a:solidFill>
                  <a:srgbClr val="0000FF"/>
                </a:solidFill>
              </a:rPr>
              <a:t>How to complete a </a:t>
            </a:r>
            <a:br>
              <a:rPr lang="en-GB" sz="2800" dirty="0">
                <a:ln/>
                <a:solidFill>
                  <a:srgbClr val="0000FF"/>
                </a:solidFill>
              </a:rPr>
            </a:br>
            <a:r>
              <a:rPr lang="en-GB" sz="3100" dirty="0">
                <a:ln/>
                <a:solidFill>
                  <a:srgbClr val="0000FF"/>
                </a:solidFill>
              </a:rPr>
              <a:t>Medical Certificate of Cause of Death</a:t>
            </a:r>
            <a:r>
              <a:rPr lang="en-GB" sz="2800" dirty="0">
                <a:ln/>
                <a:solidFill>
                  <a:srgbClr val="0000FF"/>
                </a:solidFill>
              </a:rPr>
              <a:t/>
            </a:r>
            <a:br>
              <a:rPr lang="en-GB" sz="2800" dirty="0">
                <a:ln/>
                <a:solidFill>
                  <a:srgbClr val="0000FF"/>
                </a:solidFill>
              </a:rPr>
            </a:br>
            <a:r>
              <a:rPr lang="en-GB" sz="2800" dirty="0">
                <a:ln/>
                <a:solidFill>
                  <a:srgbClr val="0000FF"/>
                </a:solidFill>
              </a:rPr>
              <a:t/>
            </a:r>
            <a:br>
              <a:rPr lang="en-GB" sz="2800" dirty="0">
                <a:ln/>
                <a:solidFill>
                  <a:srgbClr val="0000FF"/>
                </a:solidFill>
              </a:rPr>
            </a:br>
            <a:r>
              <a:rPr lang="en-GB" sz="2800" dirty="0">
                <a:ln/>
                <a:solidFill>
                  <a:srgbClr val="0000FF"/>
                </a:solidFill>
              </a:rPr>
              <a:t>using the NI Electronic Care Record mortality pathway</a:t>
            </a:r>
            <a:endParaRPr lang="en-GB" sz="2800" dirty="0">
              <a:ln/>
              <a:latin typeface="AR JULI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9206" y="5020088"/>
            <a:ext cx="2735956" cy="413478"/>
          </a:xfrm>
          <a:prstGeom prst="rect">
            <a:avLst/>
          </a:prstGeom>
          <a:ln>
            <a:noFill/>
          </a:ln>
          <a:effectLst>
            <a:outerShdw blurRad="25400" dist="127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u="sng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000" dirty="0">
                <a:ln/>
                <a:solidFill>
                  <a:srgbClr val="0000FF"/>
                </a:solidFill>
              </a:rPr>
              <a:t/>
            </a:r>
            <a:br>
              <a:rPr lang="en-GB" sz="2000" dirty="0">
                <a:ln/>
                <a:solidFill>
                  <a:srgbClr val="0000FF"/>
                </a:solidFill>
              </a:rPr>
            </a:br>
            <a:r>
              <a:rPr lang="en-GB" sz="2000" dirty="0">
                <a:ln/>
                <a:solidFill>
                  <a:srgbClr val="0000FF"/>
                </a:solidFill>
              </a:rPr>
              <a:t/>
            </a:r>
            <a:br>
              <a:rPr lang="en-GB" sz="2000" dirty="0">
                <a:ln/>
                <a:solidFill>
                  <a:srgbClr val="0000FF"/>
                </a:solidFill>
              </a:rPr>
            </a:br>
            <a:r>
              <a:rPr lang="en-GB" sz="2000" dirty="0">
                <a:ln/>
                <a:solidFill>
                  <a:srgbClr val="0000FF"/>
                </a:solidFill>
              </a:rPr>
              <a:t/>
            </a:r>
            <a:br>
              <a:rPr lang="en-GB" sz="2000" dirty="0">
                <a:ln/>
                <a:solidFill>
                  <a:srgbClr val="0000FF"/>
                </a:solidFill>
              </a:rPr>
            </a:br>
            <a:r>
              <a:rPr lang="en-GB" sz="2000" dirty="0">
                <a:ln/>
                <a:solidFill>
                  <a:srgbClr val="0000FF"/>
                </a:solidFill>
              </a:rPr>
              <a:t/>
            </a:r>
            <a:br>
              <a:rPr lang="en-GB" sz="2000" dirty="0">
                <a:ln/>
                <a:solidFill>
                  <a:srgbClr val="0000FF"/>
                </a:solidFill>
              </a:rPr>
            </a:br>
            <a:r>
              <a:rPr lang="en-GB" sz="2000" dirty="0">
                <a:ln/>
                <a:latin typeface="AR JULIAN" panose="02000000000000000000" pitchFamily="2" charset="0"/>
              </a:rPr>
              <a:t>Printed </a:t>
            </a:r>
            <a:r>
              <a:rPr lang="en-GB" sz="2000" dirty="0" smtClean="0">
                <a:ln/>
                <a:latin typeface="AR JULIAN" panose="02000000000000000000" pitchFamily="2" charset="0"/>
              </a:rPr>
              <a:t>example</a:t>
            </a:r>
            <a:endParaRPr lang="en-GB" sz="2000" dirty="0">
              <a:ln/>
              <a:latin typeface="AR JULI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59699" y="2322635"/>
            <a:ext cx="2350926" cy="404547"/>
          </a:xfrm>
          <a:prstGeom prst="rect">
            <a:avLst/>
          </a:prstGeom>
          <a:ln>
            <a:noFill/>
          </a:ln>
          <a:effectLst>
            <a:outerShdw blurRad="25400" dist="127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9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u="sng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>
                <a:ln/>
                <a:solidFill>
                  <a:srgbClr val="0000FF"/>
                </a:solidFill>
              </a:rPr>
              <a:t>in NHS Hospital</a:t>
            </a:r>
            <a:endParaRPr lang="en-GB" sz="2800" dirty="0">
              <a:ln/>
              <a:latin typeface="AR JULI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4E567D-F20D-4EDB-A725-4AAB6C78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478" y="2377081"/>
            <a:ext cx="2189141" cy="30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69875" lvl="2" indent="0" algn="just">
              <a:buNone/>
            </a:pPr>
            <a:r>
              <a:rPr lang="en-GB" sz="2400" dirty="0">
                <a:solidFill>
                  <a:srgbClr val="0000FF"/>
                </a:solidFill>
              </a:rPr>
              <a:t>There now follows screenshots of how to produce a MCCD.</a:t>
            </a:r>
          </a:p>
          <a:p>
            <a:pPr marL="269875" lvl="2" indent="0" algn="just">
              <a:buNone/>
            </a:pPr>
            <a:endParaRPr lang="en-GB" sz="2400" dirty="0">
              <a:solidFill>
                <a:srgbClr val="0000FF"/>
              </a:solidFill>
            </a:endParaRPr>
          </a:p>
          <a:p>
            <a:pPr marL="269875" lvl="2" indent="0" algn="just">
              <a:buNone/>
            </a:pPr>
            <a:r>
              <a:rPr lang="en-GB" sz="2400" dirty="0">
                <a:solidFill>
                  <a:srgbClr val="0000FF"/>
                </a:solidFill>
              </a:rPr>
              <a:t>You will need to, </a:t>
            </a:r>
          </a:p>
          <a:p>
            <a:pPr marL="627063" lvl="2" indent="-1778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record the death on the NIECR – Mortality Pathway</a:t>
            </a:r>
          </a:p>
          <a:p>
            <a:pPr marL="627063" lvl="2" indent="-1778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produce MCCD</a:t>
            </a:r>
          </a:p>
          <a:p>
            <a:pPr marL="627063" lvl="2" indent="-177800"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arrange for completed MCCD 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 General Register Office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 – always Login to NIECR</a:t>
            </a:r>
          </a:p>
        </p:txBody>
      </p:sp>
      <p:pic>
        <p:nvPicPr>
          <p:cNvPr id="5122" name="Picture 2" descr="E:\Morbidity and Mortality\Presentations\NIECR screen shots\NIECR 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72" y="1601794"/>
            <a:ext cx="8161932" cy="3873720"/>
          </a:xfrm>
          <a:prstGeom prst="rect">
            <a:avLst/>
          </a:prstGeom>
          <a:solidFill>
            <a:srgbClr val="008EAA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136761" y="4410471"/>
            <a:ext cx="2923977" cy="1260459"/>
            <a:chOff x="4136761" y="4410471"/>
            <a:chExt cx="2649065" cy="1260459"/>
          </a:xfrm>
        </p:grpSpPr>
        <p:sp>
          <p:nvSpPr>
            <p:cNvPr id="8" name="Down Arrow 10"/>
            <p:cNvSpPr/>
            <p:nvPr/>
          </p:nvSpPr>
          <p:spPr>
            <a:xfrm rot="8477066">
              <a:off x="4136761" y="4410471"/>
              <a:ext cx="222662" cy="413001"/>
            </a:xfrm>
            <a:prstGeom prst="downArrow">
              <a:avLst>
                <a:gd name="adj1" fmla="val 50000"/>
                <a:gd name="adj2" fmla="val 77295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GB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1826" y="4747600"/>
              <a:ext cx="2434000" cy="923330"/>
            </a:xfrm>
            <a:prstGeom prst="rect">
              <a:avLst/>
            </a:prstGeom>
            <a:solidFill>
              <a:srgbClr val="008EAA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FF00"/>
                  </a:solidFill>
                </a:rPr>
                <a:t>You can access  </a:t>
              </a:r>
            </a:p>
            <a:p>
              <a:r>
                <a:rPr lang="en-GB" dirty="0">
                  <a:solidFill>
                    <a:srgbClr val="FFFF00"/>
                  </a:solidFill>
                </a:rPr>
                <a:t>‘How to’ guides and </a:t>
              </a:r>
            </a:p>
            <a:p>
              <a:r>
                <a:rPr lang="en-GB" dirty="0">
                  <a:solidFill>
                    <a:srgbClr val="FFFF00"/>
                  </a:solidFill>
                </a:rPr>
                <a:t>Screenshot training here.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28650" y="1097499"/>
            <a:ext cx="643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You MUST always use your </a:t>
            </a:r>
            <a:r>
              <a:rPr lang="en-GB" sz="2400" b="1" i="1" u="sng" dirty="0">
                <a:solidFill>
                  <a:srgbClr val="C00000"/>
                </a:solidFill>
              </a:rPr>
              <a:t>OWN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NIECR login details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3371162" y="1558979"/>
            <a:ext cx="352827" cy="588295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4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Morbidity and Mortality\Presentations\NIECR screen shots\patient search NIE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49" y="1611087"/>
            <a:ext cx="8169549" cy="39007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Find the deceased patient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1209794"/>
            <a:ext cx="74206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</a:t>
            </a:r>
            <a:r>
              <a:rPr lang="en-GB" b="1" dirty="0">
                <a:solidFill>
                  <a:srgbClr val="C00000"/>
                </a:solidFill>
              </a:rPr>
              <a:t>correct</a:t>
            </a:r>
            <a:r>
              <a:rPr lang="en-GB" dirty="0">
                <a:solidFill>
                  <a:srgbClr val="0000FF"/>
                </a:solidFill>
              </a:rPr>
              <a:t> patient on NIECR – by </a:t>
            </a:r>
            <a:r>
              <a:rPr lang="en-GB" u="sng" dirty="0">
                <a:solidFill>
                  <a:srgbClr val="0000FF"/>
                </a:solidFill>
              </a:rPr>
              <a:t>direct</a:t>
            </a:r>
            <a:r>
              <a:rPr lang="en-GB" dirty="0">
                <a:solidFill>
                  <a:srgbClr val="0000FF"/>
                </a:solidFill>
              </a:rPr>
              <a:t> patient search using H&amp;C number</a:t>
            </a:r>
          </a:p>
        </p:txBody>
      </p:sp>
      <p:sp>
        <p:nvSpPr>
          <p:cNvPr id="9" name="Down Arrow 10"/>
          <p:cNvSpPr/>
          <p:nvPr/>
        </p:nvSpPr>
        <p:spPr>
          <a:xfrm rot="8477066">
            <a:off x="1196269" y="2125755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06096" y="2371667"/>
            <a:ext cx="1567369" cy="701056"/>
            <a:chOff x="2706096" y="2371667"/>
            <a:chExt cx="1567369" cy="701056"/>
          </a:xfrm>
        </p:grpSpPr>
        <p:sp>
          <p:nvSpPr>
            <p:cNvPr id="10" name="TextBox 9"/>
            <p:cNvSpPr txBox="1"/>
            <p:nvPr/>
          </p:nvSpPr>
          <p:spPr>
            <a:xfrm>
              <a:off x="2917003" y="2703391"/>
              <a:ext cx="1356462" cy="369332"/>
            </a:xfrm>
            <a:prstGeom prst="rect">
              <a:avLst/>
            </a:prstGeom>
            <a:solidFill>
              <a:srgbClr val="008EAA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FF00"/>
                  </a:solidFill>
                </a:rPr>
                <a:t>H&amp;C number</a:t>
              </a:r>
            </a:p>
          </p:txBody>
        </p:sp>
        <p:sp>
          <p:nvSpPr>
            <p:cNvPr id="14" name="Down Arrow 10"/>
            <p:cNvSpPr/>
            <p:nvPr/>
          </p:nvSpPr>
          <p:spPr>
            <a:xfrm rot="8477066">
              <a:off x="2706096" y="2371667"/>
              <a:ext cx="222662" cy="413001"/>
            </a:xfrm>
            <a:prstGeom prst="downArrow">
              <a:avLst>
                <a:gd name="adj1" fmla="val 50000"/>
                <a:gd name="adj2" fmla="val 77295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GB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13" name="Down Arrow 10"/>
          <p:cNvSpPr/>
          <p:nvPr/>
        </p:nvSpPr>
        <p:spPr>
          <a:xfrm rot="8477066">
            <a:off x="1860557" y="2635465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783" y="3564862"/>
            <a:ext cx="4910567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It is preferred that you,</a:t>
            </a:r>
          </a:p>
          <a:p>
            <a:r>
              <a:rPr lang="en-GB" dirty="0">
                <a:solidFill>
                  <a:srgbClr val="0000FF"/>
                </a:solidFill>
              </a:rPr>
              <a:t> do </a:t>
            </a:r>
            <a:r>
              <a:rPr lang="en-GB" b="1" dirty="0">
                <a:solidFill>
                  <a:srgbClr val="0000FF"/>
                </a:solidFill>
              </a:rPr>
              <a:t>NOT</a:t>
            </a:r>
            <a:r>
              <a:rPr lang="en-GB" dirty="0">
                <a:solidFill>
                  <a:srgbClr val="0000FF"/>
                </a:solidFill>
              </a:rPr>
              <a:t> pick deceased from recent encounter list,</a:t>
            </a:r>
          </a:p>
          <a:p>
            <a:r>
              <a:rPr lang="en-GB" dirty="0">
                <a:solidFill>
                  <a:srgbClr val="0000FF"/>
                </a:solidFill>
              </a:rPr>
              <a:t> to avoid picking the wrong patient.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b="-1"/>
          <a:stretch/>
        </p:blipFill>
        <p:spPr>
          <a:xfrm>
            <a:off x="611560" y="1610044"/>
            <a:ext cx="8153400" cy="3763172"/>
          </a:xfrm>
          <a:ln>
            <a:solidFill>
              <a:srgbClr val="00B0F0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Check the </a:t>
            </a:r>
            <a:r>
              <a:rPr lang="en-GB" sz="3200" b="1" dirty="0">
                <a:solidFill>
                  <a:srgbClr val="FF0000"/>
                </a:solidFill>
              </a:rPr>
              <a:t>CORRECT</a:t>
            </a:r>
            <a:r>
              <a:rPr lang="en-GB" sz="3200" dirty="0"/>
              <a:t> patient is selected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209794"/>
            <a:ext cx="5152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Please ensure you have selected the correct patient !</a:t>
            </a:r>
          </a:p>
        </p:txBody>
      </p:sp>
      <p:sp>
        <p:nvSpPr>
          <p:cNvPr id="13" name="Oval 12"/>
          <p:cNvSpPr/>
          <p:nvPr/>
        </p:nvSpPr>
        <p:spPr>
          <a:xfrm>
            <a:off x="462101" y="1810475"/>
            <a:ext cx="27927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68387" y="2463617"/>
            <a:ext cx="3696242" cy="1215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/>
          <a:stretch/>
        </p:blipFill>
        <p:spPr>
          <a:xfrm>
            <a:off x="611560" y="1618794"/>
            <a:ext cx="8153400" cy="3754422"/>
          </a:xfrm>
          <a:ln>
            <a:solidFill>
              <a:srgbClr val="00B0F0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Enrolling on Mortality Pathway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209794"/>
            <a:ext cx="21188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Click on Pathway tab</a:t>
            </a:r>
          </a:p>
        </p:txBody>
      </p:sp>
      <p:sp>
        <p:nvSpPr>
          <p:cNvPr id="13" name="Oval 12"/>
          <p:cNvSpPr/>
          <p:nvPr/>
        </p:nvSpPr>
        <p:spPr>
          <a:xfrm>
            <a:off x="4544244" y="2060847"/>
            <a:ext cx="81797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10"/>
          <p:cNvSpPr/>
          <p:nvPr/>
        </p:nvSpPr>
        <p:spPr>
          <a:xfrm rot="8477066">
            <a:off x="5180748" y="2301128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8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4425"/>
            <a:ext cx="8153400" cy="3846041"/>
          </a:xfrm>
          <a:ln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Enroll</a:t>
            </a:r>
            <a:r>
              <a:rPr lang="en-GB" dirty="0"/>
              <a:t> on Mortality Pathway</a:t>
            </a:r>
          </a:p>
        </p:txBody>
      </p:sp>
      <p:sp>
        <p:nvSpPr>
          <p:cNvPr id="23" name="Down Arrow 10"/>
          <p:cNvSpPr/>
          <p:nvPr/>
        </p:nvSpPr>
        <p:spPr>
          <a:xfrm rot="8477066">
            <a:off x="2444445" y="3345320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5696" y="2546128"/>
            <a:ext cx="1080120" cy="29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2648" y="1209794"/>
            <a:ext cx="59648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correct pathway from list – Mortality pathway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Enroll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Down Arrow 10"/>
          <p:cNvSpPr/>
          <p:nvPr/>
        </p:nvSpPr>
        <p:spPr>
          <a:xfrm rot="7792272">
            <a:off x="2786278" y="2660859"/>
            <a:ext cx="152233" cy="315389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25406" y="2268137"/>
            <a:ext cx="861657" cy="232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0"/>
          <p:cNvSpPr/>
          <p:nvPr/>
        </p:nvSpPr>
        <p:spPr>
          <a:xfrm rot="7610082">
            <a:off x="3036505" y="2326018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2" grpId="0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Mortality Pathway now in Tasks tree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0"/>
          <a:stretch/>
        </p:blipFill>
        <p:spPr>
          <a:xfrm>
            <a:off x="612775" y="1601292"/>
            <a:ext cx="8153400" cy="3505925"/>
          </a:xfrm>
          <a:ln>
            <a:solidFill>
              <a:schemeClr val="accent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467544" y="270094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2648" y="1209794"/>
            <a:ext cx="28969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Initial Record of Death</a:t>
            </a:r>
          </a:p>
        </p:txBody>
      </p:sp>
      <p:sp>
        <p:nvSpPr>
          <p:cNvPr id="13" name="Down Arrow 10"/>
          <p:cNvSpPr/>
          <p:nvPr/>
        </p:nvSpPr>
        <p:spPr>
          <a:xfrm rot="8477066">
            <a:off x="2003365" y="3121241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41431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0" y="1603255"/>
            <a:ext cx="7998488" cy="3628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648" y="1209794"/>
            <a:ext cx="78456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Enter Date and Time of Death (same date &amp; time as for Verification of Life Extinct)</a:t>
            </a:r>
          </a:p>
        </p:txBody>
      </p:sp>
      <p:sp>
        <p:nvSpPr>
          <p:cNvPr id="21" name="Down Arrow 10"/>
          <p:cNvSpPr/>
          <p:nvPr/>
        </p:nvSpPr>
        <p:spPr>
          <a:xfrm rot="8477066">
            <a:off x="4065050" y="3314359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0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Time of Death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There are 3 possible time measurements,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GB" dirty="0"/>
              <a:t> Actual Time of Death</a:t>
            </a:r>
          </a:p>
          <a:p>
            <a:pPr marL="895350" lvl="1" indent="-177800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Could be observed by member of public. </a:t>
            </a:r>
          </a:p>
          <a:p>
            <a:pPr marL="358775" lvl="1" indent="-358775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dirty="0"/>
              <a:t> Verification of Life Extinct</a:t>
            </a:r>
          </a:p>
          <a:p>
            <a:pPr marL="895350" lvl="1" indent="-17780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Performed by any trained Healthcare professional.</a:t>
            </a:r>
          </a:p>
          <a:p>
            <a:pPr marL="358775" lvl="1" indent="-358775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dirty="0"/>
              <a:t> Certification of Death</a:t>
            </a:r>
          </a:p>
          <a:p>
            <a:pPr marL="895350" lvl="1" indent="-17780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Must be done by Doctor</a:t>
            </a:r>
          </a:p>
          <a:p>
            <a:pPr marL="895350" lvl="1" indent="-17780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Doctor must see &amp; treat patient within 28 days.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18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06416" y="4977113"/>
            <a:ext cx="5963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Regulation is not in place during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16639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 and Time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In NHS Hospital practice</a:t>
            </a:r>
            <a:r>
              <a:rPr lang="en-GB" dirty="0"/>
              <a:t>,</a:t>
            </a:r>
          </a:p>
          <a:p>
            <a:r>
              <a:rPr lang="en-GB" dirty="0"/>
              <a:t>The date and time of Death on a MCCD is taken as the date/time of </a:t>
            </a:r>
            <a:r>
              <a:rPr lang="en-GB" u="sng" dirty="0"/>
              <a:t>Verification of Life Extinct (VLE).</a:t>
            </a:r>
          </a:p>
          <a:p>
            <a:endParaRPr lang="en-GB" dirty="0"/>
          </a:p>
          <a:p>
            <a:r>
              <a:rPr lang="en-GB" dirty="0"/>
              <a:t>You must ensure that the correct date of death is recorded on the MCCD,</a:t>
            </a:r>
          </a:p>
          <a:p>
            <a:pPr lvl="1"/>
            <a:r>
              <a:rPr lang="en-GB" sz="2800" dirty="0"/>
              <a:t>when VLE occurred before midnight, </a:t>
            </a:r>
          </a:p>
          <a:p>
            <a:pPr lvl="1"/>
            <a:r>
              <a:rPr lang="en-GB" sz="2800" dirty="0"/>
              <a:t>but </a:t>
            </a:r>
          </a:p>
          <a:p>
            <a:pPr lvl="1"/>
            <a:r>
              <a:rPr lang="en-GB" sz="2800" dirty="0"/>
              <a:t>you certify the death on the following day.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set of slides needs to be viewed as a </a:t>
            </a:r>
            <a:r>
              <a:rPr lang="en-GB" u="sng" dirty="0"/>
              <a:t>Slide Show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Medical Certificate of Cause of Death = MCCD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careful around mid-night!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20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08" y="1122365"/>
            <a:ext cx="7230184" cy="44184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05593" y="5053347"/>
            <a:ext cx="1307281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/>
              <a:t>Verification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6736" y="5053347"/>
            <a:ext cx="1334789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/>
              <a:t>Certification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30605" y="3202026"/>
            <a:ext cx="930537" cy="1527829"/>
          </a:xfrm>
          <a:prstGeom prst="rect">
            <a:avLst/>
          </a:prstGeom>
          <a:scene3d>
            <a:camera prst="orthographicFront">
              <a:rot lat="20956207" lon="1761482" rev="21564511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6"/>
          <a:stretch/>
        </p:blipFill>
        <p:spPr>
          <a:xfrm rot="166027">
            <a:off x="4690515" y="3212180"/>
            <a:ext cx="1284348" cy="1518152"/>
          </a:xfrm>
          <a:prstGeom prst="rect">
            <a:avLst/>
          </a:prstGeom>
          <a:scene3d>
            <a:camera prst="orthographicFront">
              <a:rot lat="21022335" lon="20382456" rev="44997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057159" y="1196285"/>
            <a:ext cx="7029681" cy="923330"/>
          </a:xfrm>
          <a:prstGeom prst="rect">
            <a:avLst/>
          </a:prstGeom>
          <a:solidFill>
            <a:srgbClr val="1C1C1C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You must ensure that the correct date of death is recorded on the MCCD </a:t>
            </a:r>
          </a:p>
          <a:p>
            <a:r>
              <a:rPr lang="en-GB" dirty="0">
                <a:solidFill>
                  <a:srgbClr val="FFFF00"/>
                </a:solidFill>
              </a:rPr>
              <a:t>when Verification of Life Extinct occurred before midnight, </a:t>
            </a:r>
          </a:p>
          <a:p>
            <a:r>
              <a:rPr lang="en-GB" dirty="0">
                <a:solidFill>
                  <a:srgbClr val="FFFF00"/>
                </a:solidFill>
              </a:rPr>
              <a:t>but you certify the death on the following day. </a:t>
            </a:r>
          </a:p>
        </p:txBody>
      </p:sp>
      <p:sp>
        <p:nvSpPr>
          <p:cNvPr id="6" name="Callout: Down Arrow 5"/>
          <p:cNvSpPr/>
          <p:nvPr/>
        </p:nvSpPr>
        <p:spPr>
          <a:xfrm>
            <a:off x="519416" y="4323100"/>
            <a:ext cx="3147105" cy="673533"/>
          </a:xfrm>
          <a:prstGeom prst="downArrowCallout">
            <a:avLst>
              <a:gd name="adj1" fmla="val 49354"/>
              <a:gd name="adj2" fmla="val 43108"/>
              <a:gd name="adj3" fmla="val 32732"/>
              <a:gd name="adj4" fmla="val 5174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Correct Date and Time of Death</a:t>
            </a:r>
          </a:p>
        </p:txBody>
      </p:sp>
    </p:spTree>
    <p:extLst>
      <p:ext uri="{BB962C8B-B14F-4D97-AF65-F5344CB8AC3E}">
        <p14:creationId xmlns:p14="http://schemas.microsoft.com/office/powerpoint/2010/main" val="2287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0" y="1603255"/>
            <a:ext cx="7998488" cy="3628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648" y="1209794"/>
            <a:ext cx="30056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Enter who Verified Life Extinct</a:t>
            </a:r>
          </a:p>
        </p:txBody>
      </p:sp>
      <p:sp>
        <p:nvSpPr>
          <p:cNvPr id="21" name="Down Arrow 10"/>
          <p:cNvSpPr/>
          <p:nvPr/>
        </p:nvSpPr>
        <p:spPr>
          <a:xfrm rot="8477066">
            <a:off x="3623507" y="3572966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2085975"/>
            <a:ext cx="7058025" cy="26860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85319" y="3616813"/>
            <a:ext cx="3574025" cy="923330"/>
          </a:xfrm>
          <a:prstGeom prst="rect">
            <a:avLst/>
          </a:prstGeom>
          <a:solidFill>
            <a:srgbClr val="008EA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FF00"/>
                </a:solidFill>
              </a:rPr>
              <a:t>Please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r>
              <a:rPr lang="en-GB" dirty="0">
                <a:solidFill>
                  <a:srgbClr val="FFFF00"/>
                </a:solidFill>
              </a:rPr>
              <a:t>If you did not verify death, provide name of person who did.</a:t>
            </a:r>
          </a:p>
        </p:txBody>
      </p:sp>
    </p:spTree>
    <p:extLst>
      <p:ext uri="{BB962C8B-B14F-4D97-AF65-F5344CB8AC3E}">
        <p14:creationId xmlns:p14="http://schemas.microsoft.com/office/powerpoint/2010/main" val="17742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7" y="1613851"/>
            <a:ext cx="8115300" cy="37045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648" y="1209794"/>
            <a:ext cx="5784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Answer question, “Death in Hospital in Northern Ireland”?</a:t>
            </a:r>
          </a:p>
        </p:txBody>
      </p:sp>
      <p:sp>
        <p:nvSpPr>
          <p:cNvPr id="21" name="Down Arrow 10"/>
          <p:cNvSpPr/>
          <p:nvPr/>
        </p:nvSpPr>
        <p:spPr>
          <a:xfrm rot="6465553">
            <a:off x="3716962" y="3545791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606" y="3839141"/>
            <a:ext cx="3574025" cy="646331"/>
          </a:xfrm>
          <a:prstGeom prst="rect">
            <a:avLst/>
          </a:prstGeom>
          <a:solidFill>
            <a:srgbClr val="008EA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FF00"/>
                </a:solidFill>
              </a:rPr>
              <a:t>If YES,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r>
              <a:rPr lang="en-GB" dirty="0">
                <a:solidFill>
                  <a:srgbClr val="FFFF00"/>
                </a:solidFill>
              </a:rPr>
              <a:t>Complete Trust, Hospital and Ward.</a:t>
            </a:r>
          </a:p>
        </p:txBody>
      </p:sp>
      <p:sp>
        <p:nvSpPr>
          <p:cNvPr id="13" name="Down Arrow 10"/>
          <p:cNvSpPr/>
          <p:nvPr/>
        </p:nvSpPr>
        <p:spPr>
          <a:xfrm rot="6465553">
            <a:off x="4065051" y="4244359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2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7" y="1613851"/>
            <a:ext cx="8115300" cy="37045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648" y="1209794"/>
            <a:ext cx="56419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Answer question, “Death in Hospital in Northern Ireland”?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675307"/>
            <a:ext cx="7060738" cy="21985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36342" y="2430061"/>
            <a:ext cx="3574025" cy="923330"/>
          </a:xfrm>
          <a:prstGeom prst="rect">
            <a:avLst/>
          </a:prstGeom>
          <a:solidFill>
            <a:srgbClr val="008EA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FF00"/>
                </a:solidFill>
              </a:rPr>
              <a:t>If NO,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r>
              <a:rPr lang="en-GB" dirty="0">
                <a:solidFill>
                  <a:srgbClr val="FFFF00"/>
                </a:solidFill>
              </a:rPr>
              <a:t>Please provide correct address of Place of Death</a:t>
            </a:r>
          </a:p>
        </p:txBody>
      </p:sp>
      <p:sp>
        <p:nvSpPr>
          <p:cNvPr id="21" name="Down Arrow 10"/>
          <p:cNvSpPr/>
          <p:nvPr/>
        </p:nvSpPr>
        <p:spPr>
          <a:xfrm rot="6465553">
            <a:off x="4565398" y="3993068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8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1EF697-130E-401F-983A-CC5D3ACFC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84396"/>
            <a:ext cx="8023143" cy="36625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" y="1209794"/>
            <a:ext cx="61300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Primary Reviewing M&amp;M Team and Reviewing Consultant</a:t>
            </a:r>
          </a:p>
        </p:txBody>
      </p:sp>
      <p:sp>
        <p:nvSpPr>
          <p:cNvPr id="8" name="Down Arrow 10"/>
          <p:cNvSpPr/>
          <p:nvPr/>
        </p:nvSpPr>
        <p:spPr>
          <a:xfrm rot="8477066">
            <a:off x="3338687" y="4689611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1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/>
        </p:blipFill>
        <p:spPr>
          <a:xfrm>
            <a:off x="590640" y="1609752"/>
            <a:ext cx="8030304" cy="40429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SBAR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" y="1209794"/>
            <a:ext cx="49314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Complete SBAR fields to provide the clinical details</a:t>
            </a:r>
          </a:p>
        </p:txBody>
      </p:sp>
      <p:sp>
        <p:nvSpPr>
          <p:cNvPr id="8" name="Down Arrow 10"/>
          <p:cNvSpPr/>
          <p:nvPr/>
        </p:nvSpPr>
        <p:spPr>
          <a:xfrm rot="8477066">
            <a:off x="4269395" y="3528706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7391" y="4040857"/>
            <a:ext cx="3035575" cy="646331"/>
          </a:xfrm>
          <a:prstGeom prst="rect">
            <a:avLst/>
          </a:prstGeom>
          <a:solidFill>
            <a:srgbClr val="008EAA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If </a:t>
            </a:r>
            <a:r>
              <a:rPr lang="en-GB" b="1" u="sng" dirty="0">
                <a:solidFill>
                  <a:srgbClr val="FFFF00"/>
                </a:solidFill>
              </a:rPr>
              <a:t>not</a:t>
            </a:r>
            <a:r>
              <a:rPr lang="en-GB" dirty="0">
                <a:solidFill>
                  <a:srgbClr val="FFFF00"/>
                </a:solidFill>
              </a:rPr>
              <a:t> a Coroner case,</a:t>
            </a:r>
          </a:p>
          <a:p>
            <a:r>
              <a:rPr lang="en-GB" dirty="0">
                <a:solidFill>
                  <a:srgbClr val="FFFF00"/>
                </a:solidFill>
              </a:rPr>
              <a:t>provide details as requested   </a:t>
            </a:r>
          </a:p>
        </p:txBody>
      </p:sp>
      <p:sp>
        <p:nvSpPr>
          <p:cNvPr id="10" name="Down Arrow 10"/>
          <p:cNvSpPr/>
          <p:nvPr/>
        </p:nvSpPr>
        <p:spPr>
          <a:xfrm rot="8477066">
            <a:off x="4115512" y="4061182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8477066">
            <a:off x="3748307" y="4547679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Down Arrow 10"/>
          <p:cNvSpPr/>
          <p:nvPr/>
        </p:nvSpPr>
        <p:spPr>
          <a:xfrm rot="8477066">
            <a:off x="4383469" y="4970481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7945D5-8D13-4DBE-8045-3452B31DA0CB}"/>
              </a:ext>
            </a:extLst>
          </p:cNvPr>
          <p:cNvSpPr txBox="1"/>
          <p:nvPr/>
        </p:nvSpPr>
        <p:spPr>
          <a:xfrm>
            <a:off x="5388270" y="1223045"/>
            <a:ext cx="207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Clinical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5" grpId="0" animBg="1"/>
      <p:bldP spid="10" grpId="0" animBg="1"/>
      <p:bldP spid="11" grpId="0" animBg="1"/>
      <p:bldP spid="1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/>
        </p:blipFill>
        <p:spPr>
          <a:xfrm>
            <a:off x="590640" y="1609752"/>
            <a:ext cx="8030304" cy="40429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SBAR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" y="1209794"/>
            <a:ext cx="49314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Complete SBAR fields to provide the clinical details</a:t>
            </a:r>
          </a:p>
        </p:txBody>
      </p:sp>
      <p:sp>
        <p:nvSpPr>
          <p:cNvPr id="11" name="Down Arrow 10"/>
          <p:cNvSpPr/>
          <p:nvPr/>
        </p:nvSpPr>
        <p:spPr>
          <a:xfrm rot="8477066">
            <a:off x="7591596" y="3899671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Down Arrow 10"/>
          <p:cNvSpPr/>
          <p:nvPr/>
        </p:nvSpPr>
        <p:spPr>
          <a:xfrm rot="8477066">
            <a:off x="7967739" y="4373000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Down Arrow 10"/>
          <p:cNvSpPr/>
          <p:nvPr/>
        </p:nvSpPr>
        <p:spPr>
          <a:xfrm rot="8477066">
            <a:off x="4269395" y="3528706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Down Arrow 10"/>
          <p:cNvSpPr/>
          <p:nvPr/>
        </p:nvSpPr>
        <p:spPr>
          <a:xfrm rot="8477066">
            <a:off x="4115512" y="4061182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Down Arrow 10"/>
          <p:cNvSpPr/>
          <p:nvPr/>
        </p:nvSpPr>
        <p:spPr>
          <a:xfrm rot="8477066">
            <a:off x="3748307" y="4547679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Down Arrow 10"/>
          <p:cNvSpPr/>
          <p:nvPr/>
        </p:nvSpPr>
        <p:spPr>
          <a:xfrm rot="8477066">
            <a:off x="4383469" y="4970481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588" y="1908859"/>
            <a:ext cx="4659356" cy="1477328"/>
          </a:xfrm>
          <a:prstGeom prst="rect">
            <a:avLst/>
          </a:prstGeom>
          <a:solidFill>
            <a:srgbClr val="008EA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If Coroner requests Proforma &amp; MCCD,</a:t>
            </a:r>
          </a:p>
          <a:p>
            <a:r>
              <a:rPr lang="en-GB" u="sng" dirty="0">
                <a:solidFill>
                  <a:srgbClr val="FFFF00"/>
                </a:solidFill>
              </a:rPr>
              <a:t>also</a:t>
            </a:r>
            <a:r>
              <a:rPr lang="en-GB" dirty="0">
                <a:solidFill>
                  <a:srgbClr val="FFFF00"/>
                </a:solidFill>
              </a:rPr>
              <a:t> provide details as requested by bold text.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This will provide a full Clinical Summary for printing for the Coroner.  </a:t>
            </a:r>
          </a:p>
        </p:txBody>
      </p:sp>
    </p:spTree>
    <p:extLst>
      <p:ext uri="{BB962C8B-B14F-4D97-AF65-F5344CB8AC3E}">
        <p14:creationId xmlns:p14="http://schemas.microsoft.com/office/powerpoint/2010/main" val="38838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ED2429-8509-44A6-928F-810EAE8C6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614218"/>
            <a:ext cx="8153400" cy="38938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- Outcome</a:t>
            </a:r>
          </a:p>
        </p:txBody>
      </p:sp>
      <p:sp>
        <p:nvSpPr>
          <p:cNvPr id="5" name="Oval 4"/>
          <p:cNvSpPr/>
          <p:nvPr/>
        </p:nvSpPr>
        <p:spPr>
          <a:xfrm>
            <a:off x="2799074" y="2285986"/>
            <a:ext cx="20882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2648" y="1209794"/>
            <a:ext cx="16675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Outcome</a:t>
            </a:r>
          </a:p>
        </p:txBody>
      </p:sp>
      <p:sp>
        <p:nvSpPr>
          <p:cNvPr id="13" name="Down Arrow 10"/>
          <p:cNvSpPr/>
          <p:nvPr/>
        </p:nvSpPr>
        <p:spPr>
          <a:xfrm rot="8477066">
            <a:off x="4592606" y="2549432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4" descr="image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34" y="1939506"/>
            <a:ext cx="5031922" cy="14894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Down Arrow 10"/>
          <p:cNvSpPr/>
          <p:nvPr/>
        </p:nvSpPr>
        <p:spPr>
          <a:xfrm rot="8477066">
            <a:off x="4320464" y="2571203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7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9F8155-94A7-40DB-B706-FB13086D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605855"/>
            <a:ext cx="8152994" cy="38270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– MCCD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648" y="1209794"/>
            <a:ext cx="44181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MCCD Outcome selected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0000FF"/>
                </a:solidFill>
              </a:rPr>
              <a:t> Complete  fields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155" y="4868899"/>
            <a:ext cx="4659356" cy="646331"/>
          </a:xfrm>
          <a:prstGeom prst="rect">
            <a:avLst/>
          </a:prstGeom>
          <a:solidFill>
            <a:srgbClr val="008EA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Examine the next series of slides to see how to complete the Cause of Death section</a:t>
            </a:r>
          </a:p>
        </p:txBody>
      </p:sp>
    </p:spTree>
    <p:extLst>
      <p:ext uri="{BB962C8B-B14F-4D97-AF65-F5344CB8AC3E}">
        <p14:creationId xmlns:p14="http://schemas.microsoft.com/office/powerpoint/2010/main" val="26604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6BCBD7-7EF1-47B6-BCBD-98F690A00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93" y="1049994"/>
            <a:ext cx="3522289" cy="49178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1307170" y="3645084"/>
            <a:ext cx="2510705" cy="400110"/>
            <a:chOff x="626192" y="3274148"/>
            <a:chExt cx="2839324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626192" y="3274148"/>
              <a:ext cx="2260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2. Cause of Death</a:t>
              </a: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 flipV="1">
              <a:off x="2887073" y="3469544"/>
              <a:ext cx="578443" cy="46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886C-2181-49A4-A4A2-04AF78FACAF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28650" y="507219"/>
            <a:ext cx="7886700" cy="54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Record of Death – Cause of Death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55559"/>
              </p:ext>
            </p:extLst>
          </p:nvPr>
        </p:nvGraphicFramePr>
        <p:xfrm>
          <a:off x="1374405" y="1562466"/>
          <a:ext cx="7140945" cy="3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7193400" imgH="4371359" progId="Word.Document.12">
                  <p:embed/>
                </p:oleObj>
              </mc:Choice>
              <mc:Fallback>
                <p:oleObj name="Document" r:id="rId5" imgW="7193400" imgH="4371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4405" y="1562466"/>
                        <a:ext cx="7140945" cy="3830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5611" y="2212200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Immediate cause of Death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5611" y="3128347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Antecedent cause(s)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5611" y="381219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b="1" i="1" dirty="0">
                <a:ln/>
                <a:solidFill>
                  <a:srgbClr val="0000FF"/>
                </a:solidFill>
                <a:latin typeface="Comic Sans MS" panose="030F0702030302020204" pitchFamily="66" charset="0"/>
              </a:rPr>
              <a:t>Underlying Cause(s) of Death</a:t>
            </a:r>
          </a:p>
        </p:txBody>
      </p:sp>
      <p:sp>
        <p:nvSpPr>
          <p:cNvPr id="5" name="Arrow: Down 4"/>
          <p:cNvSpPr/>
          <p:nvPr/>
        </p:nvSpPr>
        <p:spPr>
          <a:xfrm>
            <a:off x="6739511" y="2444502"/>
            <a:ext cx="523733" cy="136769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4270" y="22122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1066" y="381133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1066" y="312428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805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28" grpId="0"/>
      <p:bldP spid="5" grpId="0" animBg="1"/>
      <p:bldP spid="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Following a patient’s death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Please, ensure ALL the following steps are completed.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GB" sz="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49263" lvl="0" indent="-449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Record details in </a:t>
            </a:r>
            <a:r>
              <a:rPr lang="en-GB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Clinical Notes</a:t>
            </a:r>
            <a:r>
              <a:rPr lang="en-GB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985838" lvl="1" indent="-26828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Verification of Life Extinct.</a:t>
            </a:r>
          </a:p>
          <a:p>
            <a:pPr marL="985838" lvl="1" indent="-26828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Cause of Death sequence.</a:t>
            </a:r>
          </a:p>
          <a:p>
            <a:pPr marL="985838" lvl="1" indent="-26828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Details as discussed with Coroner (if needed).</a:t>
            </a:r>
          </a:p>
          <a:p>
            <a:pPr marL="985838" lvl="1" indent="-26828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Next of Kin discussion.</a:t>
            </a:r>
          </a:p>
          <a:p>
            <a:pPr marL="985838" lvl="1" indent="-26828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Sign and Date/Time.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sz="2400" b="1" u="sng" dirty="0"/>
              <a:t>Cause of Death</a:t>
            </a:r>
          </a:p>
          <a:p>
            <a:pPr marL="273050" indent="-273050"/>
            <a:r>
              <a:rPr lang="en-GB" sz="2400" dirty="0">
                <a:solidFill>
                  <a:srgbClr val="2D2DFF"/>
                </a:solidFill>
              </a:rPr>
              <a:t>Part I </a:t>
            </a:r>
          </a:p>
          <a:p>
            <a:pPr marL="628650" indent="-273050">
              <a:buFont typeface="Courier New" pitchFamily="49" charset="0"/>
              <a:buChar char="o"/>
            </a:pPr>
            <a:r>
              <a:rPr lang="en-GB" sz="2400" dirty="0">
                <a:solidFill>
                  <a:srgbClr val="2D2DFF"/>
                </a:solidFill>
              </a:rPr>
              <a:t>Start with immediate, direct cause of death = 1a.</a:t>
            </a:r>
          </a:p>
          <a:p>
            <a:pPr marL="628650" indent="-273050">
              <a:buFont typeface="Courier New" pitchFamily="49" charset="0"/>
              <a:buChar char="o"/>
            </a:pPr>
            <a:r>
              <a:rPr lang="en-GB" sz="2400" dirty="0">
                <a:solidFill>
                  <a:srgbClr val="2D2DFF"/>
                </a:solidFill>
              </a:rPr>
              <a:t>Continue with the sequence of conditions, </a:t>
            </a:r>
          </a:p>
          <a:p>
            <a:pPr marL="355600" indent="0">
              <a:buNone/>
            </a:pPr>
            <a:r>
              <a:rPr lang="en-GB" sz="2400" dirty="0">
                <a:solidFill>
                  <a:srgbClr val="2D2DFF"/>
                </a:solidFill>
              </a:rPr>
              <a:t>		finishing with the </a:t>
            </a:r>
            <a:r>
              <a:rPr lang="en-GB" sz="2400" b="1" u="sng" dirty="0">
                <a:solidFill>
                  <a:srgbClr val="2D2DFF"/>
                </a:solidFill>
              </a:rPr>
              <a:t>underlying cause of death</a:t>
            </a:r>
            <a:r>
              <a:rPr lang="en-GB" sz="2400" dirty="0">
                <a:solidFill>
                  <a:srgbClr val="2D2DFF"/>
                </a:solidFill>
              </a:rPr>
              <a:t>. </a:t>
            </a:r>
          </a:p>
          <a:p>
            <a:pPr marL="712788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		</a:t>
            </a:r>
          </a:p>
          <a:p>
            <a:pPr marL="712788" indent="0">
              <a:buNone/>
            </a:pPr>
            <a:r>
              <a:rPr lang="en-GB" sz="2400" dirty="0"/>
              <a:t>		e.g. 	</a:t>
            </a:r>
            <a:r>
              <a:rPr lang="en-GB" sz="2400" dirty="0" err="1"/>
              <a:t>Ia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  <a:latin typeface="Lucida Calligraphy" pitchFamily="66" charset="0"/>
              </a:rPr>
              <a:t>Hepatic Failure.</a:t>
            </a:r>
          </a:p>
          <a:p>
            <a:pPr marL="712788" indent="0">
              <a:buNone/>
            </a:pPr>
            <a:r>
              <a:rPr lang="en-GB" sz="2400" dirty="0">
                <a:latin typeface="Lucida Calligraphy" pitchFamily="66" charset="0"/>
              </a:rPr>
              <a:t>			</a:t>
            </a:r>
            <a:r>
              <a:rPr lang="en-GB" sz="2400" dirty="0" err="1"/>
              <a:t>Ib</a:t>
            </a:r>
            <a:r>
              <a:rPr lang="en-GB" sz="2400" dirty="0">
                <a:latin typeface="Lucida Calligraphy" pitchFamily="66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Lucida Calligraphy" pitchFamily="66" charset="0"/>
              </a:rPr>
              <a:t>Liver Cirrhosis.</a:t>
            </a:r>
          </a:p>
          <a:p>
            <a:pPr marL="712788" indent="0">
              <a:buNone/>
            </a:pPr>
            <a:r>
              <a:rPr lang="en-GB" sz="2400" dirty="0">
                <a:latin typeface="Lucida Calligraphy" pitchFamily="66" charset="0"/>
              </a:rPr>
              <a:t>			</a:t>
            </a:r>
            <a:r>
              <a:rPr lang="en-GB" sz="2400" dirty="0" err="1"/>
              <a:t>Ic</a:t>
            </a:r>
            <a:r>
              <a:rPr lang="en-GB" sz="2400" dirty="0">
                <a:latin typeface="Lucida Calligraphy" pitchFamily="66" charset="0"/>
              </a:rPr>
              <a:t> </a:t>
            </a:r>
            <a:r>
              <a:rPr lang="en-GB" sz="2400" b="1" dirty="0">
                <a:latin typeface="Lucida Calligraphy" pitchFamily="66" charset="0"/>
              </a:rPr>
              <a:t>Chronic hepatitis C infection</a:t>
            </a:r>
            <a:r>
              <a:rPr lang="en-GB" sz="2400" dirty="0">
                <a:solidFill>
                  <a:schemeClr val="tx1"/>
                </a:solidFill>
                <a:latin typeface="Lucida Calligraphy" pitchFamily="66" charset="0"/>
              </a:rPr>
              <a:t>. </a:t>
            </a:r>
          </a:p>
          <a:p>
            <a:pPr marL="712788" indent="0">
              <a:buNone/>
            </a:pPr>
            <a:r>
              <a:rPr lang="en-GB" sz="2400" dirty="0">
                <a:solidFill>
                  <a:schemeClr val="tx1"/>
                </a:solidFill>
                <a:latin typeface="Lucida Calligraphy" pitchFamily="66" charset="0"/>
              </a:rPr>
              <a:t>		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Printed Medical Certificate of Cause of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886C-2181-49A4-A4A2-04AF78FACAF3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3021655" y="3864828"/>
            <a:ext cx="380010" cy="9981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628650" y="507219"/>
            <a:ext cx="7886700" cy="54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Record of Death –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9841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6BFA162-FE67-4AF5-A7F0-3065BB05D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93" y="1049994"/>
            <a:ext cx="3522289" cy="49178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1307170" y="3645084"/>
            <a:ext cx="2510705" cy="400110"/>
            <a:chOff x="626192" y="3274148"/>
            <a:chExt cx="2839324" cy="400110"/>
          </a:xfrm>
        </p:grpSpPr>
        <p:sp>
          <p:nvSpPr>
            <p:cNvPr id="39" name="TextBox 38"/>
            <p:cNvSpPr txBox="1"/>
            <p:nvPr/>
          </p:nvSpPr>
          <p:spPr>
            <a:xfrm>
              <a:off x="626192" y="3274148"/>
              <a:ext cx="2260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2. Cause of Death</a:t>
              </a: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 flipV="1">
              <a:off x="2887073" y="3469544"/>
              <a:ext cx="578443" cy="46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886C-2181-49A4-A4A2-04AF78FACAF3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28650" y="507219"/>
            <a:ext cx="7886700" cy="54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Record of Death – Cause of Death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4405" y="1562466"/>
          <a:ext cx="7140945" cy="3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7193400" imgH="4371359" progId="Word.Document.12">
                  <p:embed/>
                </p:oleObj>
              </mc:Choice>
              <mc:Fallback>
                <p:oleObj name="Document" r:id="rId5" imgW="7193400" imgH="4371359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4405" y="1562466"/>
                        <a:ext cx="7140945" cy="3830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5611" y="2212200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Immediate cause of Death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5611" y="3128347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Antecedent cause(s)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5611" y="381219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b="1" i="1" dirty="0">
                <a:ln/>
                <a:solidFill>
                  <a:srgbClr val="0000FF"/>
                </a:solidFill>
                <a:latin typeface="Comic Sans MS" panose="030F0702030302020204" pitchFamily="66" charset="0"/>
              </a:rPr>
              <a:t>Underlying Cause(s) of Death</a:t>
            </a:r>
          </a:p>
        </p:txBody>
      </p:sp>
      <p:sp>
        <p:nvSpPr>
          <p:cNvPr id="5" name="Arrow: Down 4"/>
          <p:cNvSpPr/>
          <p:nvPr/>
        </p:nvSpPr>
        <p:spPr>
          <a:xfrm>
            <a:off x="6739511" y="2444502"/>
            <a:ext cx="523733" cy="136769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4270" y="22122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1066" y="381133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1066" y="312428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863" y="3746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645611" y="452073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Other Significant Conditions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3960" y="45207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410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b="1" u="sng" dirty="0"/>
              <a:t>Cause of Death</a:t>
            </a:r>
          </a:p>
          <a:p>
            <a:pPr marL="273050" indent="-273050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I</a:t>
            </a:r>
          </a:p>
          <a:p>
            <a:pPr marL="273050" indent="-273050"/>
            <a:r>
              <a:rPr lang="en-GB" sz="2400" dirty="0"/>
              <a:t>Part II </a:t>
            </a:r>
          </a:p>
          <a:p>
            <a:pPr marL="628650" indent="-273050">
              <a:buFont typeface="Courier New" pitchFamily="49" charset="0"/>
              <a:buChar char="o"/>
            </a:pPr>
            <a:r>
              <a:rPr lang="en-GB" sz="2400" dirty="0"/>
              <a:t>Significant conditions contributing to death </a:t>
            </a:r>
          </a:p>
          <a:p>
            <a:pPr marL="628650" indent="-273050">
              <a:buFont typeface="Courier New" pitchFamily="49" charset="0"/>
              <a:buChar char="o"/>
            </a:pPr>
            <a:r>
              <a:rPr lang="en-GB" sz="2400" dirty="0"/>
              <a:t>but were NOT part of the direct sequence in Part I.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886C-2181-49A4-A4A2-04AF78FACAF3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76078" y="5402523"/>
            <a:ext cx="4591843" cy="369332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Do not put </a:t>
            </a:r>
            <a:r>
              <a:rPr lang="en-GB" b="1" u="sng" dirty="0">
                <a:solidFill>
                  <a:srgbClr val="C00000"/>
                </a:solidFill>
              </a:rPr>
              <a:t>underlying cause of death </a:t>
            </a:r>
            <a:r>
              <a:rPr lang="en-GB" b="1" dirty="0">
                <a:solidFill>
                  <a:srgbClr val="C00000"/>
                </a:solidFill>
              </a:rPr>
              <a:t>in Part II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28650" y="507219"/>
            <a:ext cx="7886700" cy="54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Record of Death – Cause of Death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1032" y="3581655"/>
            <a:ext cx="678317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0">
              <a:buNone/>
            </a:pPr>
            <a:r>
              <a:rPr lang="en-GB" dirty="0">
                <a:solidFill>
                  <a:srgbClr val="0000FF"/>
                </a:solidFill>
              </a:rPr>
              <a:t>e.g. 	</a:t>
            </a:r>
            <a:r>
              <a:rPr lang="en-GB" sz="2000" dirty="0" err="1">
                <a:solidFill>
                  <a:srgbClr val="0000FF"/>
                </a:solidFill>
              </a:rPr>
              <a:t>Ia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Hepatic Failure.</a:t>
            </a:r>
          </a:p>
          <a:p>
            <a:pPr marL="712788">
              <a:buNone/>
            </a:pP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		</a:t>
            </a:r>
            <a:r>
              <a:rPr lang="en-GB" sz="2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</a:t>
            </a: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 Liver Cirrhosis.</a:t>
            </a:r>
          </a:p>
          <a:p>
            <a:pPr marL="712788">
              <a:buNone/>
            </a:pP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		</a:t>
            </a:r>
            <a:r>
              <a:rPr lang="en-GB" sz="2000" dirty="0" err="1">
                <a:solidFill>
                  <a:srgbClr val="0000FF"/>
                </a:solidFill>
              </a:rPr>
              <a:t>Ic</a:t>
            </a: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Lucida Calligraphy" pitchFamily="66" charset="0"/>
              </a:rPr>
              <a:t>Chronic hepatitis C infection</a:t>
            </a: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.</a:t>
            </a:r>
          </a:p>
          <a:p>
            <a:pPr marL="712788">
              <a:buNone/>
            </a:pPr>
            <a:endParaRPr lang="en-GB" sz="2000" dirty="0">
              <a:solidFill>
                <a:srgbClr val="0000FF"/>
              </a:solidFill>
              <a:latin typeface="Lucida Calligraphy" pitchFamily="66" charset="0"/>
            </a:endParaRPr>
          </a:p>
          <a:p>
            <a:pPr marL="712788"/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		</a:t>
            </a:r>
            <a:r>
              <a:rPr lang="en-GB" sz="2000" dirty="0">
                <a:solidFill>
                  <a:srgbClr val="0000FF"/>
                </a:solidFill>
              </a:rPr>
              <a:t>II</a:t>
            </a:r>
            <a:r>
              <a:rPr lang="en-GB" sz="2000" dirty="0">
                <a:solidFill>
                  <a:srgbClr val="0000FF"/>
                </a:solidFill>
                <a:latin typeface="Lucida Calligraphy" pitchFamily="66" charset="0"/>
              </a:rPr>
              <a:t> Chronic obstructive airways disease</a:t>
            </a:r>
          </a:p>
          <a:p>
            <a:pPr marL="712788">
              <a:buNone/>
            </a:pPr>
            <a:endParaRPr lang="en-GB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b="1" u="sng" dirty="0"/>
              <a:t>Cause of Death</a:t>
            </a:r>
          </a:p>
          <a:p>
            <a:pPr marL="628650" indent="-273050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I</a:t>
            </a:r>
          </a:p>
          <a:p>
            <a:pPr marL="628650" indent="-273050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II</a:t>
            </a:r>
          </a:p>
          <a:p>
            <a:pPr marL="628650" indent="-273050"/>
            <a:r>
              <a:rPr lang="en-GB" sz="2400" dirty="0"/>
              <a:t>Do not use abbreviations. </a:t>
            </a:r>
          </a:p>
          <a:p>
            <a:pPr marL="1798638" lvl="1" indent="-360363"/>
            <a:r>
              <a:rPr lang="en-GB" sz="2000" dirty="0"/>
              <a:t>(except for HIV, AIDS and MRSA).</a:t>
            </a:r>
          </a:p>
          <a:p>
            <a:pPr marL="628650" indent="-273050"/>
            <a:r>
              <a:rPr lang="en-GB" sz="2400" dirty="0"/>
              <a:t>Please do not use these </a:t>
            </a:r>
            <a:r>
              <a:rPr lang="en-GB" sz="2400" u="sng" dirty="0"/>
              <a:t>alone</a:t>
            </a:r>
            <a:r>
              <a:rPr lang="en-GB" sz="2400" dirty="0"/>
              <a:t> and unqualified.</a:t>
            </a:r>
          </a:p>
          <a:p>
            <a:pPr marL="1798638" lvl="1" indent="-360363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Old Age, General Debility, Weakness, Senility,</a:t>
            </a:r>
          </a:p>
          <a:p>
            <a:pPr marL="1798638" lvl="1" indent="-360363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Organ Failure,</a:t>
            </a:r>
          </a:p>
          <a:p>
            <a:pPr marL="1798638" lvl="1" indent="-360363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Pneumonia,</a:t>
            </a:r>
          </a:p>
          <a:p>
            <a:pPr marL="1798638" lvl="1" indent="-360363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Infection, Sepsis,</a:t>
            </a:r>
          </a:p>
          <a:p>
            <a:pPr marL="1798638" lvl="1" indent="-360363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Malnutrition, Cachexia, Inanition,</a:t>
            </a:r>
          </a:p>
          <a:p>
            <a:pPr marL="1798638" lvl="1" indent="-360363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Cancer.</a:t>
            </a:r>
          </a:p>
          <a:p>
            <a:pPr marL="628650" indent="-273050"/>
            <a:r>
              <a:rPr lang="en-GB" sz="2400" dirty="0"/>
              <a:t>Do not enter terms in Part II that should be in Part I.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886C-2181-49A4-A4A2-04AF78FACAF3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28650" y="507219"/>
            <a:ext cx="7886700" cy="54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Record of Death – Cause of Death</a:t>
            </a:r>
          </a:p>
        </p:txBody>
      </p:sp>
    </p:spTree>
    <p:extLst>
      <p:ext uri="{BB962C8B-B14F-4D97-AF65-F5344CB8AC3E}">
        <p14:creationId xmlns:p14="http://schemas.microsoft.com/office/powerpoint/2010/main" val="3434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C48B6A-1E98-4D21-9157-4EE41F025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7" y="1621966"/>
            <a:ext cx="8166986" cy="39160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039" y="399163"/>
            <a:ext cx="8107311" cy="797122"/>
          </a:xfrm>
        </p:spPr>
        <p:txBody>
          <a:bodyPr>
            <a:noAutofit/>
          </a:bodyPr>
          <a:lstStyle/>
          <a:p>
            <a:r>
              <a:rPr lang="en-GB" sz="3600" dirty="0"/>
              <a:t>Initial Record of Death – Implant Questions</a:t>
            </a:r>
          </a:p>
        </p:txBody>
      </p:sp>
      <p:sp>
        <p:nvSpPr>
          <p:cNvPr id="11" name="Down Arrow 10"/>
          <p:cNvSpPr/>
          <p:nvPr/>
        </p:nvSpPr>
        <p:spPr>
          <a:xfrm rot="8477066">
            <a:off x="2641505" y="3979132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Down Arrow 10"/>
          <p:cNvSpPr/>
          <p:nvPr/>
        </p:nvSpPr>
        <p:spPr>
          <a:xfrm rot="8477066">
            <a:off x="2652390" y="4251275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Down Arrow 10"/>
          <p:cNvSpPr/>
          <p:nvPr/>
        </p:nvSpPr>
        <p:spPr>
          <a:xfrm rot="8477066">
            <a:off x="2663276" y="4523417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648" y="1209794"/>
            <a:ext cx="28276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Complete implant questions</a:t>
            </a:r>
          </a:p>
        </p:txBody>
      </p:sp>
    </p:spTree>
    <p:extLst>
      <p:ext uri="{BB962C8B-B14F-4D97-AF65-F5344CB8AC3E}">
        <p14:creationId xmlns:p14="http://schemas.microsoft.com/office/powerpoint/2010/main" val="22821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BAE217-3EEB-4318-8D33-4A48D4D49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7" y="1621966"/>
            <a:ext cx="8166986" cy="39160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Record of Death – 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648" y="1209794"/>
            <a:ext cx="7078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Complete Initial Record of Death with your work details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0000FF"/>
                </a:solidFill>
              </a:rPr>
              <a:t> click Complete</a:t>
            </a:r>
          </a:p>
        </p:txBody>
      </p:sp>
      <p:sp>
        <p:nvSpPr>
          <p:cNvPr id="15" name="Oval 14"/>
          <p:cNvSpPr/>
          <p:nvPr/>
        </p:nvSpPr>
        <p:spPr>
          <a:xfrm>
            <a:off x="1893345" y="5213900"/>
            <a:ext cx="844731" cy="365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08488" y="4022489"/>
            <a:ext cx="439098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Please use ‘Work’ contact telephone number</a:t>
            </a:r>
          </a:p>
          <a:p>
            <a:r>
              <a:rPr lang="en-GB" sz="1400" dirty="0">
                <a:solidFill>
                  <a:srgbClr val="FFFF00"/>
                </a:solidFill>
              </a:rPr>
              <a:t>i.e. not group pager or just an extension number.</a:t>
            </a:r>
          </a:p>
        </p:txBody>
      </p:sp>
      <p:sp>
        <p:nvSpPr>
          <p:cNvPr id="19" name="Down Arrow 10"/>
          <p:cNvSpPr/>
          <p:nvPr/>
        </p:nvSpPr>
        <p:spPr>
          <a:xfrm rot="3172062">
            <a:off x="4005966" y="4522503"/>
            <a:ext cx="233706" cy="444779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Down Arrow 10"/>
          <p:cNvSpPr/>
          <p:nvPr/>
        </p:nvSpPr>
        <p:spPr>
          <a:xfrm rot="6738072">
            <a:off x="3996952" y="5018515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Down Arrow 10"/>
          <p:cNvSpPr/>
          <p:nvPr/>
        </p:nvSpPr>
        <p:spPr>
          <a:xfrm rot="6747926">
            <a:off x="7226512" y="4850774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Down Arrow 10"/>
          <p:cNvSpPr/>
          <p:nvPr/>
        </p:nvSpPr>
        <p:spPr>
          <a:xfrm rot="6747926">
            <a:off x="2635535" y="5257054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483" y="5344007"/>
            <a:ext cx="39922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Please provide Ward </a:t>
            </a:r>
            <a:r>
              <a:rPr lang="en-GB" u="sng" dirty="0">
                <a:solidFill>
                  <a:srgbClr val="FFFF00"/>
                </a:solidFill>
              </a:rPr>
              <a:t>and</a:t>
            </a:r>
            <a:r>
              <a:rPr lang="en-GB" dirty="0">
                <a:solidFill>
                  <a:srgbClr val="FFFF00"/>
                </a:solidFill>
              </a:rPr>
              <a:t> Hospital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3EC145-E0F1-4818-9681-CF7B362FE72C}"/>
              </a:ext>
            </a:extLst>
          </p:cNvPr>
          <p:cNvSpPr txBox="1"/>
          <p:nvPr/>
        </p:nvSpPr>
        <p:spPr>
          <a:xfrm>
            <a:off x="5360349" y="5252034"/>
            <a:ext cx="339773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Provide GMC number for </a:t>
            </a:r>
            <a:r>
              <a:rPr lang="en-GB" b="1" u="sng" dirty="0">
                <a:solidFill>
                  <a:srgbClr val="FFFF00"/>
                </a:solidFill>
              </a:rPr>
              <a:t>whoever signed onto NIECR</a:t>
            </a:r>
          </a:p>
        </p:txBody>
      </p:sp>
    </p:spTree>
    <p:extLst>
      <p:ext uri="{BB962C8B-B14F-4D97-AF65-F5344CB8AC3E}">
        <p14:creationId xmlns:p14="http://schemas.microsoft.com/office/powerpoint/2010/main" val="23445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13" grpId="0" animBg="1"/>
      <p:bldP spid="17" grpId="0" animBg="1"/>
      <p:bldP spid="17" grpId="1" animBg="1"/>
      <p:bldP spid="22" grpId="0" animBg="1"/>
      <p:bldP spid="2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74" y="1589315"/>
            <a:ext cx="8169212" cy="31133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3B9C0C-E9C2-49E6-9C40-1F1C1DC99F2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Finding MCCD / Clinical Summary</a:t>
            </a:r>
          </a:p>
        </p:txBody>
      </p:sp>
      <p:sp>
        <p:nvSpPr>
          <p:cNvPr id="5" name="Oval 4"/>
          <p:cNvSpPr/>
          <p:nvPr/>
        </p:nvSpPr>
        <p:spPr>
          <a:xfrm>
            <a:off x="476880" y="1749670"/>
            <a:ext cx="1112434" cy="414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2648" y="1209794"/>
            <a:ext cx="36363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Patient Summary tab and click</a:t>
            </a:r>
          </a:p>
        </p:txBody>
      </p:sp>
      <p:sp>
        <p:nvSpPr>
          <p:cNvPr id="12" name="Down Arrow 10"/>
          <p:cNvSpPr/>
          <p:nvPr/>
        </p:nvSpPr>
        <p:spPr>
          <a:xfrm rot="8477066">
            <a:off x="1307023" y="1901823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8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13C913-63BF-4FF3-8EF9-07F7E213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0" y="1505607"/>
            <a:ext cx="7828435" cy="37201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Finding MCCD / Clinical Summary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B9C0C-E9C2-49E6-9C40-1F1C1DC99F27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2648" y="1209794"/>
            <a:ext cx="63161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Select </a:t>
            </a:r>
            <a:r>
              <a:rPr lang="en-GB" b="1" dirty="0">
                <a:solidFill>
                  <a:srgbClr val="0000FF"/>
                </a:solidFill>
              </a:rPr>
              <a:t>Notification &amp; Legal Documents </a:t>
            </a:r>
            <a:r>
              <a:rPr lang="en-GB" dirty="0">
                <a:solidFill>
                  <a:srgbClr val="0000FF"/>
                </a:solidFill>
              </a:rPr>
              <a:t>and click on MCCD for pdf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7204" y="3174885"/>
            <a:ext cx="1017681" cy="26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10"/>
          <p:cNvSpPr/>
          <p:nvPr/>
        </p:nvSpPr>
        <p:spPr>
          <a:xfrm rot="8477066">
            <a:off x="1889578" y="3548930"/>
            <a:ext cx="222662" cy="413001"/>
          </a:xfrm>
          <a:prstGeom prst="downArrow">
            <a:avLst>
              <a:gd name="adj1" fmla="val 50000"/>
              <a:gd name="adj2" fmla="val 77295"/>
            </a:avLst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GB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43873" y="3429000"/>
            <a:ext cx="1530944" cy="262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A7308D8-F548-4414-A774-5C826133F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93" y="1049994"/>
            <a:ext cx="3522289" cy="49178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1A77746-CEC9-4948-8BFC-E085D15B5636}"/>
              </a:ext>
            </a:extLst>
          </p:cNvPr>
          <p:cNvSpPr/>
          <p:nvPr/>
        </p:nvSpPr>
        <p:spPr>
          <a:xfrm>
            <a:off x="4536316" y="5392729"/>
            <a:ext cx="793967" cy="1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B951181-89F0-4282-ACA9-87FBC9659F19}"/>
              </a:ext>
            </a:extLst>
          </p:cNvPr>
          <p:cNvSpPr/>
          <p:nvPr/>
        </p:nvSpPr>
        <p:spPr>
          <a:xfrm>
            <a:off x="5971109" y="5397932"/>
            <a:ext cx="793967" cy="1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886C-2181-49A4-A4A2-04AF78FACAF3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44" name="Title 7"/>
          <p:cNvSpPr txBox="1">
            <a:spLocks/>
          </p:cNvSpPr>
          <p:nvPr/>
        </p:nvSpPr>
        <p:spPr>
          <a:xfrm>
            <a:off x="628650" y="507219"/>
            <a:ext cx="7886700" cy="54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MCCD will complete and print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825" y="2071793"/>
            <a:ext cx="3695979" cy="2585323"/>
          </a:xfrm>
          <a:prstGeom prst="rect">
            <a:avLst/>
          </a:prstGeom>
          <a:solidFill>
            <a:srgbClr val="008EA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Arrange for MCCD to go to the GRO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make sure you have explained MCCD to family/NOK/informant </a:t>
            </a:r>
          </a:p>
          <a:p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</a:p>
          <a:p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any questions they may have.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742" y="5334162"/>
            <a:ext cx="10967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Lucida Handwriting" panose="03010101010101010101" pitchFamily="66" charset="0"/>
              </a:rPr>
              <a:t>JR Johnston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40381" y="5349684"/>
            <a:ext cx="9364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>
                <a:latin typeface="Lucida Handwriting" panose="03010101010101010101" pitchFamily="66" charset="0"/>
              </a:rPr>
              <a:t>Xx </a:t>
            </a:r>
            <a:r>
              <a:rPr lang="en-GB" sz="800" i="1" dirty="0" err="1">
                <a:latin typeface="Lucida Handwriting" panose="03010101010101010101" pitchFamily="66" charset="0"/>
              </a:rPr>
              <a:t>xxxx</a:t>
            </a:r>
            <a:r>
              <a:rPr lang="en-GB" sz="800" i="1" dirty="0">
                <a:latin typeface="Lucida Handwriting" panose="03010101010101010101" pitchFamily="66" charset="0"/>
              </a:rPr>
              <a:t> XXXX</a:t>
            </a:r>
          </a:p>
        </p:txBody>
      </p:sp>
    </p:spTree>
    <p:extLst>
      <p:ext uri="{BB962C8B-B14F-4D97-AF65-F5344CB8AC3E}">
        <p14:creationId xmlns:p14="http://schemas.microsoft.com/office/powerpoint/2010/main" val="35064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1057" y="2253872"/>
            <a:ext cx="2048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 	Hypothermia</a:t>
            </a:r>
          </a:p>
          <a:p>
            <a:r>
              <a:rPr lang="en-GB" dirty="0"/>
              <a:t>	Drowning </a:t>
            </a:r>
          </a:p>
          <a:p>
            <a:r>
              <a:rPr lang="en-GB" dirty="0"/>
              <a:t>	Drug Overdose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Verification of Life Extinct*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Cessation of, </a:t>
            </a:r>
          </a:p>
          <a:p>
            <a:pPr lvl="1"/>
            <a:r>
              <a:rPr lang="en-GB" dirty="0"/>
              <a:t>circulation system</a:t>
            </a:r>
          </a:p>
          <a:p>
            <a:pPr lvl="2"/>
            <a:r>
              <a:rPr lang="en-GB" dirty="0"/>
              <a:t>No central pulses</a:t>
            </a:r>
          </a:p>
          <a:p>
            <a:pPr lvl="2"/>
            <a:r>
              <a:rPr lang="en-GB" dirty="0"/>
              <a:t>No heart sounds</a:t>
            </a:r>
          </a:p>
          <a:p>
            <a:pPr lvl="1"/>
            <a:r>
              <a:rPr lang="en-GB" dirty="0"/>
              <a:t>respiratory system</a:t>
            </a:r>
          </a:p>
          <a:p>
            <a:pPr lvl="2"/>
            <a:r>
              <a:rPr lang="en-GB" dirty="0"/>
              <a:t>No respiratory effort observed</a:t>
            </a:r>
          </a:p>
          <a:p>
            <a:pPr lvl="2"/>
            <a:r>
              <a:rPr lang="en-GB" dirty="0"/>
              <a:t>No breath sounds</a:t>
            </a:r>
          </a:p>
          <a:p>
            <a:pPr lvl="1"/>
            <a:r>
              <a:rPr lang="en-GB" dirty="0"/>
              <a:t>cerebral function</a:t>
            </a:r>
          </a:p>
          <a:p>
            <a:pPr lvl="2"/>
            <a:r>
              <a:rPr lang="en-GB" dirty="0"/>
              <a:t>Pupils dilated &amp; no reaction to light</a:t>
            </a:r>
          </a:p>
          <a:p>
            <a:pPr lvl="2"/>
            <a:r>
              <a:rPr lang="en-GB" dirty="0"/>
              <a:t>No reaction to central painful stimuli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86928" y="1589935"/>
            <a:ext cx="25476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/>
              <a:t>Exclude reversible causes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86928" y="2050111"/>
            <a:ext cx="2547620" cy="3355266"/>
            <a:chOff x="5786928" y="2163149"/>
            <a:chExt cx="2688496" cy="35476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6928" y="2163149"/>
              <a:ext cx="2688496" cy="35476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268765" y="2210200"/>
              <a:ext cx="1633770" cy="21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tIns="0" bIns="0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GB" b="1" dirty="0">
                  <a:ln/>
                  <a:solidFill>
                    <a:schemeClr val="accent1">
                      <a:lumMod val="75000"/>
                    </a:schemeClr>
                  </a:solidFill>
                </a:rPr>
                <a:t>        Hypothermia    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5598CF-AF56-49F9-AC64-2E244B863D6D}"/>
              </a:ext>
            </a:extLst>
          </p:cNvPr>
          <p:cNvSpPr txBox="1"/>
          <p:nvPr/>
        </p:nvSpPr>
        <p:spPr>
          <a:xfrm>
            <a:off x="128727" y="100161"/>
            <a:ext cx="30685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*DoH Guidance</a:t>
            </a:r>
            <a:r>
              <a:rPr lang="en-GB" u="sng" dirty="0">
                <a:solidFill>
                  <a:srgbClr val="3333FF"/>
                </a:solidFill>
              </a:rPr>
              <a:t> link to website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601" y="5597749"/>
            <a:ext cx="7317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The time of death is recorded as the time at which these criteria are </a:t>
            </a:r>
            <a:r>
              <a:rPr lang="en-GB" u="sng" dirty="0"/>
              <a:t>fulfilled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1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Following a patient’s death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dirty="0">
                <a:solidFill>
                  <a:srgbClr val="0033CC"/>
                </a:solidFill>
                <a:latin typeface="Arial" panose="020B0604020202020204" pitchFamily="34" charset="0"/>
                <a:cs typeface="Arial" pitchFamily="34" charset="0"/>
              </a:rPr>
              <a:t>Please ensure ALL the following steps are completed.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GB" sz="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7188" lvl="0" indent="-35718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Record details in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Clinical Notes</a:t>
            </a:r>
            <a:r>
              <a:rPr lang="en-GB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whether to notify the Coroner*.</a:t>
            </a:r>
          </a:p>
          <a:p>
            <a:pPr marL="357188" lvl="0" indent="-357188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Record death on NIECR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Mortality Pathway </a:t>
            </a:r>
          </a:p>
          <a:p>
            <a:pPr marL="357188" lvl="0" indent="-357188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Produce MCCD </a:t>
            </a:r>
          </a:p>
          <a:p>
            <a:pPr marL="536575" lvl="0" indent="-536575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or</a:t>
            </a:r>
          </a:p>
          <a:p>
            <a:pPr marL="357188" indent="-357188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Record contact with the Coroner.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434183-4DD6-4172-AF41-0A8D2C77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27" y="3050976"/>
            <a:ext cx="3619223" cy="2578161"/>
          </a:xfrm>
          <a:prstGeom prst="rect">
            <a:avLst/>
          </a:prstGeom>
          <a:ln w="127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5598CF-AF56-49F9-AC64-2E244B863D6D}"/>
              </a:ext>
            </a:extLst>
          </p:cNvPr>
          <p:cNvSpPr txBox="1"/>
          <p:nvPr/>
        </p:nvSpPr>
        <p:spPr>
          <a:xfrm>
            <a:off x="128727" y="100161"/>
            <a:ext cx="30685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*DoH Guidance</a:t>
            </a:r>
            <a:r>
              <a:rPr lang="en-GB" u="sng" dirty="0">
                <a:solidFill>
                  <a:srgbClr val="3333FF"/>
                </a:solidFill>
              </a:rPr>
              <a:t> link to website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295" y="4453373"/>
            <a:ext cx="321927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During COVID-19 pandemic </a:t>
            </a:r>
          </a:p>
          <a:p>
            <a:r>
              <a:rPr lang="en-GB" sz="2000" b="1" dirty="0"/>
              <a:t>- send MCCD directly to GRO</a:t>
            </a:r>
          </a:p>
        </p:txBody>
      </p:sp>
    </p:spTree>
    <p:extLst>
      <p:ext uri="{BB962C8B-B14F-4D97-AF65-F5344CB8AC3E}">
        <p14:creationId xmlns:p14="http://schemas.microsoft.com/office/powerpoint/2010/main" val="28638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noProof="0"/>
              <a:t>Printed Medical Certificate of Cause of Death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6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632" y="617503"/>
            <a:ext cx="6902024" cy="45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2177" y="1380990"/>
            <a:ext cx="7890933" cy="404904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“Where any person dies as a result of any </a:t>
            </a: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natural</a:t>
            </a: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illness for which he has been treated by a registered medical practitioner within </a:t>
            </a: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twenty-eight days</a:t>
            </a:r>
            <a:r>
              <a:rPr kumimoji="0" lang="en-GB" sz="28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prior to the date of his death, that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practitioner shall sign and give forthwith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a qualified informant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 certificate in the prescribed form stating to the best of his knowledge and belief the cause of death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together with such other particulars as may be prescribed.”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93671" y="1053296"/>
            <a:ext cx="144683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E7879F-62DF-4B75-A3C7-D18BF44772A8}"/>
              </a:ext>
            </a:extLst>
          </p:cNvPr>
          <p:cNvSpPr txBox="1"/>
          <p:nvPr/>
        </p:nvSpPr>
        <p:spPr>
          <a:xfrm>
            <a:off x="4393581" y="2189308"/>
            <a:ext cx="31651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Regulation is not in place during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31932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FD1307-81AD-4BDC-A1D0-FEC70F938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48" y="1822802"/>
            <a:ext cx="2261725" cy="2298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versions of MCCD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Handwritten version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269875" indent="-269875"/>
            <a:endParaRPr lang="en-GB" sz="1800" dirty="0"/>
          </a:p>
          <a:p>
            <a:pPr marL="269875" indent="-269875"/>
            <a:r>
              <a:rPr lang="en-GB" sz="1800" dirty="0"/>
              <a:t>Phased out from general use</a:t>
            </a:r>
          </a:p>
          <a:p>
            <a:pPr marL="269875" indent="-269875"/>
            <a:r>
              <a:rPr lang="en-GB" sz="1800" dirty="0"/>
              <a:t>Remains as a contingency form if the NIECR RM&amp;MRs goes off-line.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910" y="1286614"/>
            <a:ext cx="41152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2. </a:t>
            </a:r>
            <a:r>
              <a:rPr lang="en-GB" sz="2600" dirty="0"/>
              <a:t>eMCCD printed off NIECR*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892261" y="5630668"/>
            <a:ext cx="4115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Regional Mortality &amp; Morbidity Review system (RM&amp;MRs)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E329F5E-372C-47FE-89D0-DCD345C70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39" y="1685068"/>
            <a:ext cx="2540567" cy="354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3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eMCCD - printed version of MCCD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11E94B3-BBE7-47D4-8924-701892BC7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4673749" y="1246474"/>
            <a:ext cx="41758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</a:t>
            </a:r>
            <a:r>
              <a:rPr lang="en-GB" sz="2600" dirty="0"/>
              <a:t>. eMCCD printed off NIECR*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892261" y="5630668"/>
            <a:ext cx="4115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Regional Mortality &amp; Morbidity Review system (RM&amp;MRs)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C52261-D4D2-4725-80F4-B2F8C653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39" y="1685068"/>
            <a:ext cx="2540567" cy="354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6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eMCCD - printed version of MCCD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766382"/>
            <a:ext cx="4732490" cy="4351338"/>
          </a:xfrm>
        </p:spPr>
        <p:txBody>
          <a:bodyPr>
            <a:normAutofit/>
          </a:bodyPr>
          <a:lstStyle/>
          <a:p>
            <a:pPr marL="357188" indent="-357188">
              <a:buFont typeface="+mj-lt"/>
              <a:buAutoNum type="romanLcPeriod"/>
            </a:pPr>
            <a:r>
              <a:rPr lang="en-GB" sz="2000" dirty="0"/>
              <a:t>Access NIECR.</a:t>
            </a:r>
          </a:p>
          <a:p>
            <a:pPr marL="357188" indent="-357188">
              <a:buFont typeface="+mj-lt"/>
              <a:buAutoNum type="romanLcPeriod"/>
            </a:pPr>
            <a:r>
              <a:rPr lang="en-GB" sz="2000" dirty="0"/>
              <a:t>Login with </a:t>
            </a:r>
            <a:r>
              <a:rPr lang="en-GB" sz="2000" b="1" dirty="0">
                <a:solidFill>
                  <a:srgbClr val="C00000"/>
                </a:solidFill>
              </a:rPr>
              <a:t>YOUR</a:t>
            </a:r>
            <a:r>
              <a:rPr lang="en-GB" sz="2000" dirty="0"/>
              <a:t> user name / password.</a:t>
            </a:r>
          </a:p>
          <a:p>
            <a:pPr marL="357188" indent="-357188">
              <a:buFont typeface="+mj-lt"/>
              <a:buAutoNum type="romanLcPeriod"/>
            </a:pPr>
            <a:r>
              <a:rPr lang="en-GB" sz="2000" dirty="0"/>
              <a:t>Find deceased’s record on NIECR.</a:t>
            </a:r>
          </a:p>
          <a:p>
            <a:pPr marL="357188" indent="-357188">
              <a:buFont typeface="+mj-lt"/>
              <a:buAutoNum type="romanLcPeriod"/>
            </a:pPr>
            <a:r>
              <a:rPr lang="en-GB" sz="2000" dirty="0"/>
              <a:t>Enrol deceased in Mortality Pathway.</a:t>
            </a:r>
          </a:p>
          <a:p>
            <a:pPr marL="357188" indent="-357188">
              <a:buFont typeface="+mj-lt"/>
              <a:buAutoNum type="romanLcPeriod"/>
            </a:pPr>
            <a:r>
              <a:rPr lang="en-GB" sz="2000" dirty="0"/>
              <a:t>Record the death as an Initial Record of Death (IRD).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Printed Medical Certificate of Cause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8C8-3D8D-46BD-BCE3-0896CEC00960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892261" y="5630668"/>
            <a:ext cx="4115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Regional Mortality &amp; Morbidity Review system (RM&amp;MRs)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819534-A5D0-4182-8F1A-6E550B0E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39" y="1685068"/>
            <a:ext cx="2540567" cy="354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A11EE1EC-1F5E-4B4A-BBBB-2D4B5A662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1705" y="1228739"/>
            <a:ext cx="41500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</a:t>
            </a:r>
            <a:r>
              <a:rPr lang="en-GB" sz="2400" dirty="0"/>
              <a:t>. </a:t>
            </a:r>
            <a:r>
              <a:rPr lang="en-GB" sz="2600" dirty="0"/>
              <a:t>eMCCD printed off NIECR*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1876</Words>
  <Application>Microsoft Office PowerPoint</Application>
  <PresentationFormat>On-screen Show (4:3)</PresentationFormat>
  <Paragraphs>358</Paragraphs>
  <Slides>38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 JULIAN</vt:lpstr>
      <vt:lpstr>Arial</vt:lpstr>
      <vt:lpstr>Calibri</vt:lpstr>
      <vt:lpstr>Calibri Light</vt:lpstr>
      <vt:lpstr>Comic Sans MS</vt:lpstr>
      <vt:lpstr>Courier New</vt:lpstr>
      <vt:lpstr>Lucida Calligraphy</vt:lpstr>
      <vt:lpstr>Lucida Handwriting</vt:lpstr>
      <vt:lpstr>Times New Roman</vt:lpstr>
      <vt:lpstr>Wingdings</vt:lpstr>
      <vt:lpstr>Office Theme</vt:lpstr>
      <vt:lpstr>Document</vt:lpstr>
      <vt:lpstr>How to complete a  Medical Certificate of Cause of Death  using the NI Electronic Care Record mortality pathway</vt:lpstr>
      <vt:lpstr>PowerPoint Presentation</vt:lpstr>
      <vt:lpstr>Following a patient’s death</vt:lpstr>
      <vt:lpstr>Verification of Life Extinct*</vt:lpstr>
      <vt:lpstr>Following a patient’s death</vt:lpstr>
      <vt:lpstr>PowerPoint Presentation</vt:lpstr>
      <vt:lpstr>Two versions of MCCD</vt:lpstr>
      <vt:lpstr>eMCCD - printed version of MCCD</vt:lpstr>
      <vt:lpstr>eMCCD - printed version of MCCD</vt:lpstr>
      <vt:lpstr>PowerPoint Presentation</vt:lpstr>
      <vt:lpstr>First – always Login to NIECR</vt:lpstr>
      <vt:lpstr>Find the deceased patient</vt:lpstr>
      <vt:lpstr>Check the CORRECT patient is selected</vt:lpstr>
      <vt:lpstr>Enrolling on Mortality Pathway</vt:lpstr>
      <vt:lpstr>Enroll on Mortality Pathway</vt:lpstr>
      <vt:lpstr>Mortality Pathway now in Tasks tree</vt:lpstr>
      <vt:lpstr>Initial Record of Death - 1</vt:lpstr>
      <vt:lpstr>The Time of Death</vt:lpstr>
      <vt:lpstr>Date and Time of Death</vt:lpstr>
      <vt:lpstr>Be careful around mid-night!</vt:lpstr>
      <vt:lpstr>Initial Record of Death - 2</vt:lpstr>
      <vt:lpstr>Initial Record of Death - 3</vt:lpstr>
      <vt:lpstr>Initial Record of Death - 3</vt:lpstr>
      <vt:lpstr>Initial Record of Death - 4</vt:lpstr>
      <vt:lpstr>Initial Record of Death - SBAR</vt:lpstr>
      <vt:lpstr>Initial Record of Death - SBAR</vt:lpstr>
      <vt:lpstr>Initial Record of Death - Outcome</vt:lpstr>
      <vt:lpstr>Initial Record of Death – MCCD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Record of Death – Implant Questions</vt:lpstr>
      <vt:lpstr>Initial Record of Death – Complete</vt:lpstr>
      <vt:lpstr>Finding MCCD / Clinical Summary</vt:lpstr>
      <vt:lpstr>Finding MCCD / Clinical 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Johnston</dc:creator>
  <cp:lastModifiedBy>Johnston, Julian</cp:lastModifiedBy>
  <cp:revision>291</cp:revision>
  <dcterms:created xsi:type="dcterms:W3CDTF">2016-08-30T16:00:19Z</dcterms:created>
  <dcterms:modified xsi:type="dcterms:W3CDTF">2021-06-02T14:30:55Z</dcterms:modified>
</cp:coreProperties>
</file>