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0" r:id="rId2"/>
    <p:sldId id="327" r:id="rId3"/>
    <p:sldId id="328" r:id="rId4"/>
    <p:sldId id="259" r:id="rId5"/>
    <p:sldId id="281" r:id="rId6"/>
    <p:sldId id="288" r:id="rId7"/>
    <p:sldId id="294" r:id="rId8"/>
    <p:sldId id="315" r:id="rId9"/>
    <p:sldId id="26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5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0334B9-CE67-4973-A6DF-9E589BD15608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C5FE46-BEDE-4470-B6AB-E93E6AD133E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2525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8150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450" y="4751388"/>
            <a:ext cx="5438775" cy="3887787"/>
          </a:xfrm>
          <a:prstGeom prst="rect">
            <a:avLst/>
          </a:prstGeom>
        </p:spPr>
        <p:txBody>
          <a:bodyPr/>
          <a:lstStyle/>
          <a:p>
            <a:r>
              <a:rPr lang="en-GB" sz="2000" b="1" dirty="0">
                <a:solidFill>
                  <a:srgbClr val="0C4A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</a:t>
            </a:r>
            <a:r>
              <a:rPr lang="en-GB" sz="1200" b="1" dirty="0">
                <a:solidFill>
                  <a:srgbClr val="0C4A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 info only, will be reviewed in detail at Implementation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075472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2FCA32-29CC-7F98-9209-5342B537AE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2B21AF3-6E12-7F92-4ECD-EBB2C014C1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438150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97E848-F91D-AB26-DA5A-C90B3268FB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9450" y="4751388"/>
            <a:ext cx="5438775" cy="3887787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Consider high</a:t>
            </a:r>
          </a:p>
        </p:txBody>
      </p:sp>
    </p:spTree>
    <p:extLst>
      <p:ext uri="{BB962C8B-B14F-4D97-AF65-F5344CB8AC3E}">
        <p14:creationId xmlns:p14="http://schemas.microsoft.com/office/powerpoint/2010/main" val="5576687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2D7C03-BDBE-4E21-8F02-5A9CB4D39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89E14A-0B85-18BD-8A49-415F065AA4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B53789-5976-D1CA-7651-14FA8FFC32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17C835-3991-A705-E2F4-139680F694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B86F1-3E8F-47CC-A8BE-DFE1433A1161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36797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3B86F1-3E8F-47CC-A8BE-DFE1433A1161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23496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38150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79450" y="4751388"/>
            <a:ext cx="5438775" cy="3887787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Add placement address</a:t>
            </a:r>
          </a:p>
        </p:txBody>
      </p:sp>
    </p:spTree>
    <p:extLst>
      <p:ext uri="{BB962C8B-B14F-4D97-AF65-F5344CB8AC3E}">
        <p14:creationId xmlns:p14="http://schemas.microsoft.com/office/powerpoint/2010/main" val="9055685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7B591-FA99-BC20-9BC0-DDAD498B51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C1EB7B-B770-1F96-EDE0-1CDD5BE3E1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A9D288-B0D4-AC41-33A9-C49AEB2F11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90993-CDCA-478D-A633-B36AB2BF9395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05ACAB-B0F1-70D9-50AB-2154FE1DDE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A4F98B-103F-8F62-2A96-F1398B0B6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03EA0-BF70-4493-8D0F-EE16A53DBF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8869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C9549-82A0-B99B-8E81-8738B8770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9EFDE2-B359-AAF3-1CD0-9939481464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7ADEFF-1583-7807-9802-FB9509354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90993-CDCA-478D-A633-B36AB2BF9395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829BE-B420-628A-5A6D-750BE53FB5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31B4DF-8C94-7D88-6C4E-B33BE795B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03EA0-BF70-4493-8D0F-EE16A53DBF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4070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4BD56-71BC-7355-8845-C13686A06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186271-009A-9A29-F84D-45841B3E33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AF3E35-14A7-A97B-418E-E12366B179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90993-CDCA-478D-A633-B36AB2BF9395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5A73EF-FBC8-A5D7-6E07-CAA843C464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0B2EA1-3F58-7F01-6685-E36EE4C50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03EA0-BF70-4493-8D0F-EE16A53DBF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43151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D12AC-7ABB-A968-0158-9D65B5F452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803B92-632D-4646-79E6-798E55940E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C2F870C-C9BB-59A4-A73D-DA91D4408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84275-846D-A74B-7045-DFC1F123D1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90993-CDCA-478D-A633-B36AB2BF9395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EAB83D0-5625-45F9-3A50-A9EE78249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423DA9-245A-E86B-D3BB-8871B5939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03EA0-BF70-4493-8D0F-EE16A53DBF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5054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17055A-0837-BB2F-0625-196857F28C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00A1BF-2788-4D10-BEDF-9E92273957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E94837-E0D7-B603-0404-2FCB057219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42A2C07-DBD7-AF94-1452-F32752FDA97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3E5AE1-4AF8-AF9A-36DC-5C55652A19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B7044DE-F902-901B-687F-530D3AF9E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90993-CDCA-478D-A633-B36AB2BF9395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04061E5-CD32-9933-E7FB-DA8C12EC4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1A9E11-839A-B14D-63DB-C519844AE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03EA0-BF70-4493-8D0F-EE16A53DBF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3151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B4F6BB-B146-7A83-CCDC-762C3641EA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C3B70E-F089-C66B-2AA2-D2AFA6B13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90993-CDCA-478D-A633-B36AB2BF9395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CF29DD5-5E69-B306-1A79-32FED47E8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01C69C0-1D99-C25B-02C4-1BAA9AB5BA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03EA0-BF70-4493-8D0F-EE16A53DBF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1475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E3ACC3-047C-99A1-3872-F74041979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90993-CDCA-478D-A633-B36AB2BF9395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63581AE-4788-DD8F-5776-8B59C9C11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4EFA60-958C-7858-6159-52BC7E10F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03EA0-BF70-4493-8D0F-EE16A53DBF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10789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A959F9-4E5A-3751-FD59-D9FBA9DAB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0A38F0-3EC5-C9C7-8B83-8C3B8572A3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979807-BE99-DEF8-DE5C-A1C90EC4FC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1AAEB7-31CC-3082-3E70-0DDFD1C914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90993-CDCA-478D-A633-B36AB2BF9395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F9FEE-0021-A053-D008-878E2FF15A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ED4C0D-7AC5-F58E-02FE-1E3FBDF38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03EA0-BF70-4493-8D0F-EE16A53DBF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5066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90101-83CB-5D99-2922-382DC4979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CFB86E-EDAF-261E-D93D-BE9F4DACA1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234593-89C5-63B6-AD50-F367A9782A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35CA7E-937C-5E05-74CA-185C74648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90993-CDCA-478D-A633-B36AB2BF9395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BCB1CE-8A98-FB29-309A-849062DE21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5B6ADC-1CE0-5DE3-C51B-BF02A50E3D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03EA0-BF70-4493-8D0F-EE16A53DBF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8842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8D1CB-9BE0-DE11-BC8A-B7F72787A1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25E795-9556-28F8-0222-02D5F30BC0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FDF2B7-27AF-FCA1-861B-23183F22A2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90993-CDCA-478D-A633-B36AB2BF9395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0B0412-A619-15E2-5C73-093BC4FC9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C213C8-2BF5-BA8E-90EC-17A6E86D3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03EA0-BF70-4493-8D0F-EE16A53DBF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61650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5B9FBF1-20F0-B897-7261-5CCF3EA91A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311763-0601-6B32-8F2D-A084C92EDD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ACFC62-CF5E-E015-DC99-5355C3939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90993-CDCA-478D-A633-B36AB2BF9395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58B8C1-D31D-AA69-F8E2-CDEC12D94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DDBBA7-67E4-3E3D-0D28-BC188C89AE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03EA0-BF70-4493-8D0F-EE16A53DBF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82404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AF1579-C803-9799-94D9-DB92D8AE3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30706E-35CC-CE5B-10B3-AD8CA351383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AEABAB8-70E8-3430-D8E4-A667E426FBF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6290993-CDCA-478D-A633-B36AB2BF9395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9237A2-2340-9951-0EDE-1DAF5E6FDB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53B64B-B196-D7ED-D301-E30BF3AECB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4503EA0-BF70-4493-8D0F-EE16A53DBF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9479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9"/>
            <a:ext cx="12190476" cy="685714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0891" y="1701801"/>
            <a:ext cx="9457509" cy="22265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81019" indent="-381019">
              <a:buFont typeface="Arial" panose="020B0604020202020204" pitchFamily="34" charset="0"/>
              <a:buChar char="•"/>
            </a:pPr>
            <a:r>
              <a:rPr lang="en-GB" sz="2667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DEA – District Electoral Area; </a:t>
            </a:r>
          </a:p>
          <a:p>
            <a:pPr marL="381019" indent="-381019">
              <a:buFont typeface="Arial" panose="020B0604020202020204" pitchFamily="34" charset="0"/>
              <a:buChar char="•"/>
            </a:pPr>
            <a:r>
              <a:rPr lang="en-GB" sz="2667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 DEAs within NI across 11 Local Government Districts;</a:t>
            </a:r>
          </a:p>
          <a:p>
            <a:pPr marL="381019" indent="-381019">
              <a:buFont typeface="Arial" panose="020B0604020202020204" pitchFamily="34" charset="0"/>
              <a:buChar char="•"/>
            </a:pPr>
            <a:r>
              <a:rPr lang="en-GB" sz="2667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DEAs within Belfast City Council area;</a:t>
            </a:r>
          </a:p>
          <a:p>
            <a:pPr marL="381019" indent="-381019">
              <a:buFont typeface="Arial" panose="020B0604020202020204" pitchFamily="34" charset="0"/>
              <a:buChar char="•"/>
            </a:pPr>
            <a:r>
              <a:rPr lang="en-GB" sz="2667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DEAs encompass 60 electoral wards</a:t>
            </a:r>
          </a:p>
          <a:p>
            <a:pPr marL="381019" indent="-381019">
              <a:buFont typeface="Arial" panose="020B0604020202020204" pitchFamily="34" charset="0"/>
              <a:buChar char="•"/>
            </a:pPr>
            <a:r>
              <a:rPr lang="en-GB" sz="2667" dirty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Stats as at 30.04.26</a:t>
            </a:r>
          </a:p>
          <a:p>
            <a:pPr marL="381019" indent="-381019">
              <a:buFont typeface="Arial" panose="020B0604020202020204" pitchFamily="34" charset="0"/>
              <a:buChar char="•"/>
            </a:pPr>
            <a:endParaRPr lang="en-GB" sz="533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0891" y="491813"/>
            <a:ext cx="746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C4A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Geographical Analysis</a:t>
            </a:r>
            <a:endParaRPr lang="en-GB" sz="2000" b="1" dirty="0">
              <a:solidFill>
                <a:srgbClr val="0C4A8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6B6B45B-47BF-F01C-447C-EDEB70B82E70}"/>
              </a:ext>
            </a:extLst>
          </p:cNvPr>
          <p:cNvGraphicFramePr>
            <a:graphicFrameLocks noGrp="1"/>
          </p:cNvGraphicFramePr>
          <p:nvPr/>
        </p:nvGraphicFramePr>
        <p:xfrm>
          <a:off x="1117600" y="3897273"/>
          <a:ext cx="7924800" cy="21009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2400">
                  <a:extLst>
                    <a:ext uri="{9D8B030D-6E8A-4147-A177-3AD203B41FA5}">
                      <a16:colId xmlns:a16="http://schemas.microsoft.com/office/drawing/2014/main" val="951667463"/>
                    </a:ext>
                  </a:extLst>
                </a:gridCol>
                <a:gridCol w="6502400">
                  <a:extLst>
                    <a:ext uri="{9D8B030D-6E8A-4147-A177-3AD203B41FA5}">
                      <a16:colId xmlns:a16="http://schemas.microsoft.com/office/drawing/2014/main" val="1936847525"/>
                    </a:ext>
                  </a:extLst>
                </a:gridCol>
              </a:tblGrid>
              <a:tr h="243840"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Zone</a:t>
                      </a: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2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DEA</a:t>
                      </a:r>
                    </a:p>
                  </a:txBody>
                  <a:tcPr marL="60960" marR="60960" marT="30480" marB="30480"/>
                </a:tc>
                <a:extLst>
                  <a:ext uri="{0D108BD9-81ED-4DB2-BD59-A6C34878D82A}">
                    <a16:rowId xmlns:a16="http://schemas.microsoft.com/office/drawing/2014/main" val="385171195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r>
                        <a:rPr lang="en-GB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North</a:t>
                      </a: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Castle, </a:t>
                      </a:r>
                      <a:r>
                        <a:rPr lang="en-GB" sz="13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Oldpark</a:t>
                      </a:r>
                      <a:endParaRPr lang="en-GB" sz="13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0960" marR="60960" marT="30480" marB="30480"/>
                </a:tc>
                <a:extLst>
                  <a:ext uri="{0D108BD9-81ED-4DB2-BD59-A6C34878D82A}">
                    <a16:rowId xmlns:a16="http://schemas.microsoft.com/office/drawing/2014/main" val="2245590771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r>
                        <a:rPr lang="en-GB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South</a:t>
                      </a: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Balmoral, Botanic</a:t>
                      </a:r>
                    </a:p>
                  </a:txBody>
                  <a:tcPr marL="60960" marR="60960" marT="30480" marB="30480"/>
                </a:tc>
                <a:extLst>
                  <a:ext uri="{0D108BD9-81ED-4DB2-BD59-A6C34878D82A}">
                    <a16:rowId xmlns:a16="http://schemas.microsoft.com/office/drawing/2014/main" val="117179557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r>
                        <a:rPr lang="en-GB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East</a:t>
                      </a: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Ormiston, Titanic, </a:t>
                      </a:r>
                      <a:r>
                        <a:rPr lang="en-GB" sz="13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Lisnasharragh</a:t>
                      </a:r>
                      <a:r>
                        <a:rPr lang="en-GB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 (for purposes of analysis)</a:t>
                      </a:r>
                    </a:p>
                  </a:txBody>
                  <a:tcPr marL="60960" marR="60960" marT="30480" marB="30480"/>
                </a:tc>
                <a:extLst>
                  <a:ext uri="{0D108BD9-81ED-4DB2-BD59-A6C34878D82A}">
                    <a16:rowId xmlns:a16="http://schemas.microsoft.com/office/drawing/2014/main" val="3379960744"/>
                  </a:ext>
                </a:extLst>
              </a:tr>
              <a:tr h="264160">
                <a:tc>
                  <a:txBody>
                    <a:bodyPr/>
                    <a:lstStyle/>
                    <a:p>
                      <a:r>
                        <a:rPr lang="en-GB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West</a:t>
                      </a: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3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Blackmountain</a:t>
                      </a:r>
                      <a:r>
                        <a:rPr lang="en-GB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Collin, Court* (for purposes of analysis)</a:t>
                      </a:r>
                    </a:p>
                  </a:txBody>
                  <a:tcPr marL="60960" marR="60960" marT="30480" marB="30480"/>
                </a:tc>
                <a:extLst>
                  <a:ext uri="{0D108BD9-81ED-4DB2-BD59-A6C34878D82A}">
                    <a16:rowId xmlns:a16="http://schemas.microsoft.com/office/drawing/2014/main" val="2449710617"/>
                  </a:ext>
                </a:extLst>
              </a:tr>
              <a:tr h="800483">
                <a:tc>
                  <a:txBody>
                    <a:bodyPr/>
                    <a:lstStyle/>
                    <a:p>
                      <a:r>
                        <a:rPr lang="en-GB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Multi zone</a:t>
                      </a: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*Court – split between N &amp; W, connecting areas such as Shankill and Lower Falls</a:t>
                      </a:r>
                    </a:p>
                    <a:p>
                      <a:r>
                        <a:rPr lang="en-GB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</a:t>
                      </a:r>
                      <a:r>
                        <a:rPr lang="en-GB" sz="13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Lisnasharragh</a:t>
                      </a:r>
                      <a:r>
                        <a:rPr lang="en-GB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primarily situated in East Belfast but historically and geographically tied to southeast pockets (South Belfast) via areas such as Rosetta</a:t>
                      </a:r>
                    </a:p>
                  </a:txBody>
                  <a:tcPr marL="60960" marR="60960" marT="30480" marB="30480"/>
                </a:tc>
                <a:extLst>
                  <a:ext uri="{0D108BD9-81ED-4DB2-BD59-A6C34878D82A}">
                    <a16:rowId xmlns:a16="http://schemas.microsoft.com/office/drawing/2014/main" val="21353056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98002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1761A-241E-9DA1-D419-D3C378A05E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6C242A2-E346-F9AD-5AD2-829D16C0BD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9369"/>
            <a:ext cx="12190476" cy="6857142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000DE431-296F-7234-D679-8390C216A5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b="1" dirty="0">
                <a:solidFill>
                  <a:srgbClr val="0C4A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Gateway Referrals and CPR</a:t>
            </a:r>
            <a:br>
              <a:rPr lang="en-GB" b="1" dirty="0">
                <a:solidFill>
                  <a:srgbClr val="0C4A86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A2E1D09-8673-D36D-DCE0-C7DF45D596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4388" y="1420010"/>
            <a:ext cx="5070045" cy="513888"/>
          </a:xfrm>
        </p:spPr>
        <p:txBody>
          <a:bodyPr/>
          <a:lstStyle/>
          <a:p>
            <a:pPr algn="ctr"/>
            <a:r>
              <a:rPr lang="en-GB" dirty="0"/>
              <a:t>Gateway Referrals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B8BE745-5071-5065-691B-0B146E3AF2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7600" y="1229599"/>
            <a:ext cx="5070045" cy="704299"/>
          </a:xfrm>
        </p:spPr>
        <p:txBody>
          <a:bodyPr/>
          <a:lstStyle/>
          <a:p>
            <a:pPr algn="ctr"/>
            <a:r>
              <a:rPr lang="en-GB" dirty="0"/>
              <a:t>CPR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DADDBFCD-51C4-0450-E395-7C3B7D9F091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4"/>
          <a:srcRect l="30329" t="45559" r="41338" b="15293"/>
          <a:stretch/>
        </p:blipFill>
        <p:spPr>
          <a:xfrm>
            <a:off x="836612" y="1933898"/>
            <a:ext cx="4057686" cy="3504092"/>
          </a:xfrm>
          <a:prstGeom prst="rect">
            <a:avLst/>
          </a:prstGeom>
        </p:spPr>
      </p:pic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2D4263A4-6630-A321-12AE-6F1594650D7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5"/>
          <a:stretch>
            <a:fillRect/>
          </a:stretch>
        </p:blipFill>
        <p:spPr>
          <a:xfrm>
            <a:off x="5939922" y="1866098"/>
            <a:ext cx="5157788" cy="3820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992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9D8180-01EE-C57D-6811-626F14AAF3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CFBC66F-63DC-DB8B-9065-C1C4387A4E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9"/>
            <a:ext cx="12190476" cy="685714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0865547-4BE9-3DB8-4DC3-030ADFD363CC}"/>
              </a:ext>
            </a:extLst>
          </p:cNvPr>
          <p:cNvSpPr txBox="1"/>
          <p:nvPr/>
        </p:nvSpPr>
        <p:spPr>
          <a:xfrm>
            <a:off x="600891" y="491813"/>
            <a:ext cx="746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C4A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 Profile</a:t>
            </a:r>
            <a:endParaRPr lang="en-GB" sz="2400" b="1" dirty="0">
              <a:solidFill>
                <a:srgbClr val="0C4A8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CBA49D5-2D5E-736A-0C6E-151645EDCD3C}"/>
              </a:ext>
            </a:extLst>
          </p:cNvPr>
          <p:cNvSpPr txBox="1"/>
          <p:nvPr/>
        </p:nvSpPr>
        <p:spPr>
          <a:xfrm>
            <a:off x="6096000" y="2732442"/>
            <a:ext cx="32093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070C0"/>
                </a:solidFill>
              </a:rPr>
              <a:t>75% aged </a:t>
            </a:r>
          </a:p>
          <a:p>
            <a:r>
              <a:rPr lang="en-GB" sz="3600" b="1" dirty="0">
                <a:solidFill>
                  <a:srgbClr val="0070C0"/>
                </a:solidFill>
              </a:rPr>
              <a:t>13 years and under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A1C06E-A59C-85B7-33A2-FC7CC323F4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064" y="1868304"/>
            <a:ext cx="5655064" cy="3424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821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B91362-DD55-3028-0A0E-7A0480861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3681"/>
            <a:ext cx="10515600" cy="1457008"/>
          </a:xfrm>
        </p:spPr>
        <p:txBody>
          <a:bodyPr/>
          <a:lstStyle/>
          <a:p>
            <a:pPr algn="ctr"/>
            <a:r>
              <a:rPr lang="en-GB" b="1" dirty="0"/>
              <a:t>West Belfast Top 10 Wards – GW with % GW Referral Source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17ED65B-FEDC-624C-97CE-8936166B0D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8287" y="1488411"/>
            <a:ext cx="7226193" cy="5369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475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84C57C-5B60-2132-D12F-2721944AD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F04F0-B515-2798-FD3E-9AB2C1F3D2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3681"/>
            <a:ext cx="10515600" cy="1457008"/>
          </a:xfrm>
        </p:spPr>
        <p:txBody>
          <a:bodyPr>
            <a:normAutofit/>
          </a:bodyPr>
          <a:lstStyle/>
          <a:p>
            <a:pPr algn="ctr"/>
            <a:r>
              <a:rPr lang="en-GB" sz="4000" b="1" dirty="0"/>
              <a:t>North Belfast Top 10 Wards – GW with % GW Referral Source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E5DB01-4606-7841-D9B6-130F5A3B5B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4337" y="1431752"/>
            <a:ext cx="7242384" cy="5273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600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32A9EC-555D-4D6D-C6E8-CB39C56DFF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1909C-4B20-0612-5C73-98DC5A8137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3681"/>
            <a:ext cx="10515600" cy="1457008"/>
          </a:xfrm>
        </p:spPr>
        <p:txBody>
          <a:bodyPr>
            <a:normAutofit/>
          </a:bodyPr>
          <a:lstStyle/>
          <a:p>
            <a:pPr algn="ctr"/>
            <a:r>
              <a:rPr lang="en-GB" sz="4000" b="1" dirty="0"/>
              <a:t>East Belfast Top 10 Wards – GW with % GW Referral Source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648B65F-D113-D10D-6207-F58F2E06D9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8537" y="1690689"/>
            <a:ext cx="6558721" cy="4750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3855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5B2301-B1F1-58E1-87BC-BAB38A16E8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E1C18-AABA-8A02-1F42-3CD8CC2D3B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33681"/>
            <a:ext cx="10515600" cy="1457008"/>
          </a:xfrm>
        </p:spPr>
        <p:txBody>
          <a:bodyPr>
            <a:normAutofit/>
          </a:bodyPr>
          <a:lstStyle/>
          <a:p>
            <a:pPr algn="ctr"/>
            <a:r>
              <a:rPr lang="en-GB" sz="4000" b="1" dirty="0"/>
              <a:t>South Belfast Top 10 Wards – GW with % GW Referral Source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83BDF4-7017-7320-7013-3D8F1D34F0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1309" y="1481166"/>
            <a:ext cx="7205772" cy="5143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4791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47DFFA-E73F-17C5-003C-DF3B4C88DA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F33189-4E5F-9FED-B542-FA65E3FF0F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" y="429"/>
            <a:ext cx="12190476" cy="685714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35C0FC3-EFC4-CA99-8904-D586E42C4F0F}"/>
              </a:ext>
            </a:extLst>
          </p:cNvPr>
          <p:cNvSpPr txBox="1"/>
          <p:nvPr/>
        </p:nvSpPr>
        <p:spPr>
          <a:xfrm>
            <a:off x="600891" y="491813"/>
            <a:ext cx="746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C4A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LAC</a:t>
            </a:r>
            <a:endParaRPr lang="en-GB" sz="2400" b="1" dirty="0">
              <a:solidFill>
                <a:srgbClr val="0C4A8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9BFDA97-E0E7-9081-DD39-04C0355BD6F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1752600"/>
            <a:ext cx="4204056" cy="3556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B5AB83A-BF60-0F8E-34DB-C73F032C41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20438" y="1739900"/>
            <a:ext cx="3729482" cy="3721100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B75EFACE-20E0-93AA-634F-6B2872A3E8EE}"/>
              </a:ext>
            </a:extLst>
          </p:cNvPr>
          <p:cNvSpPr/>
          <p:nvPr/>
        </p:nvSpPr>
        <p:spPr>
          <a:xfrm>
            <a:off x="4673600" y="2971800"/>
            <a:ext cx="1625600" cy="1117600"/>
          </a:xfrm>
          <a:prstGeom prst="ellipse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200"/>
          </a:p>
        </p:txBody>
      </p:sp>
    </p:spTree>
    <p:extLst>
      <p:ext uri="{BB962C8B-B14F-4D97-AF65-F5344CB8AC3E}">
        <p14:creationId xmlns:p14="http://schemas.microsoft.com/office/powerpoint/2010/main" val="20799478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0CAB47-1E4F-9351-1971-872E80F15F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DCF10A6-B8B2-99F8-9C55-5E1E5AE4D0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429"/>
            <a:ext cx="12190476" cy="685714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A7744E9-5908-A0B1-F181-3A5157648823}"/>
              </a:ext>
            </a:extLst>
          </p:cNvPr>
          <p:cNvSpPr txBox="1"/>
          <p:nvPr/>
        </p:nvSpPr>
        <p:spPr>
          <a:xfrm>
            <a:off x="600891" y="491813"/>
            <a:ext cx="746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b="1" dirty="0">
                <a:solidFill>
                  <a:srgbClr val="0C4A8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lang="en-GB" sz="533" b="1" dirty="0">
              <a:solidFill>
                <a:srgbClr val="0C4A8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1734F560-CF5E-868E-AC2E-9F076E5A6C87}"/>
              </a:ext>
            </a:extLst>
          </p:cNvPr>
          <p:cNvGraphicFramePr>
            <a:graphicFrameLocks noGrp="1"/>
          </p:cNvGraphicFramePr>
          <p:nvPr/>
        </p:nvGraphicFramePr>
        <p:xfrm>
          <a:off x="660399" y="1598750"/>
          <a:ext cx="7874001" cy="38238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3286">
                  <a:extLst>
                    <a:ext uri="{9D8B030D-6E8A-4147-A177-3AD203B41FA5}">
                      <a16:colId xmlns:a16="http://schemas.microsoft.com/office/drawing/2014/main" val="99720491"/>
                    </a:ext>
                  </a:extLst>
                </a:gridCol>
                <a:gridCol w="1868715">
                  <a:extLst>
                    <a:ext uri="{9D8B030D-6E8A-4147-A177-3AD203B41FA5}">
                      <a16:colId xmlns:a16="http://schemas.microsoft.com/office/drawing/2014/main" val="20823617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794161974"/>
                    </a:ext>
                  </a:extLst>
                </a:gridCol>
                <a:gridCol w="1676400">
                  <a:extLst>
                    <a:ext uri="{9D8B030D-6E8A-4147-A177-3AD203B41FA5}">
                      <a16:colId xmlns:a16="http://schemas.microsoft.com/office/drawing/2014/main" val="2101218468"/>
                    </a:ext>
                  </a:extLst>
                </a:gridCol>
              </a:tblGrid>
              <a:tr h="751840">
                <a:tc>
                  <a:txBody>
                    <a:bodyPr/>
                    <a:lstStyle/>
                    <a:p>
                      <a:pPr algn="ctr"/>
                      <a:endParaRPr lang="en-GB" sz="1900" dirty="0"/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GW Referrals</a:t>
                      </a:r>
                    </a:p>
                    <a:p>
                      <a:pPr algn="ctr"/>
                      <a:r>
                        <a:rPr lang="en-GB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(Count = no. of children)</a:t>
                      </a: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LAC</a:t>
                      </a:r>
                    </a:p>
                    <a:p>
                      <a:pPr algn="ctr"/>
                      <a:r>
                        <a:rPr lang="en-GB" sz="13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(by placement address)</a:t>
                      </a: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9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CPR</a:t>
                      </a:r>
                    </a:p>
                  </a:txBody>
                  <a:tcPr marL="60960" marR="60960" marT="30480" marB="30480"/>
                </a:tc>
                <a:extLst>
                  <a:ext uri="{0D108BD9-81ED-4DB2-BD59-A6C34878D82A}">
                    <a16:rowId xmlns:a16="http://schemas.microsoft.com/office/drawing/2014/main" val="376533139"/>
                  </a:ext>
                </a:extLst>
              </a:tr>
              <a:tr h="493693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North (</a:t>
                      </a:r>
                      <a:r>
                        <a:rPr lang="en-GB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Oldpark</a:t>
                      </a:r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&amp; Castle)</a:t>
                      </a: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27% </a:t>
                      </a: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22% </a:t>
                      </a: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28% </a:t>
                      </a:r>
                    </a:p>
                  </a:txBody>
                  <a:tcPr marL="60960" marR="60960" marT="30480" marB="30480"/>
                </a:tc>
                <a:extLst>
                  <a:ext uri="{0D108BD9-81ED-4DB2-BD59-A6C34878D82A}">
                    <a16:rowId xmlns:a16="http://schemas.microsoft.com/office/drawing/2014/main" val="1652358484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West (Court, Back Mountain &amp; Collin)</a:t>
                      </a: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30% </a:t>
                      </a: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30%</a:t>
                      </a: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27% </a:t>
                      </a:r>
                    </a:p>
                  </a:txBody>
                  <a:tcPr marL="60960" marR="60960" marT="30480" marB="30480"/>
                </a:tc>
                <a:extLst>
                  <a:ext uri="{0D108BD9-81ED-4DB2-BD59-A6C34878D82A}">
                    <a16:rowId xmlns:a16="http://schemas.microsoft.com/office/drawing/2014/main" val="3473375932"/>
                  </a:ext>
                </a:extLst>
              </a:tr>
              <a:tr h="493693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South (Botanic &amp; Balmoral)</a:t>
                      </a: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12% </a:t>
                      </a: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7%</a:t>
                      </a: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15% </a:t>
                      </a:r>
                    </a:p>
                  </a:txBody>
                  <a:tcPr marL="60960" marR="60960" marT="30480" marB="30480"/>
                </a:tc>
                <a:extLst>
                  <a:ext uri="{0D108BD9-81ED-4DB2-BD59-A6C34878D82A}">
                    <a16:rowId xmlns:a16="http://schemas.microsoft.com/office/drawing/2014/main" val="1601541818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East (Titanic, </a:t>
                      </a:r>
                      <a:r>
                        <a:rPr lang="en-GB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Orminston</a:t>
                      </a:r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</a:t>
                      </a:r>
                      <a:r>
                        <a:rPr lang="en-GB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Lisnasharragh</a:t>
                      </a:r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23% </a:t>
                      </a: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11%</a:t>
                      </a: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24%</a:t>
                      </a:r>
                    </a:p>
                  </a:txBody>
                  <a:tcPr marL="60960" marR="60960" marT="30480" marB="30480"/>
                </a:tc>
                <a:extLst>
                  <a:ext uri="{0D108BD9-81ED-4DB2-BD59-A6C34878D82A}">
                    <a16:rowId xmlns:a16="http://schemas.microsoft.com/office/drawing/2014/main" val="2368233614"/>
                  </a:ext>
                </a:extLst>
              </a:tr>
              <a:tr h="493693"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Outside DEAs/no address</a:t>
                      </a: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8% </a:t>
                      </a: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30%</a:t>
                      </a: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6% </a:t>
                      </a:r>
                    </a:p>
                  </a:txBody>
                  <a:tcPr marL="60960" marR="60960" marT="30480" marB="30480"/>
                </a:tc>
                <a:extLst>
                  <a:ext uri="{0D108BD9-81ED-4DB2-BD59-A6C34878D82A}">
                    <a16:rowId xmlns:a16="http://schemas.microsoft.com/office/drawing/2014/main" val="961453108"/>
                  </a:ext>
                </a:extLst>
              </a:tr>
              <a:tr h="493693">
                <a:tc>
                  <a:txBody>
                    <a:bodyPr/>
                    <a:lstStyle/>
                    <a:p>
                      <a:r>
                        <a:rPr lang="en-GB" sz="19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6,228</a:t>
                      </a: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1,216</a:t>
                      </a:r>
                    </a:p>
                  </a:txBody>
                  <a:tcPr marL="60960" marR="60960" marT="30480" marB="30480"/>
                </a:tc>
                <a:tc>
                  <a:txBody>
                    <a:bodyPr/>
                    <a:lstStyle/>
                    <a:p>
                      <a:r>
                        <a:rPr lang="en-GB" sz="16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396</a:t>
                      </a:r>
                    </a:p>
                  </a:txBody>
                  <a:tcPr marL="60960" marR="60960" marT="30480" marB="30480"/>
                </a:tc>
                <a:extLst>
                  <a:ext uri="{0D108BD9-81ED-4DB2-BD59-A6C34878D82A}">
                    <a16:rowId xmlns:a16="http://schemas.microsoft.com/office/drawing/2014/main" val="38626821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756958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287</Words>
  <Application>Microsoft Office PowerPoint</Application>
  <PresentationFormat>Widescreen</PresentationFormat>
  <Paragraphs>65</Paragraphs>
  <Slides>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Aptos</vt:lpstr>
      <vt:lpstr>Aptos Display</vt:lpstr>
      <vt:lpstr>Arial</vt:lpstr>
      <vt:lpstr>Office Theme</vt:lpstr>
      <vt:lpstr>PowerPoint Presentation</vt:lpstr>
      <vt:lpstr>Gateway Referrals and CPR </vt:lpstr>
      <vt:lpstr>PowerPoint Presentation</vt:lpstr>
      <vt:lpstr>West Belfast Top 10 Wards – GW with % GW Referral Source</vt:lpstr>
      <vt:lpstr>North Belfast Top 10 Wards – GW with % GW Referral Source</vt:lpstr>
      <vt:lpstr>East Belfast Top 10 Wards – GW with % GW Referral Source</vt:lpstr>
      <vt:lpstr>South Belfast Top 10 Wards – GW with % GW Referral Source</vt:lpstr>
      <vt:lpstr>PowerPoint Presentation</vt:lpstr>
      <vt:lpstr>PowerPoint Presentation</vt:lpstr>
    </vt:vector>
  </TitlesOfParts>
  <Company>Belfast Health &amp; Social Care Trust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Murray, MichaelP</dc:creator>
  <cp:lastModifiedBy>Friel, Finola</cp:lastModifiedBy>
  <cp:revision>2</cp:revision>
  <dcterms:created xsi:type="dcterms:W3CDTF">2026-10-02T08:31:01Z</dcterms:created>
  <dcterms:modified xsi:type="dcterms:W3CDTF">2026-10-05T07:30:29Z</dcterms:modified>
</cp:coreProperties>
</file>