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6" r:id="rId2"/>
    <p:sldId id="257" r:id="rId3"/>
    <p:sldId id="259" r:id="rId4"/>
    <p:sldId id="258" r:id="rId5"/>
    <p:sldId id="262" r:id="rId6"/>
    <p:sldId id="260" r:id="rId7"/>
    <p:sldId id="261" r:id="rId8"/>
    <p:sldId id="263" r:id="rId9"/>
    <p:sldId id="264" r:id="rId10"/>
    <p:sldId id="265" r:id="rId11"/>
    <p:sldId id="269" r:id="rId12"/>
    <p:sldId id="271" r:id="rId13"/>
    <p:sldId id="267" r:id="rId14"/>
    <p:sldId id="268"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1062" autoAdjust="0"/>
  </p:normalViewPr>
  <p:slideViewPr>
    <p:cSldViewPr snapToGrid="0">
      <p:cViewPr varScale="1">
        <p:scale>
          <a:sx n="48" d="100"/>
          <a:sy n="48" d="100"/>
        </p:scale>
        <p:origin x="195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na Kernaghan" userId="faafd1b00d238e4a" providerId="LiveId" clId="{AF5EFA1F-073C-42AB-8AC3-8342ED0107E3}"/>
    <pc:docChg chg="undo custSel addSld delSld modSld sldOrd">
      <pc:chgData name="Donna Kernaghan" userId="faafd1b00d238e4a" providerId="LiveId" clId="{AF5EFA1F-073C-42AB-8AC3-8342ED0107E3}" dt="2026-08-07T15:27:45.627" v="1944" actId="113"/>
      <pc:docMkLst>
        <pc:docMk/>
      </pc:docMkLst>
      <pc:sldChg chg="modNotesTx">
        <pc:chgData name="Donna Kernaghan" userId="faafd1b00d238e4a" providerId="LiveId" clId="{AF5EFA1F-073C-42AB-8AC3-8342ED0107E3}" dt="2026-08-07T15:13:20.478" v="1900" actId="20577"/>
        <pc:sldMkLst>
          <pc:docMk/>
          <pc:sldMk cId="957041841" sldId="256"/>
        </pc:sldMkLst>
      </pc:sldChg>
      <pc:sldChg chg="addSp modSp mod modClrScheme chgLayout">
        <pc:chgData name="Donna Kernaghan" userId="faafd1b00d238e4a" providerId="LiveId" clId="{AF5EFA1F-073C-42AB-8AC3-8342ED0107E3}" dt="2026-08-06T14:42:49.264" v="1090" actId="1076"/>
        <pc:sldMkLst>
          <pc:docMk/>
          <pc:sldMk cId="802666888" sldId="257"/>
        </pc:sldMkLst>
        <pc:spChg chg="mod ord">
          <ac:chgData name="Donna Kernaghan" userId="faafd1b00d238e4a" providerId="LiveId" clId="{AF5EFA1F-073C-42AB-8AC3-8342ED0107E3}" dt="2026-08-06T13:51:53.614" v="882" actId="255"/>
          <ac:spMkLst>
            <pc:docMk/>
            <pc:sldMk cId="802666888" sldId="257"/>
            <ac:spMk id="2" creationId="{08BFA25B-BE70-0599-9056-15D185470E9F}"/>
          </ac:spMkLst>
        </pc:spChg>
        <pc:spChg chg="mod ord">
          <ac:chgData name="Donna Kernaghan" userId="faafd1b00d238e4a" providerId="LiveId" clId="{AF5EFA1F-073C-42AB-8AC3-8342ED0107E3}" dt="2026-08-06T14:42:49.264" v="1090" actId="1076"/>
          <ac:spMkLst>
            <pc:docMk/>
            <pc:sldMk cId="802666888" sldId="257"/>
            <ac:spMk id="3" creationId="{F51759B6-57D4-1423-953F-86E1EC093A23}"/>
          </ac:spMkLst>
        </pc:spChg>
        <pc:picChg chg="add mod modCrop">
          <ac:chgData name="Donna Kernaghan" userId="faafd1b00d238e4a" providerId="LiveId" clId="{AF5EFA1F-073C-42AB-8AC3-8342ED0107E3}" dt="2026-08-06T13:49:35.846" v="788" actId="1076"/>
          <ac:picMkLst>
            <pc:docMk/>
            <pc:sldMk cId="802666888" sldId="257"/>
            <ac:picMk id="5" creationId="{368BC615-5574-C1BD-DE8A-7643D8758E98}"/>
          </ac:picMkLst>
        </pc:picChg>
      </pc:sldChg>
      <pc:sldChg chg="modSp mod">
        <pc:chgData name="Donna Kernaghan" userId="faafd1b00d238e4a" providerId="LiveId" clId="{AF5EFA1F-073C-42AB-8AC3-8342ED0107E3}" dt="2026-08-06T14:43:52.176" v="1098" actId="1076"/>
        <pc:sldMkLst>
          <pc:docMk/>
          <pc:sldMk cId="716445971" sldId="258"/>
        </pc:sldMkLst>
        <pc:spChg chg="mod">
          <ac:chgData name="Donna Kernaghan" userId="faafd1b00d238e4a" providerId="LiveId" clId="{AF5EFA1F-073C-42AB-8AC3-8342ED0107E3}" dt="2026-08-06T13:46:08.660" v="753" actId="1076"/>
          <ac:spMkLst>
            <pc:docMk/>
            <pc:sldMk cId="716445971" sldId="258"/>
            <ac:spMk id="4" creationId="{C9132A75-3D1A-17A3-D88C-143043A0F7ED}"/>
          </ac:spMkLst>
        </pc:spChg>
        <pc:spChg chg="mod">
          <ac:chgData name="Donna Kernaghan" userId="faafd1b00d238e4a" providerId="LiveId" clId="{AF5EFA1F-073C-42AB-8AC3-8342ED0107E3}" dt="2026-08-06T14:43:52.176" v="1098" actId="1076"/>
          <ac:spMkLst>
            <pc:docMk/>
            <pc:sldMk cId="716445971" sldId="258"/>
            <ac:spMk id="6" creationId="{8E87672F-FD89-7B61-F2F6-C811BE7A5347}"/>
          </ac:spMkLst>
        </pc:spChg>
      </pc:sldChg>
      <pc:sldChg chg="modSp mod modClrScheme chgLayout">
        <pc:chgData name="Donna Kernaghan" userId="faafd1b00d238e4a" providerId="LiveId" clId="{AF5EFA1F-073C-42AB-8AC3-8342ED0107E3}" dt="2026-08-06T14:42:56.672" v="1091" actId="14100"/>
        <pc:sldMkLst>
          <pc:docMk/>
          <pc:sldMk cId="2832800842" sldId="259"/>
        </pc:sldMkLst>
        <pc:spChg chg="mod ord">
          <ac:chgData name="Donna Kernaghan" userId="faafd1b00d238e4a" providerId="LiveId" clId="{AF5EFA1F-073C-42AB-8AC3-8342ED0107E3}" dt="2026-08-06T13:52:02.665" v="884" actId="27636"/>
          <ac:spMkLst>
            <pc:docMk/>
            <pc:sldMk cId="2832800842" sldId="259"/>
            <ac:spMk id="2" creationId="{200D5D2E-35BF-27C9-8289-3A25F0852C5D}"/>
          </ac:spMkLst>
        </pc:spChg>
        <pc:spChg chg="mod ord">
          <ac:chgData name="Donna Kernaghan" userId="faafd1b00d238e4a" providerId="LiveId" clId="{AF5EFA1F-073C-42AB-8AC3-8342ED0107E3}" dt="2026-08-06T14:42:56.672" v="1091" actId="14100"/>
          <ac:spMkLst>
            <pc:docMk/>
            <pc:sldMk cId="2832800842" sldId="259"/>
            <ac:spMk id="3" creationId="{E8C9852C-6F19-934C-74F8-3B8B46F1338F}"/>
          </ac:spMkLst>
        </pc:spChg>
      </pc:sldChg>
      <pc:sldChg chg="addSp delSp modSp mod modClrScheme chgLayout modNotesTx">
        <pc:chgData name="Donna Kernaghan" userId="faafd1b00d238e4a" providerId="LiveId" clId="{AF5EFA1F-073C-42AB-8AC3-8342ED0107E3}" dt="2026-08-06T14:44:59.065" v="1127" actId="1076"/>
        <pc:sldMkLst>
          <pc:docMk/>
          <pc:sldMk cId="1351373938" sldId="260"/>
        </pc:sldMkLst>
        <pc:spChg chg="mod ord">
          <ac:chgData name="Donna Kernaghan" userId="faafd1b00d238e4a" providerId="LiveId" clId="{AF5EFA1F-073C-42AB-8AC3-8342ED0107E3}" dt="2026-08-06T14:44:52.522" v="1126" actId="255"/>
          <ac:spMkLst>
            <pc:docMk/>
            <pc:sldMk cId="1351373938" sldId="260"/>
            <ac:spMk id="3" creationId="{021EB256-45C7-5D28-6645-E7223AB38FB8}"/>
          </ac:spMkLst>
        </pc:spChg>
        <pc:spChg chg="add mod ord">
          <ac:chgData name="Donna Kernaghan" userId="faafd1b00d238e4a" providerId="LiveId" clId="{AF5EFA1F-073C-42AB-8AC3-8342ED0107E3}" dt="2026-08-06T14:27:43.138" v="937" actId="700"/>
          <ac:spMkLst>
            <pc:docMk/>
            <pc:sldMk cId="1351373938" sldId="260"/>
            <ac:spMk id="11" creationId="{05B163A9-53AC-9A09-CCB8-4673E76DD12B}"/>
          </ac:spMkLst>
        </pc:spChg>
        <pc:picChg chg="add mod">
          <ac:chgData name="Donna Kernaghan" userId="faafd1b00d238e4a" providerId="LiveId" clId="{AF5EFA1F-073C-42AB-8AC3-8342ED0107E3}" dt="2026-08-06T14:44:59.065" v="1127" actId="1076"/>
          <ac:picMkLst>
            <pc:docMk/>
            <pc:sldMk cId="1351373938" sldId="260"/>
            <ac:picMk id="10" creationId="{0B0B1BC7-7EE9-0A4E-2583-8D05AFA95B6C}"/>
          </ac:picMkLst>
        </pc:picChg>
      </pc:sldChg>
      <pc:sldChg chg="addSp delSp modSp mod ord modNotesTx">
        <pc:chgData name="Donna Kernaghan" userId="faafd1b00d238e4a" providerId="LiveId" clId="{AF5EFA1F-073C-42AB-8AC3-8342ED0107E3}" dt="2026-08-06T15:19:22.140" v="1855" actId="20577"/>
        <pc:sldMkLst>
          <pc:docMk/>
          <pc:sldMk cId="2087221454" sldId="262"/>
        </pc:sldMkLst>
        <pc:spChg chg="mod">
          <ac:chgData name="Donna Kernaghan" userId="faafd1b00d238e4a" providerId="LiveId" clId="{AF5EFA1F-073C-42AB-8AC3-8342ED0107E3}" dt="2026-08-06T15:19:22.140" v="1855" actId="20577"/>
          <ac:spMkLst>
            <pc:docMk/>
            <pc:sldMk cId="2087221454" sldId="262"/>
            <ac:spMk id="5" creationId="{B66B8A71-D5F9-B40A-EB63-C32C0087EC01}"/>
          </ac:spMkLst>
        </pc:spChg>
        <pc:spChg chg="del mod">
          <ac:chgData name="Donna Kernaghan" userId="faafd1b00d238e4a" providerId="LiveId" clId="{AF5EFA1F-073C-42AB-8AC3-8342ED0107E3}" dt="2026-08-06T14:44:19.711" v="1125" actId="478"/>
          <ac:spMkLst>
            <pc:docMk/>
            <pc:sldMk cId="2087221454" sldId="262"/>
            <ac:spMk id="7" creationId="{719D254F-451E-BD12-3E7B-8BE1BBB72C58}"/>
          </ac:spMkLst>
        </pc:spChg>
        <pc:picChg chg="add mod ord">
          <ac:chgData name="Donna Kernaghan" userId="faafd1b00d238e4a" providerId="LiveId" clId="{AF5EFA1F-073C-42AB-8AC3-8342ED0107E3}" dt="2026-08-05T16:18:48.488" v="645" actId="931"/>
          <ac:picMkLst>
            <pc:docMk/>
            <pc:sldMk cId="2087221454" sldId="262"/>
            <ac:picMk id="31" creationId="{A8E50F78-C246-68E2-4213-0A927DB64ACD}"/>
          </ac:picMkLst>
        </pc:picChg>
      </pc:sldChg>
      <pc:sldChg chg="addSp delSp modSp mod modClrScheme chgLayout modNotesTx">
        <pc:chgData name="Donna Kernaghan" userId="faafd1b00d238e4a" providerId="LiveId" clId="{AF5EFA1F-073C-42AB-8AC3-8342ED0107E3}" dt="2026-08-06T15:12:56.953" v="1656" actId="1076"/>
        <pc:sldMkLst>
          <pc:docMk/>
          <pc:sldMk cId="2696806395" sldId="263"/>
        </pc:sldMkLst>
        <pc:spChg chg="mod ord">
          <ac:chgData name="Donna Kernaghan" userId="faafd1b00d238e4a" providerId="LiveId" clId="{AF5EFA1F-073C-42AB-8AC3-8342ED0107E3}" dt="2026-08-06T14:58:13.418" v="1334" actId="20577"/>
          <ac:spMkLst>
            <pc:docMk/>
            <pc:sldMk cId="2696806395" sldId="263"/>
            <ac:spMk id="3" creationId="{6D8528C1-AB5B-D3D0-E162-372AA7344A8E}"/>
          </ac:spMkLst>
        </pc:spChg>
        <pc:spChg chg="del mod ord">
          <ac:chgData name="Donna Kernaghan" userId="faafd1b00d238e4a" providerId="LiveId" clId="{AF5EFA1F-073C-42AB-8AC3-8342ED0107E3}" dt="2026-08-06T14:58:32.492" v="1339" actId="478"/>
          <ac:spMkLst>
            <pc:docMk/>
            <pc:sldMk cId="2696806395" sldId="263"/>
            <ac:spMk id="4" creationId="{704253A7-9734-28C3-0C95-6BDDA7651DC3}"/>
          </ac:spMkLst>
        </pc:spChg>
        <pc:spChg chg="add mod">
          <ac:chgData name="Donna Kernaghan" userId="faafd1b00d238e4a" providerId="LiveId" clId="{AF5EFA1F-073C-42AB-8AC3-8342ED0107E3}" dt="2026-08-06T15:12:56.953" v="1656" actId="1076"/>
          <ac:spMkLst>
            <pc:docMk/>
            <pc:sldMk cId="2696806395" sldId="263"/>
            <ac:spMk id="15" creationId="{A0EFBDB2-A0AD-03B8-21E6-BB0A4AE67A8A}"/>
          </ac:spMkLst>
        </pc:spChg>
        <pc:spChg chg="add mod">
          <ac:chgData name="Donna Kernaghan" userId="faafd1b00d238e4a" providerId="LiveId" clId="{AF5EFA1F-073C-42AB-8AC3-8342ED0107E3}" dt="2026-08-06T15:00:43.885" v="1360" actId="1076"/>
          <ac:spMkLst>
            <pc:docMk/>
            <pc:sldMk cId="2696806395" sldId="263"/>
            <ac:spMk id="17" creationId="{336E2C4B-FA13-1AFF-6079-201EE8007805}"/>
          </ac:spMkLst>
        </pc:spChg>
        <pc:spChg chg="add mod">
          <ac:chgData name="Donna Kernaghan" userId="faafd1b00d238e4a" providerId="LiveId" clId="{AF5EFA1F-073C-42AB-8AC3-8342ED0107E3}" dt="2026-08-06T15:00:32.625" v="1358" actId="20577"/>
          <ac:spMkLst>
            <pc:docMk/>
            <pc:sldMk cId="2696806395" sldId="263"/>
            <ac:spMk id="19" creationId="{B4DF100B-8431-63CF-190F-9A9F1424722E}"/>
          </ac:spMkLst>
        </pc:spChg>
        <pc:picChg chg="mod modCrop">
          <ac:chgData name="Donna Kernaghan" userId="faafd1b00d238e4a" providerId="LiveId" clId="{AF5EFA1F-073C-42AB-8AC3-8342ED0107E3}" dt="2026-08-05T15:30:03.080" v="226" actId="1076"/>
          <ac:picMkLst>
            <pc:docMk/>
            <pc:sldMk cId="2696806395" sldId="263"/>
            <ac:picMk id="6" creationId="{1CE0FA76-5378-4575-D8D6-4F6D4C7262F7}"/>
          </ac:picMkLst>
        </pc:picChg>
        <pc:picChg chg="add mod modCrop">
          <ac:chgData name="Donna Kernaghan" userId="faafd1b00d238e4a" providerId="LiveId" clId="{AF5EFA1F-073C-42AB-8AC3-8342ED0107E3}" dt="2026-08-06T15:00:40.796" v="1359" actId="1076"/>
          <ac:picMkLst>
            <pc:docMk/>
            <pc:sldMk cId="2696806395" sldId="263"/>
            <ac:picMk id="13" creationId="{4B85BBB1-4FEA-8E8A-1FD4-1E47F5C543D6}"/>
          </ac:picMkLst>
        </pc:picChg>
      </pc:sldChg>
      <pc:sldChg chg="addSp delSp modSp mod modClrScheme chgLayout modNotesTx">
        <pc:chgData name="Donna Kernaghan" userId="faafd1b00d238e4a" providerId="LiveId" clId="{AF5EFA1F-073C-42AB-8AC3-8342ED0107E3}" dt="2026-08-06T15:19:44.818" v="1858" actId="20577"/>
        <pc:sldMkLst>
          <pc:docMk/>
          <pc:sldMk cId="2280720825" sldId="264"/>
        </pc:sldMkLst>
        <pc:spChg chg="del mod ord">
          <ac:chgData name="Donna Kernaghan" userId="faafd1b00d238e4a" providerId="LiveId" clId="{AF5EFA1F-073C-42AB-8AC3-8342ED0107E3}" dt="2026-08-06T15:13:11.651" v="1658" actId="478"/>
          <ac:spMkLst>
            <pc:docMk/>
            <pc:sldMk cId="2280720825" sldId="264"/>
            <ac:spMk id="3" creationId="{1C31E4A0-F03C-988B-28DE-8216029B54EC}"/>
          </ac:spMkLst>
        </pc:spChg>
        <pc:spChg chg="del mod ord">
          <ac:chgData name="Donna Kernaghan" userId="faafd1b00d238e4a" providerId="LiveId" clId="{AF5EFA1F-073C-42AB-8AC3-8342ED0107E3}" dt="2026-08-06T15:13:16.430" v="1660" actId="478"/>
          <ac:spMkLst>
            <pc:docMk/>
            <pc:sldMk cId="2280720825" sldId="264"/>
            <ac:spMk id="4" creationId="{A4A28F64-67A0-B61B-FE71-810555A16FBA}"/>
          </ac:spMkLst>
        </pc:spChg>
        <pc:spChg chg="add mod">
          <ac:chgData name="Donna Kernaghan" userId="faafd1b00d238e4a" providerId="LiveId" clId="{AF5EFA1F-073C-42AB-8AC3-8342ED0107E3}" dt="2026-08-06T15:13:04.902" v="1657" actId="1076"/>
          <ac:spMkLst>
            <pc:docMk/>
            <pc:sldMk cId="2280720825" sldId="264"/>
            <ac:spMk id="10" creationId="{512986F1-F081-84EA-8688-63C99C4F5E48}"/>
          </ac:spMkLst>
        </pc:spChg>
        <pc:spChg chg="add mod">
          <ac:chgData name="Donna Kernaghan" userId="faafd1b00d238e4a" providerId="LiveId" clId="{AF5EFA1F-073C-42AB-8AC3-8342ED0107E3}" dt="2026-08-06T15:19:42.567" v="1857" actId="20577"/>
          <ac:spMkLst>
            <pc:docMk/>
            <pc:sldMk cId="2280720825" sldId="264"/>
            <ac:spMk id="12" creationId="{52FD9EC4-82E6-3770-1EB2-BDA086886CAB}"/>
          </ac:spMkLst>
        </pc:spChg>
        <pc:spChg chg="add del">
          <ac:chgData name="Donna Kernaghan" userId="faafd1b00d238e4a" providerId="LiveId" clId="{AF5EFA1F-073C-42AB-8AC3-8342ED0107E3}" dt="2026-08-06T15:13:40.180" v="1665" actId="22"/>
          <ac:spMkLst>
            <pc:docMk/>
            <pc:sldMk cId="2280720825" sldId="264"/>
            <ac:spMk id="14" creationId="{7E31F55B-ACDE-5CEC-3E33-8D1562F883AE}"/>
          </ac:spMkLst>
        </pc:spChg>
        <pc:spChg chg="add mod">
          <ac:chgData name="Donna Kernaghan" userId="faafd1b00d238e4a" providerId="LiveId" clId="{AF5EFA1F-073C-42AB-8AC3-8342ED0107E3}" dt="2026-08-06T15:19:44.818" v="1858" actId="20577"/>
          <ac:spMkLst>
            <pc:docMk/>
            <pc:sldMk cId="2280720825" sldId="264"/>
            <ac:spMk id="16" creationId="{604E53E4-3DF3-6CE8-0ED0-A453745D42F9}"/>
          </ac:spMkLst>
        </pc:spChg>
        <pc:picChg chg="add mod modCrop">
          <ac:chgData name="Donna Kernaghan" userId="faafd1b00d238e4a" providerId="LiveId" clId="{AF5EFA1F-073C-42AB-8AC3-8342ED0107E3}" dt="2026-08-05T15:31:02.400" v="243" actId="1076"/>
          <ac:picMkLst>
            <pc:docMk/>
            <pc:sldMk cId="2280720825" sldId="264"/>
            <ac:picMk id="6" creationId="{539F6538-805D-91EF-F9A0-B63B10E45531}"/>
          </ac:picMkLst>
        </pc:picChg>
        <pc:picChg chg="add mod modCrop">
          <ac:chgData name="Donna Kernaghan" userId="faafd1b00d238e4a" providerId="LiveId" clId="{AF5EFA1F-073C-42AB-8AC3-8342ED0107E3}" dt="2026-08-05T15:38:26.062" v="334" actId="14100"/>
          <ac:picMkLst>
            <pc:docMk/>
            <pc:sldMk cId="2280720825" sldId="264"/>
            <ac:picMk id="8" creationId="{7E014294-BD1E-43D0-A962-50FCA8E8FEB7}"/>
          </ac:picMkLst>
        </pc:picChg>
      </pc:sldChg>
      <pc:sldChg chg="addSp delSp modSp mod modClrScheme chgLayout modNotesTx">
        <pc:chgData name="Donna Kernaghan" userId="faafd1b00d238e4a" providerId="LiveId" clId="{AF5EFA1F-073C-42AB-8AC3-8342ED0107E3}" dt="2026-08-06T15:20:20.602" v="1871" actId="1076"/>
        <pc:sldMkLst>
          <pc:docMk/>
          <pc:sldMk cId="1959816526" sldId="265"/>
        </pc:sldMkLst>
        <pc:spChg chg="mod ord">
          <ac:chgData name="Donna Kernaghan" userId="faafd1b00d238e4a" providerId="LiveId" clId="{AF5EFA1F-073C-42AB-8AC3-8342ED0107E3}" dt="2026-08-06T15:20:20.602" v="1871" actId="1076"/>
          <ac:spMkLst>
            <pc:docMk/>
            <pc:sldMk cId="1959816526" sldId="265"/>
            <ac:spMk id="2" creationId="{DC1585DC-B5C6-EBA8-913B-C015B22B47BD}"/>
          </ac:spMkLst>
        </pc:spChg>
        <pc:spChg chg="del mod ord">
          <ac:chgData name="Donna Kernaghan" userId="faafd1b00d238e4a" providerId="LiveId" clId="{AF5EFA1F-073C-42AB-8AC3-8342ED0107E3}" dt="2026-08-06T15:05:36.653" v="1514" actId="478"/>
          <ac:spMkLst>
            <pc:docMk/>
            <pc:sldMk cId="1959816526" sldId="265"/>
            <ac:spMk id="3" creationId="{5363C010-A0EB-5D3F-BED3-056729F61ABC}"/>
          </ac:spMkLst>
        </pc:spChg>
        <pc:spChg chg="del mod ord">
          <ac:chgData name="Donna Kernaghan" userId="faafd1b00d238e4a" providerId="LiveId" clId="{AF5EFA1F-073C-42AB-8AC3-8342ED0107E3}" dt="2026-08-06T15:06:34.515" v="1530" actId="478"/>
          <ac:spMkLst>
            <pc:docMk/>
            <pc:sldMk cId="1959816526" sldId="265"/>
            <ac:spMk id="4" creationId="{E56E755A-213C-DA04-3A75-1D7BBDF9FC07}"/>
          </ac:spMkLst>
        </pc:spChg>
        <pc:spChg chg="add mod">
          <ac:chgData name="Donna Kernaghan" userId="faafd1b00d238e4a" providerId="LiveId" clId="{AF5EFA1F-073C-42AB-8AC3-8342ED0107E3}" dt="2026-08-06T15:20:05.989" v="1867" actId="14100"/>
          <ac:spMkLst>
            <pc:docMk/>
            <pc:sldMk cId="1959816526" sldId="265"/>
            <ac:spMk id="10" creationId="{842041C3-B530-2A7F-A64B-5FB81C2715B7}"/>
          </ac:spMkLst>
        </pc:spChg>
        <pc:spChg chg="add mod">
          <ac:chgData name="Donna Kernaghan" userId="faafd1b00d238e4a" providerId="LiveId" clId="{AF5EFA1F-073C-42AB-8AC3-8342ED0107E3}" dt="2026-08-06T15:20:13.486" v="1870" actId="20577"/>
          <ac:spMkLst>
            <pc:docMk/>
            <pc:sldMk cId="1959816526" sldId="265"/>
            <ac:spMk id="12" creationId="{0E22F585-464C-A135-6011-8F1328791424}"/>
          </ac:spMkLst>
        </pc:spChg>
        <pc:picChg chg="add mod modCrop">
          <ac:chgData name="Donna Kernaghan" userId="faafd1b00d238e4a" providerId="LiveId" clId="{AF5EFA1F-073C-42AB-8AC3-8342ED0107E3}" dt="2026-08-05T15:33:57.400" v="277" actId="1076"/>
          <ac:picMkLst>
            <pc:docMk/>
            <pc:sldMk cId="1959816526" sldId="265"/>
            <ac:picMk id="6" creationId="{FA9CB96F-C693-3BEA-42BF-16EA186CF792}"/>
          </ac:picMkLst>
        </pc:picChg>
        <pc:picChg chg="add mod modCrop">
          <ac:chgData name="Donna Kernaghan" userId="faafd1b00d238e4a" providerId="LiveId" clId="{AF5EFA1F-073C-42AB-8AC3-8342ED0107E3}" dt="2026-08-06T14:29:49.459" v="957" actId="1076"/>
          <ac:picMkLst>
            <pc:docMk/>
            <pc:sldMk cId="1959816526" sldId="265"/>
            <ac:picMk id="8" creationId="{3581FCFC-B48C-A30E-8441-BB00ED0512DF}"/>
          </ac:picMkLst>
        </pc:picChg>
      </pc:sldChg>
      <pc:sldChg chg="modSp mod modClrScheme chgLayout">
        <pc:chgData name="Donna Kernaghan" userId="faafd1b00d238e4a" providerId="LiveId" clId="{AF5EFA1F-073C-42AB-8AC3-8342ED0107E3}" dt="2026-08-06T15:15:52.730" v="1683" actId="255"/>
        <pc:sldMkLst>
          <pc:docMk/>
          <pc:sldMk cId="3161376415" sldId="267"/>
        </pc:sldMkLst>
        <pc:spChg chg="mod ord">
          <ac:chgData name="Donna Kernaghan" userId="faafd1b00d238e4a" providerId="LiveId" clId="{AF5EFA1F-073C-42AB-8AC3-8342ED0107E3}" dt="2026-08-06T13:52:33.693" v="889" actId="1076"/>
          <ac:spMkLst>
            <pc:docMk/>
            <pc:sldMk cId="3161376415" sldId="267"/>
            <ac:spMk id="5" creationId="{E5243035-7B1B-E320-5957-02573D8B9E1C}"/>
          </ac:spMkLst>
        </pc:spChg>
        <pc:spChg chg="mod ord">
          <ac:chgData name="Donna Kernaghan" userId="faafd1b00d238e4a" providerId="LiveId" clId="{AF5EFA1F-073C-42AB-8AC3-8342ED0107E3}" dt="2026-08-06T15:15:52.730" v="1683" actId="255"/>
          <ac:spMkLst>
            <pc:docMk/>
            <pc:sldMk cId="3161376415" sldId="267"/>
            <ac:spMk id="6" creationId="{1267381B-8D74-70B4-8A56-50BD7EBEEECC}"/>
          </ac:spMkLst>
        </pc:spChg>
      </pc:sldChg>
      <pc:sldChg chg="addSp delSp modSp mod modClrScheme delAnim chgLayout modNotesTx">
        <pc:chgData name="Donna Kernaghan" userId="faafd1b00d238e4a" providerId="LiveId" clId="{AF5EFA1F-073C-42AB-8AC3-8342ED0107E3}" dt="2026-08-07T15:27:45.627" v="1944" actId="113"/>
        <pc:sldMkLst>
          <pc:docMk/>
          <pc:sldMk cId="1330465722" sldId="268"/>
        </pc:sldMkLst>
        <pc:spChg chg="del">
          <ac:chgData name="Donna Kernaghan" userId="faafd1b00d238e4a" providerId="LiveId" clId="{AF5EFA1F-073C-42AB-8AC3-8342ED0107E3}" dt="2026-08-07T15:26:53.362" v="1909" actId="478"/>
          <ac:spMkLst>
            <pc:docMk/>
            <pc:sldMk cId="1330465722" sldId="268"/>
            <ac:spMk id="2" creationId="{565BB1FA-0326-12A3-3F55-EFC71B5A5620}"/>
          </ac:spMkLst>
        </pc:spChg>
        <pc:spChg chg="add del mod">
          <ac:chgData name="Donna Kernaghan" userId="faafd1b00d238e4a" providerId="LiveId" clId="{AF5EFA1F-073C-42AB-8AC3-8342ED0107E3}" dt="2026-08-07T15:26:43.639" v="1908" actId="931"/>
          <ac:spMkLst>
            <pc:docMk/>
            <pc:sldMk cId="1330465722" sldId="268"/>
            <ac:spMk id="5" creationId="{90855FCA-4AF2-D4B5-23C9-A51915C54074}"/>
          </ac:spMkLst>
        </pc:spChg>
        <pc:spChg chg="add mod ord">
          <ac:chgData name="Donna Kernaghan" userId="faafd1b00d238e4a" providerId="LiveId" clId="{AF5EFA1F-073C-42AB-8AC3-8342ED0107E3}" dt="2026-08-07T15:27:45.627" v="1944" actId="113"/>
          <ac:spMkLst>
            <pc:docMk/>
            <pc:sldMk cId="1330465722" sldId="268"/>
            <ac:spMk id="8" creationId="{75BAEF76-AD53-3F56-7298-AA9E0C641F80}"/>
          </ac:spMkLst>
        </pc:spChg>
        <pc:picChg chg="del">
          <ac:chgData name="Donna Kernaghan" userId="faafd1b00d238e4a" providerId="LiveId" clId="{AF5EFA1F-073C-42AB-8AC3-8342ED0107E3}" dt="2026-08-07T15:26:15.388" v="1905" actId="478"/>
          <ac:picMkLst>
            <pc:docMk/>
            <pc:sldMk cId="1330465722" sldId="268"/>
            <ac:picMk id="4" creationId="{14AC7182-FB1C-0391-8E3D-3BCE2830AC84}"/>
          </ac:picMkLst>
        </pc:picChg>
        <pc:picChg chg="add mod ord">
          <ac:chgData name="Donna Kernaghan" userId="faafd1b00d238e4a" providerId="LiveId" clId="{AF5EFA1F-073C-42AB-8AC3-8342ED0107E3}" dt="2026-08-07T15:27:36.288" v="1941" actId="1076"/>
          <ac:picMkLst>
            <pc:docMk/>
            <pc:sldMk cId="1330465722" sldId="268"/>
            <ac:picMk id="7" creationId="{7BED3FDB-49D5-A6F7-7A64-B0D4F1BC9881}"/>
          </ac:picMkLst>
        </pc:picChg>
      </pc:sldChg>
      <pc:sldChg chg="addSp delSp modSp mod modClrScheme chgLayout modNotesTx">
        <pc:chgData name="Donna Kernaghan" userId="faafd1b00d238e4a" providerId="LiveId" clId="{AF5EFA1F-073C-42AB-8AC3-8342ED0107E3}" dt="2026-08-06T15:20:40.278" v="1876" actId="1076"/>
        <pc:sldMkLst>
          <pc:docMk/>
          <pc:sldMk cId="1243599813" sldId="269"/>
        </pc:sldMkLst>
        <pc:spChg chg="mod ord">
          <ac:chgData name="Donna Kernaghan" userId="faafd1b00d238e4a" providerId="LiveId" clId="{AF5EFA1F-073C-42AB-8AC3-8342ED0107E3}" dt="2026-08-05T15:38:54.243" v="336" actId="1076"/>
          <ac:spMkLst>
            <pc:docMk/>
            <pc:sldMk cId="1243599813" sldId="269"/>
            <ac:spMk id="2" creationId="{92F5BCD9-1290-063E-60B1-C70AFA4D505A}"/>
          </ac:spMkLst>
        </pc:spChg>
        <pc:spChg chg="del mod ord">
          <ac:chgData name="Donna Kernaghan" userId="faafd1b00d238e4a" providerId="LiveId" clId="{AF5EFA1F-073C-42AB-8AC3-8342ED0107E3}" dt="2026-08-06T15:08:41.362" v="1542" actId="478"/>
          <ac:spMkLst>
            <pc:docMk/>
            <pc:sldMk cId="1243599813" sldId="269"/>
            <ac:spMk id="3" creationId="{B19221DF-2326-0324-8A28-CBDC2A428CF2}"/>
          </ac:spMkLst>
        </pc:spChg>
        <pc:spChg chg="del mod ord">
          <ac:chgData name="Donna Kernaghan" userId="faafd1b00d238e4a" providerId="LiveId" clId="{AF5EFA1F-073C-42AB-8AC3-8342ED0107E3}" dt="2026-08-06T15:08:44.217" v="1543" actId="478"/>
          <ac:spMkLst>
            <pc:docMk/>
            <pc:sldMk cId="1243599813" sldId="269"/>
            <ac:spMk id="4" creationId="{109831D6-AB79-29D8-D459-D4245E69372B}"/>
          </ac:spMkLst>
        </pc:spChg>
        <pc:spChg chg="add del">
          <ac:chgData name="Donna Kernaghan" userId="faafd1b00d238e4a" providerId="LiveId" clId="{AF5EFA1F-073C-42AB-8AC3-8342ED0107E3}" dt="2026-08-06T15:09:13.597" v="1578" actId="22"/>
          <ac:spMkLst>
            <pc:docMk/>
            <pc:sldMk cId="1243599813" sldId="269"/>
            <ac:spMk id="10" creationId="{DBE69D3D-11A1-105C-2CF9-02E679D2CDFA}"/>
          </ac:spMkLst>
        </pc:spChg>
        <pc:spChg chg="add mod">
          <ac:chgData name="Donna Kernaghan" userId="faafd1b00d238e4a" providerId="LiveId" clId="{AF5EFA1F-073C-42AB-8AC3-8342ED0107E3}" dt="2026-08-06T15:20:32.835" v="1874" actId="14100"/>
          <ac:spMkLst>
            <pc:docMk/>
            <pc:sldMk cId="1243599813" sldId="269"/>
            <ac:spMk id="12" creationId="{EDE7F7F4-1A39-3AAD-D653-66C06532055C}"/>
          </ac:spMkLst>
        </pc:spChg>
        <pc:spChg chg="add mod">
          <ac:chgData name="Donna Kernaghan" userId="faafd1b00d238e4a" providerId="LiveId" clId="{AF5EFA1F-073C-42AB-8AC3-8342ED0107E3}" dt="2026-08-06T15:20:40.278" v="1876" actId="1076"/>
          <ac:spMkLst>
            <pc:docMk/>
            <pc:sldMk cId="1243599813" sldId="269"/>
            <ac:spMk id="14" creationId="{EB4BB492-8DDC-4DF0-4699-EEDCB74245B2}"/>
          </ac:spMkLst>
        </pc:spChg>
        <pc:picChg chg="add mod modCrop">
          <ac:chgData name="Donna Kernaghan" userId="faafd1b00d238e4a" providerId="LiveId" clId="{AF5EFA1F-073C-42AB-8AC3-8342ED0107E3}" dt="2026-08-05T15:36:48.302" v="316" actId="1076"/>
          <ac:picMkLst>
            <pc:docMk/>
            <pc:sldMk cId="1243599813" sldId="269"/>
            <ac:picMk id="6" creationId="{EFDB379A-00B3-D1F3-1F19-29A6147F010A}"/>
          </ac:picMkLst>
        </pc:picChg>
        <pc:picChg chg="add mod modCrop">
          <ac:chgData name="Donna Kernaghan" userId="faafd1b00d238e4a" providerId="LiveId" clId="{AF5EFA1F-073C-42AB-8AC3-8342ED0107E3}" dt="2026-08-05T15:36:39.538" v="314" actId="1076"/>
          <ac:picMkLst>
            <pc:docMk/>
            <pc:sldMk cId="1243599813" sldId="269"/>
            <ac:picMk id="8" creationId="{B48F0163-E6F1-BC67-C34A-4D564ABA035F}"/>
          </ac:picMkLst>
        </pc:picChg>
      </pc:sldChg>
      <pc:sldChg chg="addSp delSp modSp mod modClrScheme chgLayout modNotesTx">
        <pc:chgData name="Donna Kernaghan" userId="faafd1b00d238e4a" providerId="LiveId" clId="{AF5EFA1F-073C-42AB-8AC3-8342ED0107E3}" dt="2026-08-06T14:42:39.054" v="1089" actId="113"/>
        <pc:sldMkLst>
          <pc:docMk/>
          <pc:sldMk cId="654705319" sldId="270"/>
        </pc:sldMkLst>
        <pc:spChg chg="mod ord">
          <ac:chgData name="Donna Kernaghan" userId="faafd1b00d238e4a" providerId="LiveId" clId="{AF5EFA1F-073C-42AB-8AC3-8342ED0107E3}" dt="2026-08-06T14:37:35.019" v="1070" actId="1076"/>
          <ac:spMkLst>
            <pc:docMk/>
            <pc:sldMk cId="654705319" sldId="270"/>
            <ac:spMk id="2" creationId="{BB91F77B-3D7A-6059-33E4-994CBE8473DC}"/>
          </ac:spMkLst>
        </pc:spChg>
        <pc:picChg chg="add mod ord">
          <ac:chgData name="Donna Kernaghan" userId="faafd1b00d238e4a" providerId="LiveId" clId="{AF5EFA1F-073C-42AB-8AC3-8342ED0107E3}" dt="2026-08-05T16:06:21.855" v="449" actId="1076"/>
          <ac:picMkLst>
            <pc:docMk/>
            <pc:sldMk cId="654705319" sldId="270"/>
            <ac:picMk id="5" creationId="{8081EC72-AEC9-3BD1-BF8F-8DAB1D556A17}"/>
          </ac:picMkLst>
        </pc:picChg>
        <pc:picChg chg="add mod modCrop">
          <ac:chgData name="Donna Kernaghan" userId="faafd1b00d238e4a" providerId="LiveId" clId="{AF5EFA1F-073C-42AB-8AC3-8342ED0107E3}" dt="2026-08-05T16:06:26.108" v="451" actId="1076"/>
          <ac:picMkLst>
            <pc:docMk/>
            <pc:sldMk cId="654705319" sldId="270"/>
            <ac:picMk id="7" creationId="{04C661E5-8267-4858-F694-593EB58EE938}"/>
          </ac:picMkLst>
        </pc:picChg>
        <pc:picChg chg="add mod modCrop">
          <ac:chgData name="Donna Kernaghan" userId="faafd1b00d238e4a" providerId="LiveId" clId="{AF5EFA1F-073C-42AB-8AC3-8342ED0107E3}" dt="2026-08-05T16:02:02.155" v="416" actId="14100"/>
          <ac:picMkLst>
            <pc:docMk/>
            <pc:sldMk cId="654705319" sldId="270"/>
            <ac:picMk id="9" creationId="{DAC7B3FC-207E-A11B-DE6C-0A5F9033C388}"/>
          </ac:picMkLst>
        </pc:picChg>
      </pc:sldChg>
      <pc:sldChg chg="addSp delSp modSp new mod modNotesTx">
        <pc:chgData name="Donna Kernaghan" userId="faafd1b00d238e4a" providerId="LiveId" clId="{AF5EFA1F-073C-42AB-8AC3-8342ED0107E3}" dt="2026-08-06T15:18:25.818" v="1841" actId="113"/>
        <pc:sldMkLst>
          <pc:docMk/>
          <pc:sldMk cId="1624577267" sldId="271"/>
        </pc:sldMkLst>
        <pc:picChg chg="add mod modCrop">
          <ac:chgData name="Donna Kernaghan" userId="faafd1b00d238e4a" providerId="LiveId" clId="{AF5EFA1F-073C-42AB-8AC3-8342ED0107E3}" dt="2026-08-05T15:48:13.647" v="361" actId="1076"/>
          <ac:picMkLst>
            <pc:docMk/>
            <pc:sldMk cId="1624577267" sldId="271"/>
            <ac:picMk id="5" creationId="{E4EE36FD-AE95-CFC8-6E1F-C3A6A525710B}"/>
          </ac:picMkLst>
        </pc:picChg>
        <pc:picChg chg="add mod modCrop">
          <ac:chgData name="Donna Kernaghan" userId="faafd1b00d238e4a" providerId="LiveId" clId="{AF5EFA1F-073C-42AB-8AC3-8342ED0107E3}" dt="2026-08-06T15:16:22.630" v="1684" actId="14100"/>
          <ac:picMkLst>
            <pc:docMk/>
            <pc:sldMk cId="1624577267" sldId="271"/>
            <ac:picMk id="7" creationId="{94BE8BA7-466B-FB6A-7BC9-589E623F665A}"/>
          </ac:picMkLst>
        </pc:picChg>
        <pc:picChg chg="add mod">
          <ac:chgData name="Donna Kernaghan" userId="faafd1b00d238e4a" providerId="LiveId" clId="{AF5EFA1F-073C-42AB-8AC3-8342ED0107E3}" dt="2026-08-06T13:53:07.448" v="894" actId="1076"/>
          <ac:picMkLst>
            <pc:docMk/>
            <pc:sldMk cId="1624577267" sldId="271"/>
            <ac:picMk id="9" creationId="{C839E0E1-2264-B83F-9043-B6C8814A6BB2}"/>
          </ac:picMkLst>
        </pc:picChg>
      </pc:sldChg>
      <pc:sldChg chg="new del">
        <pc:chgData name="Donna Kernaghan" userId="faafd1b00d238e4a" providerId="LiveId" clId="{AF5EFA1F-073C-42AB-8AC3-8342ED0107E3}" dt="2026-08-07T15:26:27.317" v="1907" actId="2696"/>
        <pc:sldMkLst>
          <pc:docMk/>
          <pc:sldMk cId="2008131323" sldId="27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3BA29E-5065-45F1-8325-897B98B4C601}" type="datetimeFigureOut">
              <a:rPr lang="en-GB" smtClean="0"/>
              <a:t>07/08/2026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CB7335-EBD8-4885-B0BF-C169A5A6A184}" type="slidenum">
              <a:rPr lang="en-GB" smtClean="0"/>
              <a:t>‹#›</a:t>
            </a:fld>
            <a:endParaRPr lang="en-GB"/>
          </a:p>
        </p:txBody>
      </p:sp>
    </p:spTree>
    <p:extLst>
      <p:ext uri="{BB962C8B-B14F-4D97-AF65-F5344CB8AC3E}">
        <p14:creationId xmlns:p14="http://schemas.microsoft.com/office/powerpoint/2010/main" val="3749072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staff teams – </a:t>
            </a:r>
            <a:r>
              <a:rPr lang="en-GB"/>
              <a:t>last updated Aug 2026</a:t>
            </a:r>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1</a:t>
            </a:fld>
            <a:endParaRPr lang="en-GB"/>
          </a:p>
        </p:txBody>
      </p:sp>
    </p:spTree>
    <p:extLst>
      <p:ext uri="{BB962C8B-B14F-4D97-AF65-F5344CB8AC3E}">
        <p14:creationId xmlns:p14="http://schemas.microsoft.com/office/powerpoint/2010/main" val="28199426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Share: Children, young people, parents and carers should be listened to, actively involved in decisions that affect their own lives and kept updated about plans and progress</a:t>
            </a:r>
          </a:p>
          <a:p>
            <a:pPr lvl="0"/>
            <a:endParaRPr lang="en-GB" b="1" dirty="0"/>
          </a:p>
          <a:p>
            <a:pPr lvl="0"/>
            <a:endParaRPr lang="en-GB" b="1" dirty="0"/>
          </a:p>
          <a:p>
            <a:pPr lvl="0"/>
            <a:r>
              <a:rPr lang="en-GB" b="1" dirty="0"/>
              <a:t>Key Leadership Actions: </a:t>
            </a:r>
          </a:p>
          <a:p>
            <a:pPr lvl="0"/>
            <a:r>
              <a:rPr lang="en-GB" dirty="0"/>
              <a:t>Embed shared decision-making </a:t>
            </a:r>
          </a:p>
          <a:p>
            <a:pPr lvl="0"/>
            <a:r>
              <a:rPr lang="en-GB" dirty="0"/>
              <a:t>Value children, young people and families’ lived experience </a:t>
            </a:r>
          </a:p>
          <a:p>
            <a:pPr lvl="0"/>
            <a:r>
              <a:rPr lang="en-GB" dirty="0"/>
              <a:t>Create meaningful opportunities to influence services </a:t>
            </a:r>
          </a:p>
          <a:p>
            <a:pPr lvl="0"/>
            <a:r>
              <a:rPr lang="en-GB" dirty="0"/>
              <a:t>Support staff with tools and training to increase participation</a:t>
            </a:r>
          </a:p>
          <a:p>
            <a:pPr lvl="0"/>
            <a:r>
              <a:rPr lang="en-GB" dirty="0"/>
              <a:t>Share information effectively across services and partners</a:t>
            </a:r>
          </a:p>
          <a:p>
            <a:pPr lvl="0"/>
            <a:r>
              <a:rPr lang="en-GB" dirty="0"/>
              <a:t>Use feedback to improve practice </a:t>
            </a:r>
          </a:p>
          <a:p>
            <a:br>
              <a:rPr lang="en-GB" dirty="0"/>
            </a:br>
            <a:endParaRPr lang="en-GB" dirty="0"/>
          </a:p>
          <a:p>
            <a:r>
              <a:rPr lang="en-GB" b="1" dirty="0"/>
              <a:t>Staff Key Actions</a:t>
            </a:r>
          </a:p>
          <a:p>
            <a:pPr lvl="0"/>
            <a:r>
              <a:rPr lang="en-GB" dirty="0"/>
              <a:t>Prepare children and families for meetings </a:t>
            </a:r>
          </a:p>
          <a:p>
            <a:pPr lvl="0"/>
            <a:r>
              <a:rPr lang="en-GB" dirty="0"/>
              <a:t>Listen to, record and consider their views </a:t>
            </a:r>
          </a:p>
          <a:p>
            <a:pPr lvl="0"/>
            <a:r>
              <a:rPr lang="en-GB" dirty="0"/>
              <a:t>Support questions and understanding </a:t>
            </a:r>
          </a:p>
          <a:p>
            <a:pPr lvl="0"/>
            <a:r>
              <a:rPr lang="en-GB" dirty="0"/>
              <a:t>Explain how decisions were made </a:t>
            </a:r>
          </a:p>
          <a:p>
            <a:pPr lvl="0"/>
            <a:r>
              <a:rPr lang="en-GB" dirty="0"/>
              <a:t>Share information appropriately with partner agencies</a:t>
            </a:r>
          </a:p>
          <a:p>
            <a:pPr lvl="0"/>
            <a:r>
              <a:rPr lang="en-GB" dirty="0"/>
              <a:t>Encourage involvement in improving services</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10</a:t>
            </a:fld>
            <a:endParaRPr lang="en-GB"/>
          </a:p>
        </p:txBody>
      </p:sp>
    </p:spTree>
    <p:extLst>
      <p:ext uri="{BB962C8B-B14F-4D97-AF65-F5344CB8AC3E}">
        <p14:creationId xmlns:p14="http://schemas.microsoft.com/office/powerpoint/2010/main" val="12907414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Speak Up: </a:t>
            </a:r>
            <a:r>
              <a:rPr lang="en-GB" sz="1200" b="1" dirty="0">
                <a:solidFill>
                  <a:schemeClr val="accent2"/>
                </a:solidFill>
              </a:rPr>
              <a:t>Children, young people, parents and carers should know their rights as service users, including the right to speak up about their care, have their views listened to and have them considered in decisions that affect them. </a:t>
            </a:r>
            <a:endParaRPr lang="en-GB" dirty="0"/>
          </a:p>
          <a:p>
            <a:endParaRPr lang="en-GB" dirty="0"/>
          </a:p>
          <a:p>
            <a:r>
              <a:rPr lang="en-GB" dirty="0"/>
              <a:t>Leadership Key Actions</a:t>
            </a:r>
          </a:p>
          <a:p>
            <a:pPr lvl="0"/>
            <a:r>
              <a:rPr lang="en-GB" dirty="0"/>
              <a:t>Explain rights, feedback and complaints processes </a:t>
            </a:r>
          </a:p>
          <a:p>
            <a:pPr lvl="0"/>
            <a:r>
              <a:rPr lang="en-GB" dirty="0"/>
              <a:t>Provide clear routes to raise concerns </a:t>
            </a:r>
          </a:p>
          <a:p>
            <a:pPr lvl="0"/>
            <a:r>
              <a:rPr lang="en-GB" dirty="0"/>
              <a:t>Support staff to manage complaints confidently </a:t>
            </a:r>
          </a:p>
          <a:p>
            <a:pPr lvl="0"/>
            <a:r>
              <a:rPr lang="en-GB" dirty="0"/>
              <a:t>Promote access to advocacy and independent support </a:t>
            </a:r>
          </a:p>
          <a:p>
            <a:pPr lvl="0"/>
            <a:r>
              <a:rPr lang="en-GB" dirty="0"/>
              <a:t>Learn from feedback to improve services </a:t>
            </a:r>
          </a:p>
          <a:p>
            <a:br>
              <a:rPr lang="en-GB" dirty="0"/>
            </a:br>
            <a:endParaRPr lang="en-GB" dirty="0"/>
          </a:p>
          <a:p>
            <a:r>
              <a:rPr lang="en-GB" dirty="0"/>
              <a:t>Staff Key Actions</a:t>
            </a:r>
          </a:p>
          <a:p>
            <a:pPr lvl="0"/>
            <a:r>
              <a:rPr lang="en-GB" dirty="0"/>
              <a:t>Encourage children and families to speak up </a:t>
            </a:r>
          </a:p>
          <a:p>
            <a:pPr lvl="0"/>
            <a:r>
              <a:rPr lang="en-GB" dirty="0"/>
              <a:t>Listen and take concerns seriously </a:t>
            </a:r>
          </a:p>
          <a:p>
            <a:pPr lvl="0"/>
            <a:r>
              <a:rPr lang="en-GB" dirty="0"/>
              <a:t>Respond promptly and follow procedures </a:t>
            </a:r>
          </a:p>
          <a:p>
            <a:pPr lvl="0"/>
            <a:r>
              <a:rPr lang="en-GB" dirty="0"/>
              <a:t>Explain processes, support and next steps </a:t>
            </a:r>
          </a:p>
          <a:p>
            <a:pPr lvl="0"/>
            <a:r>
              <a:rPr lang="en-GB" dirty="0"/>
              <a:t>Record concerns and outcomes clearly</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11</a:t>
            </a:fld>
            <a:endParaRPr lang="en-GB"/>
          </a:p>
        </p:txBody>
      </p:sp>
    </p:spTree>
    <p:extLst>
      <p:ext uri="{BB962C8B-B14F-4D97-AF65-F5344CB8AC3E}">
        <p14:creationId xmlns:p14="http://schemas.microsoft.com/office/powerpoint/2010/main" val="28419895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To support staff a checklist has been developed as a reflective prompt to consider how the Our Pact principles are being applied in your work with children, young people and families. This can be found in the staff guidance. </a:t>
            </a:r>
          </a:p>
          <a:p>
            <a:endParaRPr lang="en-GB" b="1" dirty="0"/>
          </a:p>
          <a:p>
            <a:r>
              <a:rPr lang="en-GB" b="1" dirty="0"/>
              <a:t>Add link to where staff can find staff guidance</a:t>
            </a:r>
          </a:p>
          <a:p>
            <a:endParaRPr lang="en-GB" b="1" dirty="0"/>
          </a:p>
        </p:txBody>
      </p:sp>
      <p:sp>
        <p:nvSpPr>
          <p:cNvPr id="4" name="Slide Number Placeholder 3"/>
          <p:cNvSpPr>
            <a:spLocks noGrp="1"/>
          </p:cNvSpPr>
          <p:nvPr>
            <p:ph type="sldNum" sz="quarter" idx="5"/>
          </p:nvPr>
        </p:nvSpPr>
        <p:spPr/>
        <p:txBody>
          <a:bodyPr/>
          <a:lstStyle/>
          <a:p>
            <a:fld id="{F1CB7335-EBD8-4885-B0BF-C169A5A6A184}" type="slidenum">
              <a:rPr lang="en-GB" smtClean="0"/>
              <a:t>12</a:t>
            </a:fld>
            <a:endParaRPr lang="en-GB"/>
          </a:p>
        </p:txBody>
      </p:sp>
    </p:spTree>
    <p:extLst>
      <p:ext uri="{BB962C8B-B14F-4D97-AF65-F5344CB8AC3E}">
        <p14:creationId xmlns:p14="http://schemas.microsoft.com/office/powerpoint/2010/main" val="18080678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13</a:t>
            </a:fld>
            <a:endParaRPr lang="en-GB"/>
          </a:p>
        </p:txBody>
      </p:sp>
    </p:spTree>
    <p:extLst>
      <p:ext uri="{BB962C8B-B14F-4D97-AF65-F5344CB8AC3E}">
        <p14:creationId xmlns:p14="http://schemas.microsoft.com/office/powerpoint/2010/main" val="8424728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Click to play Our Pact video (2.5 mins) https://www.dropbox.com/scl/fo/jerq7g4p76a52ga174n2p/AHl-3h2ACWeAEspgBA3UVA0/VIDEO/Full%20Video?rlkey=2pzbc2eoq6fenzmshi56rfvpk&amp;subfolder_nav_tracking=1&amp;st=blgwnq8f&amp;dl=0</a:t>
            </a:r>
          </a:p>
          <a:p>
            <a:endParaRPr lang="en-GB" dirty="0"/>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14</a:t>
            </a:fld>
            <a:endParaRPr lang="en-GB"/>
          </a:p>
        </p:txBody>
      </p:sp>
    </p:spTree>
    <p:extLst>
      <p:ext uri="{BB962C8B-B14F-4D97-AF65-F5344CB8AC3E}">
        <p14:creationId xmlns:p14="http://schemas.microsoft.com/office/powerpoint/2010/main" val="12143965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more information visit: </a:t>
            </a:r>
            <a:r>
              <a:rPr lang="en-GB" b="1" dirty="0"/>
              <a:t>Add link </a:t>
            </a:r>
          </a:p>
          <a:p>
            <a:endParaRPr lang="en-GB" dirty="0"/>
          </a:p>
          <a:p>
            <a:r>
              <a:rPr lang="en-GB" dirty="0"/>
              <a:t>Resources include:</a:t>
            </a:r>
          </a:p>
          <a:p>
            <a:r>
              <a:rPr lang="en-GB" dirty="0"/>
              <a:t>Our Pact Video</a:t>
            </a:r>
          </a:p>
          <a:p>
            <a:r>
              <a:rPr lang="en-GB" dirty="0"/>
              <a:t>Social Media Assets </a:t>
            </a:r>
          </a:p>
          <a:p>
            <a:r>
              <a:rPr lang="en-GB" dirty="0"/>
              <a:t>Staff Guidance </a:t>
            </a:r>
          </a:p>
          <a:p>
            <a:r>
              <a:rPr lang="en-GB" dirty="0"/>
              <a:t>Poster</a:t>
            </a:r>
          </a:p>
          <a:p>
            <a:r>
              <a:rPr lang="en-GB" dirty="0"/>
              <a:t>FAQs</a:t>
            </a:r>
          </a:p>
        </p:txBody>
      </p:sp>
      <p:sp>
        <p:nvSpPr>
          <p:cNvPr id="4" name="Slide Number Placeholder 3"/>
          <p:cNvSpPr>
            <a:spLocks noGrp="1"/>
          </p:cNvSpPr>
          <p:nvPr>
            <p:ph type="sldNum" sz="quarter" idx="5"/>
          </p:nvPr>
        </p:nvSpPr>
        <p:spPr/>
        <p:txBody>
          <a:bodyPr/>
          <a:lstStyle/>
          <a:p>
            <a:fld id="{F1CB7335-EBD8-4885-B0BF-C169A5A6A184}" type="slidenum">
              <a:rPr lang="en-GB" smtClean="0"/>
              <a:t>15</a:t>
            </a:fld>
            <a:endParaRPr lang="en-GB"/>
          </a:p>
        </p:txBody>
      </p:sp>
    </p:spTree>
    <p:extLst>
      <p:ext uri="{BB962C8B-B14F-4D97-AF65-F5344CB8AC3E}">
        <p14:creationId xmlns:p14="http://schemas.microsoft.com/office/powerpoint/2010/main" val="2361878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2</a:t>
            </a:fld>
            <a:endParaRPr lang="en-GB"/>
          </a:p>
        </p:txBody>
      </p:sp>
    </p:spTree>
    <p:extLst>
      <p:ext uri="{BB962C8B-B14F-4D97-AF65-F5344CB8AC3E}">
        <p14:creationId xmlns:p14="http://schemas.microsoft.com/office/powerpoint/2010/main" val="2476266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pPr>
            <a:r>
              <a:rPr lang="en-GB" sz="1200" dirty="0"/>
              <a:t>It is equally for the children, young people and families who receive support. </a:t>
            </a:r>
          </a:p>
          <a:p>
            <a:pPr>
              <a:lnSpc>
                <a:spcPct val="110000"/>
              </a:lnSpc>
            </a:pPr>
            <a:r>
              <a:rPr lang="en-GB" sz="1200" dirty="0"/>
              <a:t>This shared approach helps everyone understand what to expect from services, how we work together and gives staff practical guidance on how to deliver these expectations in everyday work.</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3</a:t>
            </a:fld>
            <a:endParaRPr lang="en-GB"/>
          </a:p>
        </p:txBody>
      </p:sp>
    </p:spTree>
    <p:extLst>
      <p:ext uri="{BB962C8B-B14F-4D97-AF65-F5344CB8AC3E}">
        <p14:creationId xmlns:p14="http://schemas.microsoft.com/office/powerpoint/2010/main" val="361745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The Our Pact Model was created in partnership with children, young people, parents, carers, community and voluntary organisations and Health and Social Care Trust staff. </a:t>
            </a:r>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4</a:t>
            </a:fld>
            <a:endParaRPr lang="en-GB"/>
          </a:p>
        </p:txBody>
      </p:sp>
    </p:spTree>
    <p:extLst>
      <p:ext uri="{BB962C8B-B14F-4D97-AF65-F5344CB8AC3E}">
        <p14:creationId xmlns:p14="http://schemas.microsoft.com/office/powerpoint/2010/main" val="18413124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Pact has been endorsed by the Children’s Social Care Programme Reform Board – </a:t>
            </a:r>
            <a:r>
              <a:rPr lang="en-GB" b="1" dirty="0">
                <a:solidFill>
                  <a:srgbClr val="FF0000"/>
                </a:solidFill>
                <a:highlight>
                  <a:srgbClr val="FFFF00"/>
                </a:highlight>
              </a:rPr>
              <a:t>highlight Joint Statement /add orgs logos </a:t>
            </a:r>
          </a:p>
          <a:p>
            <a:endParaRPr lang="en-GB" dirty="0">
              <a:highlight>
                <a:srgbClr val="FFFF00"/>
              </a:highlight>
            </a:endParaRPr>
          </a:p>
          <a:p>
            <a:r>
              <a:rPr lang="en-GB" dirty="0">
                <a:highlight>
                  <a:srgbClr val="FFFF00"/>
                </a:highlight>
              </a:rPr>
              <a:t>Organisations include</a:t>
            </a:r>
          </a:p>
          <a:p>
            <a:r>
              <a:rPr lang="en-GB" dirty="0">
                <a:highlight>
                  <a:srgbClr val="FFFF00"/>
                </a:highlight>
              </a:rPr>
              <a:t>Deputy Secretary, Social Care and Public Health Policy, </a:t>
            </a:r>
          </a:p>
          <a:p>
            <a:r>
              <a:rPr lang="en-GB" dirty="0"/>
              <a:t>Chief Social Work Office</a:t>
            </a:r>
          </a:p>
          <a:p>
            <a:r>
              <a:rPr lang="en-GB" dirty="0"/>
              <a:t>Directors of Trusts Children’s Services </a:t>
            </a:r>
          </a:p>
          <a:p>
            <a:r>
              <a:rPr lang="en-GB" dirty="0"/>
              <a:t>Lead for Together for Families </a:t>
            </a:r>
          </a:p>
          <a:p>
            <a:r>
              <a:rPr lang="en-GB" dirty="0"/>
              <a:t>Chief Executive of the Youth Justice Agency </a:t>
            </a:r>
          </a:p>
          <a:p>
            <a:r>
              <a:rPr lang="en-GB" dirty="0"/>
              <a:t>Reimagine Children’s Collective </a:t>
            </a:r>
          </a:p>
          <a:p>
            <a:r>
              <a:rPr lang="en-GB" dirty="0"/>
              <a:t>Representatives from the Community and Voluntary Sector </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5</a:t>
            </a:fld>
            <a:endParaRPr lang="en-GB"/>
          </a:p>
        </p:txBody>
      </p:sp>
    </p:spTree>
    <p:extLst>
      <p:ext uri="{BB962C8B-B14F-4D97-AF65-F5344CB8AC3E}">
        <p14:creationId xmlns:p14="http://schemas.microsoft.com/office/powerpoint/2010/main" val="41538756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6</a:t>
            </a:fld>
            <a:endParaRPr lang="en-GB"/>
          </a:p>
        </p:txBody>
      </p:sp>
    </p:spTree>
    <p:extLst>
      <p:ext uri="{BB962C8B-B14F-4D97-AF65-F5344CB8AC3E}">
        <p14:creationId xmlns:p14="http://schemas.microsoft.com/office/powerpoint/2010/main" val="30310962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Our Pact Model is made up of 4 key principles:</a:t>
            </a:r>
          </a:p>
          <a:p>
            <a:endParaRPr lang="en-GB" dirty="0"/>
          </a:p>
          <a:p>
            <a:r>
              <a:rPr lang="en-GB" dirty="0"/>
              <a:t>1. </a:t>
            </a:r>
            <a:r>
              <a:rPr lang="en-GB" b="1" dirty="0"/>
              <a:t>Standards: </a:t>
            </a:r>
            <a:r>
              <a:rPr lang="en-GB" b="0" dirty="0"/>
              <a:t>R</a:t>
            </a:r>
            <a:r>
              <a:rPr lang="en-GB" dirty="0"/>
              <a:t>espect, fairness and honesty in your interaction </a:t>
            </a:r>
          </a:p>
          <a:p>
            <a:endParaRPr lang="en-GB" dirty="0"/>
          </a:p>
          <a:p>
            <a:r>
              <a:rPr lang="en-GB" dirty="0"/>
              <a:t>2. </a:t>
            </a:r>
            <a:r>
              <a:rPr lang="en-GB" b="1" dirty="0"/>
              <a:t>Support</a:t>
            </a:r>
            <a:r>
              <a:rPr lang="en-GB" dirty="0"/>
              <a:t>: Helping families get the right help, from the right people, at the right time. </a:t>
            </a:r>
          </a:p>
          <a:p>
            <a:endParaRPr lang="en-GB" dirty="0"/>
          </a:p>
          <a:p>
            <a:r>
              <a:rPr lang="en-GB" dirty="0"/>
              <a:t>3. </a:t>
            </a:r>
            <a:r>
              <a:rPr lang="en-GB" b="1" dirty="0"/>
              <a:t>Share:  </a:t>
            </a:r>
            <a:r>
              <a:rPr lang="en-GB" b="0" dirty="0"/>
              <a:t>Working t</a:t>
            </a:r>
            <a:r>
              <a:rPr lang="en-GB" dirty="0"/>
              <a:t>ogether, share information and make decisions as a team</a:t>
            </a:r>
          </a:p>
          <a:p>
            <a:endParaRPr lang="en-GB" dirty="0"/>
          </a:p>
          <a:p>
            <a:r>
              <a:rPr lang="en-GB" dirty="0"/>
              <a:t>4. </a:t>
            </a:r>
            <a:r>
              <a:rPr lang="en-GB" b="1" dirty="0"/>
              <a:t>Speak Up</a:t>
            </a:r>
            <a:r>
              <a:rPr lang="en-GB" dirty="0"/>
              <a:t>: Respecting rights and ensuring there is a fair way to raise concerns</a:t>
            </a:r>
          </a:p>
          <a:p>
            <a:endParaRPr lang="en-GB" dirty="0"/>
          </a:p>
          <a:p>
            <a:r>
              <a:rPr lang="en-GB" b="1" dirty="0"/>
              <a:t>The Our Pact Model is underpinned by the UN Convention on the Rights of the Child, particularly Article 12, which states that children’s voices must be heard and taken seriously</a:t>
            </a:r>
            <a:r>
              <a:rPr lang="en-GB" dirty="0"/>
              <a:t>.</a:t>
            </a:r>
          </a:p>
        </p:txBody>
      </p:sp>
      <p:sp>
        <p:nvSpPr>
          <p:cNvPr id="4" name="Slide Number Placeholder 3"/>
          <p:cNvSpPr>
            <a:spLocks noGrp="1"/>
          </p:cNvSpPr>
          <p:nvPr>
            <p:ph type="sldNum" sz="quarter" idx="5"/>
          </p:nvPr>
        </p:nvSpPr>
        <p:spPr/>
        <p:txBody>
          <a:bodyPr/>
          <a:lstStyle/>
          <a:p>
            <a:fld id="{F1CB7335-EBD8-4885-B0BF-C169A5A6A184}" type="slidenum">
              <a:rPr lang="en-GB" smtClean="0"/>
              <a:t>7</a:t>
            </a:fld>
            <a:endParaRPr lang="en-GB"/>
          </a:p>
        </p:txBody>
      </p:sp>
    </p:spTree>
    <p:extLst>
      <p:ext uri="{BB962C8B-B14F-4D97-AF65-F5344CB8AC3E}">
        <p14:creationId xmlns:p14="http://schemas.microsoft.com/office/powerpoint/2010/main" val="4086652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GB" b="1" dirty="0"/>
              <a:t>This guidance, co-developed with staff, supports practitioners to understand and apply the Our Pact Model and provides the tools and organisational backing needed to respond effectively to the feedback they receive. </a:t>
            </a:r>
          </a:p>
          <a:p>
            <a:pPr>
              <a:buNone/>
            </a:pPr>
            <a:endParaRPr lang="en-GB" b="1" dirty="0"/>
          </a:p>
          <a:p>
            <a:pPr>
              <a:buNone/>
            </a:pPr>
            <a:r>
              <a:rPr lang="en-GB" dirty="0"/>
              <a:t>Key Leadership Actions</a:t>
            </a:r>
          </a:p>
          <a:p>
            <a:pPr marL="342900" lvl="0" indent="-342900">
              <a:buFont typeface="Arial" panose="020B0604020202020204" pitchFamily="34" charset="0"/>
              <a:buChar char="•"/>
            </a:pPr>
            <a:r>
              <a:rPr lang="en-GB" dirty="0"/>
              <a:t>Commit to the principles of Our Pact and appoint champions to promote them.</a:t>
            </a:r>
          </a:p>
          <a:p>
            <a:pPr marL="342900" lvl="0" indent="-342900">
              <a:buFont typeface="Arial" panose="020B0604020202020204" pitchFamily="34" charset="0"/>
              <a:buChar char="•"/>
            </a:pPr>
            <a:r>
              <a:rPr lang="en-GB" dirty="0"/>
              <a:t>Embed respect, fairness and honesty into policies</a:t>
            </a:r>
          </a:p>
          <a:p>
            <a:pPr marL="342900" lvl="0" indent="-342900">
              <a:buFont typeface="Arial" panose="020B0604020202020204" pitchFamily="34" charset="0"/>
              <a:buChar char="•"/>
            </a:pPr>
            <a:r>
              <a:rPr lang="en-GB" dirty="0"/>
              <a:t>Promote children’s rights and use them to guide decisions.</a:t>
            </a:r>
          </a:p>
          <a:p>
            <a:pPr marL="342900" lvl="0" indent="-342900">
              <a:buFont typeface="Arial" panose="020B0604020202020204" pitchFamily="34" charset="0"/>
              <a:buChar char="•"/>
            </a:pPr>
            <a:r>
              <a:rPr lang="en-GB" dirty="0"/>
              <a:t>Provide staff with training and support to follow Our Pact.</a:t>
            </a:r>
          </a:p>
          <a:p>
            <a:pPr>
              <a:buNone/>
            </a:pPr>
            <a:endParaRPr lang="en-GB" dirty="0"/>
          </a:p>
          <a:p>
            <a:pPr>
              <a:buNone/>
            </a:pPr>
            <a:r>
              <a:rPr lang="en-GB" dirty="0"/>
              <a:t>Key Staff Actions</a:t>
            </a:r>
          </a:p>
          <a:p>
            <a:pPr marL="342900" lvl="0" indent="-342900">
              <a:buFont typeface="Arial" panose="020B0604020202020204" pitchFamily="34" charset="0"/>
              <a:buChar char="•"/>
            </a:pPr>
            <a:r>
              <a:rPr lang="en-GB" dirty="0"/>
              <a:t>Treat children, young people and families with respect, even during difficult conversations.</a:t>
            </a:r>
          </a:p>
          <a:p>
            <a:pPr marL="342900" lvl="0" indent="-342900">
              <a:buFont typeface="Arial" panose="020B0604020202020204" pitchFamily="34" charset="0"/>
              <a:buChar char="•"/>
            </a:pPr>
            <a:r>
              <a:rPr lang="en-GB" dirty="0"/>
              <a:t>Explain decisions and processes clearly in a way they can understand.</a:t>
            </a:r>
          </a:p>
          <a:p>
            <a:pPr marL="342900" lvl="0" indent="-342900">
              <a:buFont typeface="Arial" panose="020B0604020202020204" pitchFamily="34" charset="0"/>
              <a:buChar char="•"/>
            </a:pPr>
            <a:r>
              <a:rPr lang="en-GB" dirty="0"/>
              <a:t>Check understanding, answer questions and respond to concerns.</a:t>
            </a:r>
          </a:p>
          <a:p>
            <a:pPr marL="342900" lvl="0" indent="-342900">
              <a:buFont typeface="Arial" panose="020B0604020202020204" pitchFamily="34" charset="0"/>
              <a:buChar char="•"/>
            </a:pPr>
            <a:r>
              <a:rPr lang="en-GB" dirty="0"/>
              <a:t>Be honest about delays or limits to support.</a:t>
            </a:r>
          </a:p>
          <a:p>
            <a:pPr marL="342900" lvl="0" indent="-342900">
              <a:buFont typeface="Arial" panose="020B0604020202020204" pitchFamily="34" charset="0"/>
              <a:buChar char="•"/>
            </a:pPr>
            <a:r>
              <a:rPr lang="en-GB" dirty="0"/>
              <a:t>Keep clear records and explain what will happen next.</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8</a:t>
            </a:fld>
            <a:endParaRPr lang="en-GB"/>
          </a:p>
        </p:txBody>
      </p:sp>
    </p:spTree>
    <p:extLst>
      <p:ext uri="{BB962C8B-B14F-4D97-AF65-F5344CB8AC3E}">
        <p14:creationId xmlns:p14="http://schemas.microsoft.com/office/powerpoint/2010/main" val="26656105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r>
              <a:rPr lang="en-GB" b="1" dirty="0"/>
              <a:t>Support: Helping families access the right people, services and information at the right time</a:t>
            </a:r>
          </a:p>
          <a:p>
            <a:endParaRPr lang="en-GB" b="1" dirty="0"/>
          </a:p>
          <a:p>
            <a:r>
              <a:rPr lang="en-GB" b="1" dirty="0"/>
              <a:t>Key Leadership Actions</a:t>
            </a:r>
          </a:p>
          <a:p>
            <a:pPr lvl="0"/>
            <a:r>
              <a:rPr lang="en-GB" dirty="0"/>
              <a:t>Provide clear and accessible information about services and access </a:t>
            </a:r>
          </a:p>
          <a:p>
            <a:pPr lvl="0"/>
            <a:r>
              <a:rPr lang="en-GB" dirty="0"/>
              <a:t>Create clear communication routes for families</a:t>
            </a:r>
          </a:p>
          <a:p>
            <a:pPr lvl="0"/>
            <a:r>
              <a:rPr lang="en-GB" dirty="0"/>
              <a:t>Work to reduce waiting times and improve processes </a:t>
            </a:r>
          </a:p>
          <a:p>
            <a:pPr lvl="0"/>
            <a:r>
              <a:rPr lang="en-GB" dirty="0"/>
              <a:t>Promote multi-agency partnership working </a:t>
            </a:r>
          </a:p>
          <a:p>
            <a:pPr lvl="0"/>
            <a:r>
              <a:rPr lang="en-GB" dirty="0"/>
              <a:t>Support staff with training and tools </a:t>
            </a:r>
          </a:p>
          <a:p>
            <a:br>
              <a:rPr lang="en-GB" dirty="0"/>
            </a:br>
            <a:endParaRPr lang="en-GB" dirty="0"/>
          </a:p>
          <a:p>
            <a:r>
              <a:rPr lang="en-GB" b="1" dirty="0"/>
              <a:t>Key Staff Actions</a:t>
            </a:r>
          </a:p>
          <a:p>
            <a:pPr lvl="0"/>
            <a:r>
              <a:rPr lang="en-GB" dirty="0"/>
              <a:t>Introduce themselves and explain their role </a:t>
            </a:r>
          </a:p>
          <a:p>
            <a:pPr lvl="0"/>
            <a:r>
              <a:rPr lang="en-GB" dirty="0"/>
              <a:t>Communicate clearly and appropriately </a:t>
            </a:r>
          </a:p>
          <a:p>
            <a:pPr lvl="0"/>
            <a:r>
              <a:rPr lang="en-GB" dirty="0"/>
              <a:t>Explain options, processes and next steps </a:t>
            </a:r>
          </a:p>
          <a:p>
            <a:pPr lvl="0"/>
            <a:r>
              <a:rPr lang="en-GB" dirty="0"/>
              <a:t>Make sure families know who to contact for support</a:t>
            </a:r>
          </a:p>
          <a:p>
            <a:pPr lvl="0"/>
            <a:r>
              <a:rPr lang="en-GB" dirty="0"/>
              <a:t>Respond promptly and follow up concerns</a:t>
            </a:r>
          </a:p>
          <a:p>
            <a:endParaRPr lang="en-GB" dirty="0"/>
          </a:p>
        </p:txBody>
      </p:sp>
      <p:sp>
        <p:nvSpPr>
          <p:cNvPr id="4" name="Slide Number Placeholder 3"/>
          <p:cNvSpPr>
            <a:spLocks noGrp="1"/>
          </p:cNvSpPr>
          <p:nvPr>
            <p:ph type="sldNum" sz="quarter" idx="5"/>
          </p:nvPr>
        </p:nvSpPr>
        <p:spPr/>
        <p:txBody>
          <a:bodyPr/>
          <a:lstStyle/>
          <a:p>
            <a:fld id="{F1CB7335-EBD8-4885-B0BF-C169A5A6A184}" type="slidenum">
              <a:rPr lang="en-GB" smtClean="0"/>
              <a:t>9</a:t>
            </a:fld>
            <a:endParaRPr lang="en-GB"/>
          </a:p>
        </p:txBody>
      </p:sp>
    </p:spTree>
    <p:extLst>
      <p:ext uri="{BB962C8B-B14F-4D97-AF65-F5344CB8AC3E}">
        <p14:creationId xmlns:p14="http://schemas.microsoft.com/office/powerpoint/2010/main" val="1346687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4B2EFD-F6E2-431E-B59F-B32966BBDD0E}" type="datetimeFigureOut">
              <a:rPr lang="en-GB" smtClean="0"/>
              <a:t>07/08/2026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D9B605-A161-4A60-A6A9-8819630D31AA}"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2911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4B2EFD-F6E2-431E-B59F-B32966BBDD0E}" type="datetimeFigureOut">
              <a:rPr lang="en-GB" smtClean="0"/>
              <a:t>07/08/2026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3687775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4B2EFD-F6E2-431E-B59F-B32966BBDD0E}" type="datetimeFigureOut">
              <a:rPr lang="en-GB" smtClean="0"/>
              <a:t>07/08/2026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1006321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4B2EFD-F6E2-431E-B59F-B32966BBDD0E}" type="datetimeFigureOut">
              <a:rPr lang="en-GB" smtClean="0"/>
              <a:t>07/08/2026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9238311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4B2EFD-F6E2-431E-B59F-B32966BBDD0E}" type="datetimeFigureOut">
              <a:rPr lang="en-GB" smtClean="0"/>
              <a:t>07/08/2026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DD9B605-A161-4A60-A6A9-8819630D31AA}"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32969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4B2EFD-F6E2-431E-B59F-B32966BBDD0E}" type="datetimeFigureOut">
              <a:rPr lang="en-GB" smtClean="0"/>
              <a:t>07/08/2026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37760283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4B2EFD-F6E2-431E-B59F-B32966BBDD0E}" type="datetimeFigureOut">
              <a:rPr lang="en-GB" smtClean="0"/>
              <a:t>07/08/2026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213169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4B2EFD-F6E2-431E-B59F-B32966BBDD0E}" type="datetimeFigureOut">
              <a:rPr lang="en-GB" smtClean="0"/>
              <a:t>07/08/2026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289162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7A4B2EFD-F6E2-431E-B59F-B32966BBDD0E}" type="datetimeFigureOut">
              <a:rPr lang="en-GB" smtClean="0"/>
              <a:t>07/08/2026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7783455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7A4B2EFD-F6E2-431E-B59F-B32966BBDD0E}" type="datetimeFigureOut">
              <a:rPr lang="en-GB" smtClean="0"/>
              <a:t>07/08/2026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DD9B605-A161-4A60-A6A9-8819630D31AA}" type="slidenum">
              <a:rPr lang="en-GB" smtClean="0"/>
              <a:t>‹#›</a:t>
            </a:fld>
            <a:endParaRPr lang="en-GB"/>
          </a:p>
        </p:txBody>
      </p:sp>
    </p:spTree>
    <p:extLst>
      <p:ext uri="{BB962C8B-B14F-4D97-AF65-F5344CB8AC3E}">
        <p14:creationId xmlns:p14="http://schemas.microsoft.com/office/powerpoint/2010/main" val="3238076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4B2EFD-F6E2-431E-B59F-B32966BBDD0E}" type="datetimeFigureOut">
              <a:rPr lang="en-GB" smtClean="0"/>
              <a:t>07/08/2026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DD9B605-A161-4A60-A6A9-8819630D31AA}" type="slidenum">
              <a:rPr lang="en-GB" smtClean="0"/>
              <a:t>‹#›</a:t>
            </a:fld>
            <a:endParaRPr lang="en-GB"/>
          </a:p>
        </p:txBody>
      </p:sp>
    </p:spTree>
    <p:extLst>
      <p:ext uri="{BB962C8B-B14F-4D97-AF65-F5344CB8AC3E}">
        <p14:creationId xmlns:p14="http://schemas.microsoft.com/office/powerpoint/2010/main" val="3359026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A4B2EFD-F6E2-431E-B59F-B32966BBDD0E}" type="datetimeFigureOut">
              <a:rPr lang="en-GB" smtClean="0"/>
              <a:t>07/08/2026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DD9B605-A161-4A60-A6A9-8819630D31AA}"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92137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hyperlink" Target="https://www.dropbox.com/scl/fo/jerq7g4p76a52ga174n2p/AHl-3h2ACWeAEspgBA3UVA0/VIDEO/Full%20Video?rlkey=2pzbc2eoq6fenzmshi56rfvpk&amp;subfolder_nav_tracking=1&amp;st=blgwnq8f&amp;dl=0"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jpg"/></Relationships>
</file>

<file path=ppt/slides/_rels/slide6.xml.rels><?xml version="1.0" encoding="UTF-8" standalone="yes"?>
<Relationships xmlns="http://schemas.openxmlformats.org/package/2006/relationships"><Relationship Id="rId3" Type="http://schemas.openxmlformats.org/officeDocument/2006/relationships/hyperlink" Target="chrome-extension://efaidnbmnnnibpcajpcglclefindmkaj/https:/www.unicef.org.uk/wp-content/uploads/2016/08/unicef-convention-rights-child-uncrc.pdf"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webp"/></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EA8AE-5B27-72DD-396E-988CD16453C6}"/>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0DC149F8-8EDD-AAE7-915D-B4267C8E0EF0}"/>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B078DF38-00A5-4EA4-3E64-4E69AEAACE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570418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85DC-B5C6-EBA8-913B-C015B22B47BD}"/>
              </a:ext>
            </a:extLst>
          </p:cNvPr>
          <p:cNvSpPr>
            <a:spLocks noGrp="1"/>
          </p:cNvSpPr>
          <p:nvPr>
            <p:ph type="title" idx="4294967295"/>
          </p:nvPr>
        </p:nvSpPr>
        <p:spPr>
          <a:xfrm>
            <a:off x="1958671" y="281407"/>
            <a:ext cx="8604250" cy="1041400"/>
          </a:xfrm>
        </p:spPr>
        <p:txBody>
          <a:bodyPr>
            <a:normAutofit/>
          </a:bodyPr>
          <a:lstStyle/>
          <a:p>
            <a:r>
              <a:rPr lang="en-GB" sz="2000" b="1" dirty="0">
                <a:solidFill>
                  <a:schemeClr val="accent2"/>
                </a:solidFill>
              </a:rPr>
              <a:t>Children, young people, parents and carers should be listened to, actively involved in decisions that affect their own lives and kept updated about plans and progress.</a:t>
            </a:r>
          </a:p>
        </p:txBody>
      </p:sp>
      <p:pic>
        <p:nvPicPr>
          <p:cNvPr id="6" name="Picture 5">
            <a:extLst>
              <a:ext uri="{FF2B5EF4-FFF2-40B4-BE49-F238E27FC236}">
                <a16:creationId xmlns:a16="http://schemas.microsoft.com/office/drawing/2014/main" id="{FA9CB96F-C693-3BEA-42BF-16EA186CF792}"/>
              </a:ext>
            </a:extLst>
          </p:cNvPr>
          <p:cNvPicPr>
            <a:picLocks noChangeAspect="1"/>
          </p:cNvPicPr>
          <p:nvPr/>
        </p:nvPicPr>
        <p:blipFill>
          <a:blip r:embed="rId3">
            <a:extLst>
              <a:ext uri="{28A0092B-C50C-407E-A947-70E740481C1C}">
                <a14:useLocalDpi xmlns:a14="http://schemas.microsoft.com/office/drawing/2010/main" val="0"/>
              </a:ext>
            </a:extLst>
          </a:blip>
          <a:srcRect l="10433" t="74667" r="13003" b="11111"/>
          <a:stretch>
            <a:fillRect/>
          </a:stretch>
        </p:blipFill>
        <p:spPr>
          <a:xfrm rot="16200000">
            <a:off x="-714769" y="2919042"/>
            <a:ext cx="3089776" cy="1260794"/>
          </a:xfrm>
          <a:prstGeom prst="rect">
            <a:avLst/>
          </a:prstGeom>
        </p:spPr>
      </p:pic>
      <p:pic>
        <p:nvPicPr>
          <p:cNvPr id="8" name="Picture 7">
            <a:extLst>
              <a:ext uri="{FF2B5EF4-FFF2-40B4-BE49-F238E27FC236}">
                <a16:creationId xmlns:a16="http://schemas.microsoft.com/office/drawing/2014/main" id="{3581FCFC-B48C-A30E-8441-BB00ED0512DF}"/>
              </a:ext>
            </a:extLst>
          </p:cNvPr>
          <p:cNvPicPr>
            <a:picLocks noChangeAspect="1"/>
          </p:cNvPicPr>
          <p:nvPr/>
        </p:nvPicPr>
        <p:blipFill>
          <a:blip r:embed="rId4"/>
          <a:srcRect l="17620" t="17778" r="20189" b="53684"/>
          <a:stretch>
            <a:fillRect/>
          </a:stretch>
        </p:blipFill>
        <p:spPr>
          <a:xfrm>
            <a:off x="108957" y="74986"/>
            <a:ext cx="1442322" cy="1454242"/>
          </a:xfrm>
          <a:prstGeom prst="rect">
            <a:avLst/>
          </a:prstGeom>
        </p:spPr>
      </p:pic>
      <p:sp>
        <p:nvSpPr>
          <p:cNvPr id="10" name="TextBox 9">
            <a:extLst>
              <a:ext uri="{FF2B5EF4-FFF2-40B4-BE49-F238E27FC236}">
                <a16:creationId xmlns:a16="http://schemas.microsoft.com/office/drawing/2014/main" id="{842041C3-B530-2A7F-A64B-5FB81C2715B7}"/>
              </a:ext>
            </a:extLst>
          </p:cNvPr>
          <p:cNvSpPr txBox="1"/>
          <p:nvPr/>
        </p:nvSpPr>
        <p:spPr>
          <a:xfrm>
            <a:off x="1766165" y="2004551"/>
            <a:ext cx="4762972" cy="3785652"/>
          </a:xfrm>
          <a:prstGeom prst="rect">
            <a:avLst/>
          </a:prstGeom>
          <a:noFill/>
        </p:spPr>
        <p:txBody>
          <a:bodyPr wrap="square">
            <a:spAutoFit/>
          </a:bodyPr>
          <a:lstStyle/>
          <a:p>
            <a:pPr lvl="0"/>
            <a:r>
              <a:rPr lang="en-GB" sz="2000" b="1" dirty="0"/>
              <a:t>Key Leadership Actions</a:t>
            </a:r>
          </a:p>
          <a:p>
            <a:pPr lvl="0"/>
            <a:endParaRPr lang="en-GB" sz="2000" b="1" dirty="0"/>
          </a:p>
          <a:p>
            <a:pPr marL="171450" lvl="0" indent="-171450">
              <a:buClr>
                <a:srgbClr val="FFC000"/>
              </a:buClr>
              <a:buFont typeface="Arial" panose="020B0604020202020204" pitchFamily="34" charset="0"/>
              <a:buChar char="•"/>
            </a:pPr>
            <a:r>
              <a:rPr lang="en-GB" sz="2000" dirty="0"/>
              <a:t>Embed shared decision-making </a:t>
            </a:r>
          </a:p>
          <a:p>
            <a:pPr marL="171450" lvl="0" indent="-171450">
              <a:buClr>
                <a:srgbClr val="FFC000"/>
              </a:buClr>
              <a:buFont typeface="Arial" panose="020B0604020202020204" pitchFamily="34" charset="0"/>
              <a:buChar char="•"/>
            </a:pPr>
            <a:r>
              <a:rPr lang="en-GB" sz="2000" dirty="0"/>
              <a:t>Value children, young people and families’ lived experience </a:t>
            </a:r>
          </a:p>
          <a:p>
            <a:pPr marL="171450" lvl="0" indent="-171450">
              <a:buClr>
                <a:srgbClr val="FFC000"/>
              </a:buClr>
              <a:buFont typeface="Arial" panose="020B0604020202020204" pitchFamily="34" charset="0"/>
              <a:buChar char="•"/>
            </a:pPr>
            <a:r>
              <a:rPr lang="en-GB" sz="2000" dirty="0"/>
              <a:t>Create meaningful opportunities to influence services </a:t>
            </a:r>
          </a:p>
          <a:p>
            <a:pPr marL="171450" lvl="0" indent="-171450">
              <a:buClr>
                <a:srgbClr val="FFC000"/>
              </a:buClr>
              <a:buFont typeface="Arial" panose="020B0604020202020204" pitchFamily="34" charset="0"/>
              <a:buChar char="•"/>
            </a:pPr>
            <a:r>
              <a:rPr lang="en-GB" sz="2000" dirty="0"/>
              <a:t>Support staff with tools and training to increase participation</a:t>
            </a:r>
          </a:p>
          <a:p>
            <a:pPr marL="171450" lvl="0" indent="-171450">
              <a:buClr>
                <a:srgbClr val="FFC000"/>
              </a:buClr>
              <a:buFont typeface="Arial" panose="020B0604020202020204" pitchFamily="34" charset="0"/>
              <a:buChar char="•"/>
            </a:pPr>
            <a:r>
              <a:rPr lang="en-GB" sz="2000" dirty="0"/>
              <a:t>Share information effectively across services and partners</a:t>
            </a:r>
          </a:p>
          <a:p>
            <a:pPr marL="171450" lvl="0" indent="-171450">
              <a:buClr>
                <a:srgbClr val="FFC000"/>
              </a:buClr>
              <a:buFont typeface="Arial" panose="020B0604020202020204" pitchFamily="34" charset="0"/>
              <a:buChar char="•"/>
            </a:pPr>
            <a:r>
              <a:rPr lang="en-GB" sz="2000" dirty="0"/>
              <a:t>Use feedback to improve practice </a:t>
            </a:r>
          </a:p>
        </p:txBody>
      </p:sp>
      <p:sp>
        <p:nvSpPr>
          <p:cNvPr id="12" name="TextBox 11">
            <a:extLst>
              <a:ext uri="{FF2B5EF4-FFF2-40B4-BE49-F238E27FC236}">
                <a16:creationId xmlns:a16="http://schemas.microsoft.com/office/drawing/2014/main" id="{0E22F585-464C-A135-6011-8F1328791424}"/>
              </a:ext>
            </a:extLst>
          </p:cNvPr>
          <p:cNvSpPr txBox="1"/>
          <p:nvPr/>
        </p:nvSpPr>
        <p:spPr>
          <a:xfrm>
            <a:off x="6834786" y="2004551"/>
            <a:ext cx="5357214" cy="3170099"/>
          </a:xfrm>
          <a:prstGeom prst="rect">
            <a:avLst/>
          </a:prstGeom>
          <a:noFill/>
        </p:spPr>
        <p:txBody>
          <a:bodyPr wrap="square">
            <a:spAutoFit/>
          </a:bodyPr>
          <a:lstStyle/>
          <a:p>
            <a:r>
              <a:rPr lang="en-GB" sz="2000" b="1" dirty="0"/>
              <a:t>Staff Key Actions</a:t>
            </a:r>
          </a:p>
          <a:p>
            <a:endParaRPr lang="en-GB" sz="2000" b="1" dirty="0"/>
          </a:p>
          <a:p>
            <a:pPr marL="342900" lvl="0" indent="-342900">
              <a:buClr>
                <a:srgbClr val="FFC000"/>
              </a:buClr>
              <a:buFont typeface="Arial" panose="020B0604020202020204" pitchFamily="34" charset="0"/>
              <a:buChar char="•"/>
            </a:pPr>
            <a:r>
              <a:rPr lang="en-GB" sz="2000" dirty="0"/>
              <a:t>Prepare children and families for meetings </a:t>
            </a:r>
          </a:p>
          <a:p>
            <a:pPr marL="342900" lvl="0" indent="-342900">
              <a:buClr>
                <a:srgbClr val="FFC000"/>
              </a:buClr>
              <a:buFont typeface="Arial" panose="020B0604020202020204" pitchFamily="34" charset="0"/>
              <a:buChar char="•"/>
            </a:pPr>
            <a:r>
              <a:rPr lang="en-GB" sz="2000" dirty="0"/>
              <a:t>Listen to, record and consider their views </a:t>
            </a:r>
          </a:p>
          <a:p>
            <a:pPr marL="342900" lvl="0" indent="-342900">
              <a:buClr>
                <a:srgbClr val="FFC000"/>
              </a:buClr>
              <a:buFont typeface="Arial" panose="020B0604020202020204" pitchFamily="34" charset="0"/>
              <a:buChar char="•"/>
            </a:pPr>
            <a:r>
              <a:rPr lang="en-GB" sz="2000" dirty="0"/>
              <a:t>Support questions and understanding </a:t>
            </a:r>
          </a:p>
          <a:p>
            <a:pPr marL="342900" lvl="0" indent="-342900">
              <a:buClr>
                <a:srgbClr val="FFC000"/>
              </a:buClr>
              <a:buFont typeface="Arial" panose="020B0604020202020204" pitchFamily="34" charset="0"/>
              <a:buChar char="•"/>
            </a:pPr>
            <a:r>
              <a:rPr lang="en-GB" sz="2000" dirty="0"/>
              <a:t>Explain how decisions were made </a:t>
            </a:r>
          </a:p>
          <a:p>
            <a:pPr marL="342900" lvl="0" indent="-342900">
              <a:buClr>
                <a:srgbClr val="FFC000"/>
              </a:buClr>
              <a:buFont typeface="Arial" panose="020B0604020202020204" pitchFamily="34" charset="0"/>
              <a:buChar char="•"/>
            </a:pPr>
            <a:r>
              <a:rPr lang="en-GB" sz="2000" dirty="0"/>
              <a:t>Share information appropriately with partner agencies</a:t>
            </a:r>
          </a:p>
          <a:p>
            <a:pPr marL="342900" lvl="0" indent="-342900">
              <a:buClr>
                <a:srgbClr val="FFC000"/>
              </a:buClr>
              <a:buFont typeface="Arial" panose="020B0604020202020204" pitchFamily="34" charset="0"/>
              <a:buChar char="•"/>
            </a:pPr>
            <a:r>
              <a:rPr lang="en-GB" sz="2000" dirty="0"/>
              <a:t>Encourage involvement in improving services</a:t>
            </a:r>
          </a:p>
        </p:txBody>
      </p:sp>
    </p:spTree>
    <p:extLst>
      <p:ext uri="{BB962C8B-B14F-4D97-AF65-F5344CB8AC3E}">
        <p14:creationId xmlns:p14="http://schemas.microsoft.com/office/powerpoint/2010/main" val="1959816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F5BCD9-1290-063E-60B1-C70AFA4D505A}"/>
              </a:ext>
            </a:extLst>
          </p:cNvPr>
          <p:cNvSpPr>
            <a:spLocks noGrp="1"/>
          </p:cNvSpPr>
          <p:nvPr>
            <p:ph type="title" idx="4294967295"/>
          </p:nvPr>
        </p:nvSpPr>
        <p:spPr>
          <a:xfrm>
            <a:off x="2054887" y="359078"/>
            <a:ext cx="10058400" cy="989013"/>
          </a:xfrm>
        </p:spPr>
        <p:txBody>
          <a:bodyPr>
            <a:normAutofit/>
          </a:bodyPr>
          <a:lstStyle/>
          <a:p>
            <a:r>
              <a:rPr lang="en-GB" sz="2000" b="1" dirty="0">
                <a:solidFill>
                  <a:schemeClr val="accent2"/>
                </a:solidFill>
              </a:rPr>
              <a:t>Children, young people, parents and carers should know their rights as service users, including the right to speak up about their care, have their views listened to and have them considered in decisions that affect them. </a:t>
            </a:r>
          </a:p>
        </p:txBody>
      </p:sp>
      <p:pic>
        <p:nvPicPr>
          <p:cNvPr id="6" name="Picture 5">
            <a:extLst>
              <a:ext uri="{FF2B5EF4-FFF2-40B4-BE49-F238E27FC236}">
                <a16:creationId xmlns:a16="http://schemas.microsoft.com/office/drawing/2014/main" id="{EFDB379A-00B3-D1F3-1F19-29A6147F010A}"/>
              </a:ext>
            </a:extLst>
          </p:cNvPr>
          <p:cNvPicPr>
            <a:picLocks noChangeAspect="1"/>
          </p:cNvPicPr>
          <p:nvPr/>
        </p:nvPicPr>
        <p:blipFill>
          <a:blip r:embed="rId3">
            <a:extLst>
              <a:ext uri="{28A0092B-C50C-407E-A947-70E740481C1C}">
                <a14:useLocalDpi xmlns:a14="http://schemas.microsoft.com/office/drawing/2010/main" val="0"/>
              </a:ext>
            </a:extLst>
          </a:blip>
          <a:srcRect t="71111" b="10175"/>
          <a:stretch>
            <a:fillRect/>
          </a:stretch>
        </p:blipFill>
        <p:spPr>
          <a:xfrm rot="16200000">
            <a:off x="-1224382" y="2729362"/>
            <a:ext cx="4277559" cy="1758429"/>
          </a:xfrm>
          <a:prstGeom prst="rect">
            <a:avLst/>
          </a:prstGeom>
        </p:spPr>
      </p:pic>
      <p:pic>
        <p:nvPicPr>
          <p:cNvPr id="8" name="Picture 7">
            <a:extLst>
              <a:ext uri="{FF2B5EF4-FFF2-40B4-BE49-F238E27FC236}">
                <a16:creationId xmlns:a16="http://schemas.microsoft.com/office/drawing/2014/main" id="{B48F0163-E6F1-BC67-C34A-4D564ABA035F}"/>
              </a:ext>
            </a:extLst>
          </p:cNvPr>
          <p:cNvPicPr>
            <a:picLocks noChangeAspect="1"/>
          </p:cNvPicPr>
          <p:nvPr/>
        </p:nvPicPr>
        <p:blipFill>
          <a:blip r:embed="rId4"/>
          <a:srcRect l="20559" t="17310" r="14165" b="52749"/>
          <a:stretch>
            <a:fillRect/>
          </a:stretch>
        </p:blipFill>
        <p:spPr>
          <a:xfrm>
            <a:off x="78604" y="0"/>
            <a:ext cx="2037348" cy="2053389"/>
          </a:xfrm>
          <a:prstGeom prst="rect">
            <a:avLst/>
          </a:prstGeom>
        </p:spPr>
      </p:pic>
      <p:sp>
        <p:nvSpPr>
          <p:cNvPr id="12" name="TextBox 11">
            <a:extLst>
              <a:ext uri="{FF2B5EF4-FFF2-40B4-BE49-F238E27FC236}">
                <a16:creationId xmlns:a16="http://schemas.microsoft.com/office/drawing/2014/main" id="{EDE7F7F4-1A39-3AAD-D653-66C06532055C}"/>
              </a:ext>
            </a:extLst>
          </p:cNvPr>
          <p:cNvSpPr txBox="1"/>
          <p:nvPr/>
        </p:nvSpPr>
        <p:spPr>
          <a:xfrm>
            <a:off x="2054887" y="2077599"/>
            <a:ext cx="4811134" cy="3477875"/>
          </a:xfrm>
          <a:prstGeom prst="rect">
            <a:avLst/>
          </a:prstGeom>
          <a:noFill/>
        </p:spPr>
        <p:txBody>
          <a:bodyPr wrap="square">
            <a:spAutoFit/>
          </a:bodyPr>
          <a:lstStyle/>
          <a:p>
            <a:r>
              <a:rPr lang="en-GB" sz="2000" b="1" dirty="0"/>
              <a:t>Leadership Key Actions</a:t>
            </a:r>
          </a:p>
          <a:p>
            <a:endParaRPr lang="en-GB" sz="2000" b="1" dirty="0"/>
          </a:p>
          <a:p>
            <a:pPr marL="342900" lvl="0" indent="-342900">
              <a:buClr>
                <a:srgbClr val="FFC000"/>
              </a:buClr>
              <a:buFont typeface="Arial" panose="020B0604020202020204" pitchFamily="34" charset="0"/>
              <a:buChar char="•"/>
            </a:pPr>
            <a:r>
              <a:rPr lang="en-GB" sz="2000" dirty="0"/>
              <a:t>Explain rights, feedback and complaints processes </a:t>
            </a:r>
          </a:p>
          <a:p>
            <a:pPr marL="342900" lvl="0" indent="-342900">
              <a:buClr>
                <a:srgbClr val="FFC000"/>
              </a:buClr>
              <a:buFont typeface="Arial" panose="020B0604020202020204" pitchFamily="34" charset="0"/>
              <a:buChar char="•"/>
            </a:pPr>
            <a:r>
              <a:rPr lang="en-GB" sz="2000" dirty="0"/>
              <a:t>Provide clear routes to raise concerns </a:t>
            </a:r>
          </a:p>
          <a:p>
            <a:pPr marL="342900" lvl="0" indent="-342900">
              <a:buClr>
                <a:srgbClr val="FFC000"/>
              </a:buClr>
              <a:buFont typeface="Arial" panose="020B0604020202020204" pitchFamily="34" charset="0"/>
              <a:buChar char="•"/>
            </a:pPr>
            <a:r>
              <a:rPr lang="en-GB" sz="2000" dirty="0"/>
              <a:t>Support staff to manage complaints confidently </a:t>
            </a:r>
          </a:p>
          <a:p>
            <a:pPr marL="342900" lvl="0" indent="-342900">
              <a:buClr>
                <a:srgbClr val="FFC000"/>
              </a:buClr>
              <a:buFont typeface="Arial" panose="020B0604020202020204" pitchFamily="34" charset="0"/>
              <a:buChar char="•"/>
            </a:pPr>
            <a:r>
              <a:rPr lang="en-GB" sz="2000" dirty="0"/>
              <a:t>Promote access to advocacy and independent support </a:t>
            </a:r>
          </a:p>
          <a:p>
            <a:pPr marL="342900" lvl="0" indent="-342900">
              <a:buClr>
                <a:srgbClr val="FFC000"/>
              </a:buClr>
              <a:buFont typeface="Arial" panose="020B0604020202020204" pitchFamily="34" charset="0"/>
              <a:buChar char="•"/>
            </a:pPr>
            <a:r>
              <a:rPr lang="en-GB" sz="2000" dirty="0"/>
              <a:t>Learn from feedback to improve services </a:t>
            </a:r>
          </a:p>
        </p:txBody>
      </p:sp>
      <p:sp>
        <p:nvSpPr>
          <p:cNvPr id="14" name="TextBox 13">
            <a:extLst>
              <a:ext uri="{FF2B5EF4-FFF2-40B4-BE49-F238E27FC236}">
                <a16:creationId xmlns:a16="http://schemas.microsoft.com/office/drawing/2014/main" id="{EB4BB492-8DDC-4DF0-4699-EEDCB74245B2}"/>
              </a:ext>
            </a:extLst>
          </p:cNvPr>
          <p:cNvSpPr txBox="1"/>
          <p:nvPr/>
        </p:nvSpPr>
        <p:spPr>
          <a:xfrm>
            <a:off x="7316698" y="2053389"/>
            <a:ext cx="4796589" cy="3477875"/>
          </a:xfrm>
          <a:prstGeom prst="rect">
            <a:avLst/>
          </a:prstGeom>
          <a:noFill/>
        </p:spPr>
        <p:txBody>
          <a:bodyPr wrap="square">
            <a:spAutoFit/>
          </a:bodyPr>
          <a:lstStyle/>
          <a:p>
            <a:r>
              <a:rPr lang="en-GB" sz="2000" b="1" dirty="0"/>
              <a:t>Staff Key Actions</a:t>
            </a:r>
          </a:p>
          <a:p>
            <a:endParaRPr lang="en-GB" sz="2000" b="1" dirty="0"/>
          </a:p>
          <a:p>
            <a:pPr marL="342900" lvl="0" indent="-342900">
              <a:buClr>
                <a:srgbClr val="FFC000"/>
              </a:buClr>
              <a:buFont typeface="Arial" panose="020B0604020202020204" pitchFamily="34" charset="0"/>
              <a:buChar char="•"/>
            </a:pPr>
            <a:r>
              <a:rPr lang="en-GB" sz="2000" dirty="0"/>
              <a:t>Encourage children and families to speak up </a:t>
            </a:r>
          </a:p>
          <a:p>
            <a:pPr marL="342900" lvl="0" indent="-342900">
              <a:buClr>
                <a:srgbClr val="FFC000"/>
              </a:buClr>
              <a:buFont typeface="Arial" panose="020B0604020202020204" pitchFamily="34" charset="0"/>
              <a:buChar char="•"/>
            </a:pPr>
            <a:r>
              <a:rPr lang="en-GB" sz="2000" dirty="0"/>
              <a:t>Listen and take concerns seriously </a:t>
            </a:r>
          </a:p>
          <a:p>
            <a:pPr marL="342900" lvl="0" indent="-342900">
              <a:buClr>
                <a:srgbClr val="FFC000"/>
              </a:buClr>
              <a:buFont typeface="Arial" panose="020B0604020202020204" pitchFamily="34" charset="0"/>
              <a:buChar char="•"/>
            </a:pPr>
            <a:r>
              <a:rPr lang="en-GB" sz="2000" dirty="0"/>
              <a:t>Respond promptly and follow procedures </a:t>
            </a:r>
          </a:p>
          <a:p>
            <a:pPr marL="342900" lvl="0" indent="-342900">
              <a:buClr>
                <a:srgbClr val="FFC000"/>
              </a:buClr>
              <a:buFont typeface="Arial" panose="020B0604020202020204" pitchFamily="34" charset="0"/>
              <a:buChar char="•"/>
            </a:pPr>
            <a:r>
              <a:rPr lang="en-GB" sz="2000" dirty="0"/>
              <a:t>Explain processes, support and next steps </a:t>
            </a:r>
          </a:p>
          <a:p>
            <a:pPr marL="342900" lvl="0" indent="-342900">
              <a:buClr>
                <a:srgbClr val="FFC000"/>
              </a:buClr>
              <a:buFont typeface="Arial" panose="020B0604020202020204" pitchFamily="34" charset="0"/>
              <a:buChar char="•"/>
            </a:pPr>
            <a:r>
              <a:rPr lang="en-GB" sz="2000" dirty="0"/>
              <a:t>Record concerns and outcomes clearly</a:t>
            </a:r>
          </a:p>
        </p:txBody>
      </p:sp>
    </p:spTree>
    <p:extLst>
      <p:ext uri="{BB962C8B-B14F-4D97-AF65-F5344CB8AC3E}">
        <p14:creationId xmlns:p14="http://schemas.microsoft.com/office/powerpoint/2010/main" val="12435998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4EE36FD-AE95-CFC8-6E1F-C3A6A525710B}"/>
              </a:ext>
            </a:extLst>
          </p:cNvPr>
          <p:cNvPicPr>
            <a:picLocks noChangeAspect="1"/>
          </p:cNvPicPr>
          <p:nvPr/>
        </p:nvPicPr>
        <p:blipFill>
          <a:blip r:embed="rId3"/>
          <a:srcRect l="28929" t="23158" r="41029" b="8772"/>
          <a:stretch>
            <a:fillRect/>
          </a:stretch>
        </p:blipFill>
        <p:spPr>
          <a:xfrm>
            <a:off x="6409711" y="118532"/>
            <a:ext cx="4555959" cy="6137889"/>
          </a:xfrm>
          <a:prstGeom prst="rect">
            <a:avLst/>
          </a:prstGeom>
        </p:spPr>
      </p:pic>
      <p:pic>
        <p:nvPicPr>
          <p:cNvPr id="7" name="Picture 6">
            <a:extLst>
              <a:ext uri="{FF2B5EF4-FFF2-40B4-BE49-F238E27FC236}">
                <a16:creationId xmlns:a16="http://schemas.microsoft.com/office/drawing/2014/main" id="{94BE8BA7-466B-FB6A-7BC9-589E623F665A}"/>
              </a:ext>
            </a:extLst>
          </p:cNvPr>
          <p:cNvPicPr>
            <a:picLocks noChangeAspect="1"/>
          </p:cNvPicPr>
          <p:nvPr/>
        </p:nvPicPr>
        <p:blipFill>
          <a:blip r:embed="rId4">
            <a:extLst>
              <a:ext uri="{28A0092B-C50C-407E-A947-70E740481C1C}">
                <a14:useLocalDpi xmlns:a14="http://schemas.microsoft.com/office/drawing/2010/main" val="0"/>
              </a:ext>
            </a:extLst>
          </a:blip>
          <a:srcRect l="23177" t="18337" r="21989" b="12320"/>
          <a:stretch>
            <a:fillRect/>
          </a:stretch>
        </p:blipFill>
        <p:spPr>
          <a:xfrm>
            <a:off x="6409711" y="48126"/>
            <a:ext cx="1465877" cy="1042737"/>
          </a:xfrm>
          <a:prstGeom prst="rect">
            <a:avLst/>
          </a:prstGeom>
        </p:spPr>
      </p:pic>
      <p:pic>
        <p:nvPicPr>
          <p:cNvPr id="9" name="Picture 8">
            <a:extLst>
              <a:ext uri="{FF2B5EF4-FFF2-40B4-BE49-F238E27FC236}">
                <a16:creationId xmlns:a16="http://schemas.microsoft.com/office/drawing/2014/main" id="{C839E0E1-2264-B83F-9043-B6C8814A6BB2}"/>
              </a:ext>
            </a:extLst>
          </p:cNvPr>
          <p:cNvPicPr>
            <a:picLocks noChangeAspect="1"/>
          </p:cNvPicPr>
          <p:nvPr/>
        </p:nvPicPr>
        <p:blipFill>
          <a:blip r:embed="rId5"/>
          <a:stretch>
            <a:fillRect/>
          </a:stretch>
        </p:blipFill>
        <p:spPr>
          <a:xfrm>
            <a:off x="892933" y="118532"/>
            <a:ext cx="5033806" cy="5590675"/>
          </a:xfrm>
          <a:prstGeom prst="rect">
            <a:avLst/>
          </a:prstGeom>
        </p:spPr>
      </p:pic>
    </p:spTree>
    <p:extLst>
      <p:ext uri="{BB962C8B-B14F-4D97-AF65-F5344CB8AC3E}">
        <p14:creationId xmlns:p14="http://schemas.microsoft.com/office/powerpoint/2010/main" val="16245772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5243035-7B1B-E320-5957-02573D8B9E1C}"/>
              </a:ext>
            </a:extLst>
          </p:cNvPr>
          <p:cNvSpPr>
            <a:spLocks noGrp="1"/>
          </p:cNvSpPr>
          <p:nvPr>
            <p:ph type="title" idx="4294967295"/>
          </p:nvPr>
        </p:nvSpPr>
        <p:spPr>
          <a:xfrm>
            <a:off x="818146" y="175042"/>
            <a:ext cx="10058400" cy="701675"/>
          </a:xfrm>
        </p:spPr>
        <p:txBody>
          <a:bodyPr>
            <a:normAutofit/>
          </a:bodyPr>
          <a:lstStyle/>
          <a:p>
            <a:pPr algn="ctr"/>
            <a:r>
              <a:rPr lang="en-GB" sz="4400" b="1" dirty="0">
                <a:solidFill>
                  <a:schemeClr val="accent2"/>
                </a:solidFill>
              </a:rPr>
              <a:t>Why Does Our Pact Matter? </a:t>
            </a:r>
          </a:p>
        </p:txBody>
      </p:sp>
      <p:sp>
        <p:nvSpPr>
          <p:cNvPr id="6" name="Content Placeholder 5">
            <a:extLst>
              <a:ext uri="{FF2B5EF4-FFF2-40B4-BE49-F238E27FC236}">
                <a16:creationId xmlns:a16="http://schemas.microsoft.com/office/drawing/2014/main" id="{1267381B-8D74-70B4-8A56-50BD7EBEEECC}"/>
              </a:ext>
            </a:extLst>
          </p:cNvPr>
          <p:cNvSpPr>
            <a:spLocks noGrp="1"/>
          </p:cNvSpPr>
          <p:nvPr>
            <p:ph idx="4294967295"/>
          </p:nvPr>
        </p:nvSpPr>
        <p:spPr>
          <a:xfrm>
            <a:off x="1066800" y="1181517"/>
            <a:ext cx="10772274" cy="4022725"/>
          </a:xfrm>
        </p:spPr>
        <p:txBody>
          <a:bodyPr>
            <a:normAutofit fontScale="25000" lnSpcReduction="20000"/>
          </a:bodyPr>
          <a:lstStyle/>
          <a:p>
            <a:pPr marL="0" indent="0">
              <a:lnSpc>
                <a:spcPct val="170000"/>
              </a:lnSpc>
              <a:buNone/>
            </a:pPr>
            <a:r>
              <a:rPr lang="en-GB" sz="9600" dirty="0"/>
              <a:t>Young people told us that Our Pact matters because: </a:t>
            </a:r>
          </a:p>
          <a:p>
            <a:pPr marL="273050" indent="-273050">
              <a:lnSpc>
                <a:spcPct val="170000"/>
              </a:lnSpc>
              <a:buFont typeface="Arial" panose="020B0604020202020204" pitchFamily="34" charset="0"/>
              <a:buChar char="•"/>
            </a:pPr>
            <a:r>
              <a:rPr lang="en-GB" sz="9600" dirty="0"/>
              <a:t>It matters because I get to be heard and people take me seriously.</a:t>
            </a:r>
          </a:p>
          <a:p>
            <a:pPr marL="273050" indent="-273050">
              <a:lnSpc>
                <a:spcPct val="170000"/>
              </a:lnSpc>
              <a:buFont typeface="Arial" panose="020B0604020202020204" pitchFamily="34" charset="0"/>
              <a:buChar char="•"/>
            </a:pPr>
            <a:r>
              <a:rPr lang="en-GB" sz="9600" dirty="0"/>
              <a:t>Our Pact helps me know what my choices are and who I can ask for help.</a:t>
            </a:r>
          </a:p>
          <a:p>
            <a:pPr marL="273050" indent="-273050">
              <a:lnSpc>
                <a:spcPct val="170000"/>
              </a:lnSpc>
              <a:buFont typeface="Arial" panose="020B0604020202020204" pitchFamily="34" charset="0"/>
              <a:buChar char="•"/>
            </a:pPr>
            <a:r>
              <a:rPr lang="en-GB" sz="9600" dirty="0"/>
              <a:t>It makes things clear so I understand what’s happening and why.</a:t>
            </a:r>
          </a:p>
          <a:p>
            <a:pPr marL="273050" indent="-273050">
              <a:lnSpc>
                <a:spcPct val="170000"/>
              </a:lnSpc>
              <a:buFont typeface="Arial" panose="020B0604020202020204" pitchFamily="34" charset="0"/>
              <a:buChar char="•"/>
            </a:pPr>
            <a:r>
              <a:rPr lang="en-GB" sz="9600" dirty="0"/>
              <a:t>I feel safe and respected when adults listen.</a:t>
            </a:r>
          </a:p>
          <a:p>
            <a:endParaRPr lang="en-GB" dirty="0"/>
          </a:p>
        </p:txBody>
      </p:sp>
    </p:spTree>
    <p:extLst>
      <p:ext uri="{BB962C8B-B14F-4D97-AF65-F5344CB8AC3E}">
        <p14:creationId xmlns:p14="http://schemas.microsoft.com/office/powerpoint/2010/main" val="31613764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7BED3FDB-49D5-A6F7-7A64-B0D4F1BC9881}"/>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2133600" y="1210939"/>
            <a:ext cx="8551278" cy="4806774"/>
          </a:xfrm>
          <a:prstGeom prst="rect">
            <a:avLst/>
          </a:prstGeom>
        </p:spPr>
      </p:pic>
      <p:sp>
        <p:nvSpPr>
          <p:cNvPr id="8" name="Title 7">
            <a:extLst>
              <a:ext uri="{FF2B5EF4-FFF2-40B4-BE49-F238E27FC236}">
                <a16:creationId xmlns:a16="http://schemas.microsoft.com/office/drawing/2014/main" id="{75BAEF76-AD53-3F56-7298-AA9E0C641F80}"/>
              </a:ext>
            </a:extLst>
          </p:cNvPr>
          <p:cNvSpPr>
            <a:spLocks noGrp="1"/>
          </p:cNvSpPr>
          <p:nvPr>
            <p:ph type="title" idx="4294967295"/>
          </p:nvPr>
        </p:nvSpPr>
        <p:spPr>
          <a:xfrm>
            <a:off x="1066800" y="287338"/>
            <a:ext cx="10058400" cy="723900"/>
          </a:xfrm>
        </p:spPr>
        <p:txBody>
          <a:bodyPr/>
          <a:lstStyle/>
          <a:p>
            <a:pPr algn="ctr"/>
            <a:r>
              <a:rPr lang="en-GB" b="1" dirty="0">
                <a:solidFill>
                  <a:schemeClr val="accent2"/>
                </a:solidFill>
                <a:hlinkClick r:id="rId4"/>
              </a:rPr>
              <a:t>Our Pact Video</a:t>
            </a:r>
            <a:endParaRPr lang="en-GB" b="1" dirty="0">
              <a:solidFill>
                <a:schemeClr val="accent2"/>
              </a:solidFill>
            </a:endParaRPr>
          </a:p>
        </p:txBody>
      </p:sp>
    </p:spTree>
    <p:extLst>
      <p:ext uri="{BB962C8B-B14F-4D97-AF65-F5344CB8AC3E}">
        <p14:creationId xmlns:p14="http://schemas.microsoft.com/office/powerpoint/2010/main" val="13304657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91F77B-3D7A-6059-33E4-994CBE8473DC}"/>
              </a:ext>
            </a:extLst>
          </p:cNvPr>
          <p:cNvSpPr>
            <a:spLocks noGrp="1"/>
          </p:cNvSpPr>
          <p:nvPr>
            <p:ph type="title" idx="4294967295"/>
          </p:nvPr>
        </p:nvSpPr>
        <p:spPr>
          <a:xfrm>
            <a:off x="1451810" y="342874"/>
            <a:ext cx="10058400" cy="654050"/>
          </a:xfrm>
        </p:spPr>
        <p:txBody>
          <a:bodyPr>
            <a:noAutofit/>
          </a:bodyPr>
          <a:lstStyle/>
          <a:p>
            <a:pPr algn="ctr"/>
            <a:r>
              <a:rPr lang="en-GB" sz="4400" b="1" dirty="0">
                <a:solidFill>
                  <a:schemeClr val="accent2"/>
                </a:solidFill>
              </a:rPr>
              <a:t>Our Pact Resources </a:t>
            </a:r>
          </a:p>
        </p:txBody>
      </p:sp>
      <p:pic>
        <p:nvPicPr>
          <p:cNvPr id="5" name="Content Placeholder 4">
            <a:extLst>
              <a:ext uri="{FF2B5EF4-FFF2-40B4-BE49-F238E27FC236}">
                <a16:creationId xmlns:a16="http://schemas.microsoft.com/office/drawing/2014/main" id="{8081EC72-AEC9-3BD1-BF8F-8DAB1D556A17}"/>
              </a:ext>
            </a:extLst>
          </p:cNvPr>
          <p:cNvPicPr>
            <a:picLocks noGrp="1" noChangeAspect="1"/>
          </p:cNvPicPr>
          <p:nvPr>
            <p:ph idx="4294967295"/>
          </p:nvPr>
        </p:nvPicPr>
        <p:blipFill>
          <a:blip r:embed="rId3">
            <a:extLst>
              <a:ext uri="{28A0092B-C50C-407E-A947-70E740481C1C}">
                <a14:useLocalDpi xmlns:a14="http://schemas.microsoft.com/office/drawing/2010/main" val="0"/>
              </a:ext>
            </a:extLst>
          </a:blip>
          <a:stretch>
            <a:fillRect/>
          </a:stretch>
        </p:blipFill>
        <p:spPr>
          <a:xfrm>
            <a:off x="8473472" y="1328751"/>
            <a:ext cx="3205180" cy="4532325"/>
          </a:xfrm>
          <a:prstGeom prst="rect">
            <a:avLst/>
          </a:prstGeom>
        </p:spPr>
      </p:pic>
      <p:pic>
        <p:nvPicPr>
          <p:cNvPr id="7" name="Picture 6">
            <a:extLst>
              <a:ext uri="{FF2B5EF4-FFF2-40B4-BE49-F238E27FC236}">
                <a16:creationId xmlns:a16="http://schemas.microsoft.com/office/drawing/2014/main" id="{04C661E5-8267-4858-F694-593EB58EE938}"/>
              </a:ext>
            </a:extLst>
          </p:cNvPr>
          <p:cNvPicPr>
            <a:picLocks noChangeAspect="1"/>
          </p:cNvPicPr>
          <p:nvPr/>
        </p:nvPicPr>
        <p:blipFill>
          <a:blip r:embed="rId4"/>
          <a:srcRect l="45564" t="15673" r="26672" b="11813"/>
          <a:stretch>
            <a:fillRect/>
          </a:stretch>
        </p:blipFill>
        <p:spPr>
          <a:xfrm>
            <a:off x="4348328" y="1328751"/>
            <a:ext cx="3350261" cy="4426352"/>
          </a:xfrm>
          <a:prstGeom prst="rect">
            <a:avLst/>
          </a:prstGeom>
          <a:ln>
            <a:solidFill>
              <a:schemeClr val="accent1"/>
            </a:solidFill>
          </a:ln>
        </p:spPr>
      </p:pic>
      <p:pic>
        <p:nvPicPr>
          <p:cNvPr id="9" name="Picture 8">
            <a:extLst>
              <a:ext uri="{FF2B5EF4-FFF2-40B4-BE49-F238E27FC236}">
                <a16:creationId xmlns:a16="http://schemas.microsoft.com/office/drawing/2014/main" id="{DAC7B3FC-207E-A11B-DE6C-0A5F9033C388}"/>
              </a:ext>
            </a:extLst>
          </p:cNvPr>
          <p:cNvPicPr>
            <a:picLocks noChangeAspect="1"/>
          </p:cNvPicPr>
          <p:nvPr/>
        </p:nvPicPr>
        <p:blipFill>
          <a:blip r:embed="rId5"/>
          <a:srcRect l="35526" t="22690" r="26052" b="9473"/>
          <a:stretch>
            <a:fillRect/>
          </a:stretch>
        </p:blipFill>
        <p:spPr>
          <a:xfrm>
            <a:off x="0" y="1102892"/>
            <a:ext cx="4186989" cy="4652211"/>
          </a:xfrm>
          <a:prstGeom prst="rect">
            <a:avLst/>
          </a:prstGeom>
        </p:spPr>
      </p:pic>
    </p:spTree>
    <p:extLst>
      <p:ext uri="{BB962C8B-B14F-4D97-AF65-F5344CB8AC3E}">
        <p14:creationId xmlns:p14="http://schemas.microsoft.com/office/powerpoint/2010/main" val="65470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FA25B-BE70-0599-9056-15D185470E9F}"/>
              </a:ext>
            </a:extLst>
          </p:cNvPr>
          <p:cNvSpPr>
            <a:spLocks noGrp="1"/>
          </p:cNvSpPr>
          <p:nvPr>
            <p:ph type="title" idx="4294967295"/>
          </p:nvPr>
        </p:nvSpPr>
        <p:spPr>
          <a:xfrm>
            <a:off x="1596190" y="975689"/>
            <a:ext cx="10058400" cy="723900"/>
          </a:xfrm>
        </p:spPr>
        <p:txBody>
          <a:bodyPr/>
          <a:lstStyle/>
          <a:p>
            <a:pPr algn="ctr"/>
            <a:r>
              <a:rPr lang="en-GB" sz="4400" b="1" dirty="0">
                <a:solidFill>
                  <a:schemeClr val="accent2"/>
                </a:solidFill>
              </a:rPr>
              <a:t>What is Our Pact?  </a:t>
            </a:r>
            <a:r>
              <a:rPr lang="en-GB" dirty="0">
                <a:solidFill>
                  <a:schemeClr val="accent2"/>
                </a:solidFill>
              </a:rPr>
              <a:t>	</a:t>
            </a:r>
          </a:p>
        </p:txBody>
      </p:sp>
      <p:sp>
        <p:nvSpPr>
          <p:cNvPr id="3" name="Content Placeholder 2">
            <a:extLst>
              <a:ext uri="{FF2B5EF4-FFF2-40B4-BE49-F238E27FC236}">
                <a16:creationId xmlns:a16="http://schemas.microsoft.com/office/drawing/2014/main" id="{F51759B6-57D4-1423-953F-86E1EC093A23}"/>
              </a:ext>
            </a:extLst>
          </p:cNvPr>
          <p:cNvSpPr>
            <a:spLocks noGrp="1"/>
          </p:cNvSpPr>
          <p:nvPr>
            <p:ph idx="4294967295"/>
          </p:nvPr>
        </p:nvSpPr>
        <p:spPr>
          <a:xfrm>
            <a:off x="838200" y="2506662"/>
            <a:ext cx="10515600" cy="4351338"/>
          </a:xfrm>
        </p:spPr>
        <p:txBody>
          <a:bodyPr>
            <a:normAutofit/>
          </a:bodyPr>
          <a:lstStyle/>
          <a:p>
            <a:pPr marL="352425" indent="-352425">
              <a:lnSpc>
                <a:spcPct val="100000"/>
              </a:lnSpc>
              <a:buFont typeface="Arial" panose="020B0604020202020204" pitchFamily="34" charset="0"/>
              <a:buChar char="•"/>
            </a:pPr>
            <a:r>
              <a:rPr lang="en-GB" dirty="0"/>
              <a:t>Our Pact is a co-designed framework that guides services supporting children, young people and families to ensure they are respected, heard and involved in decisions about their lives</a:t>
            </a:r>
          </a:p>
          <a:p>
            <a:pPr marL="352425" indent="-352425">
              <a:lnSpc>
                <a:spcPct val="100000"/>
              </a:lnSpc>
              <a:buFont typeface="Arial" panose="020B0604020202020204" pitchFamily="34" charset="0"/>
              <a:buChar char="•"/>
            </a:pPr>
            <a:r>
              <a:rPr lang="en-GB" dirty="0">
                <a:cs typeface="Segoe UI" panose="020B0502040204020203" pitchFamily="34" charset="0"/>
              </a:rPr>
              <a:t>Our Pact was developed in direct response to the guiding principles of the Children’s Social Care Services Reform Programme </a:t>
            </a:r>
          </a:p>
          <a:p>
            <a:pPr marL="352425" indent="-352425">
              <a:lnSpc>
                <a:spcPct val="100000"/>
              </a:lnSpc>
              <a:buFont typeface="Arial" panose="020B0604020202020204" pitchFamily="34" charset="0"/>
              <a:buChar char="•"/>
            </a:pPr>
            <a:r>
              <a:rPr lang="en-GB" dirty="0">
                <a:cs typeface="Segoe UI" panose="020B0502040204020203" pitchFamily="34" charset="0"/>
              </a:rPr>
              <a:t>Our Pact applies to everyone supporting children, young people and families across Northern Ireland</a:t>
            </a:r>
          </a:p>
        </p:txBody>
      </p:sp>
      <p:pic>
        <p:nvPicPr>
          <p:cNvPr id="5" name="Picture 4">
            <a:extLst>
              <a:ext uri="{FF2B5EF4-FFF2-40B4-BE49-F238E27FC236}">
                <a16:creationId xmlns:a16="http://schemas.microsoft.com/office/drawing/2014/main" id="{368BC615-5574-C1BD-DE8A-7643D8758E98}"/>
              </a:ext>
            </a:extLst>
          </p:cNvPr>
          <p:cNvPicPr>
            <a:picLocks noChangeAspect="1"/>
          </p:cNvPicPr>
          <p:nvPr/>
        </p:nvPicPr>
        <p:blipFill>
          <a:blip r:embed="rId3">
            <a:extLst>
              <a:ext uri="{28A0092B-C50C-407E-A947-70E740481C1C}">
                <a14:useLocalDpi xmlns:a14="http://schemas.microsoft.com/office/drawing/2010/main" val="0"/>
              </a:ext>
            </a:extLst>
          </a:blip>
          <a:srcRect l="24065" t="14377" r="21028" b="13604"/>
          <a:stretch>
            <a:fillRect/>
          </a:stretch>
        </p:blipFill>
        <p:spPr>
          <a:xfrm>
            <a:off x="537410" y="0"/>
            <a:ext cx="2644819" cy="1951379"/>
          </a:xfrm>
          <a:prstGeom prst="rect">
            <a:avLst/>
          </a:prstGeom>
        </p:spPr>
      </p:pic>
    </p:spTree>
    <p:extLst>
      <p:ext uri="{BB962C8B-B14F-4D97-AF65-F5344CB8AC3E}">
        <p14:creationId xmlns:p14="http://schemas.microsoft.com/office/powerpoint/2010/main" val="8026668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D5D2E-35BF-27C9-8289-3A25F0852C5D}"/>
              </a:ext>
            </a:extLst>
          </p:cNvPr>
          <p:cNvSpPr>
            <a:spLocks noGrp="1"/>
          </p:cNvSpPr>
          <p:nvPr>
            <p:ph type="title" idx="4294967295"/>
          </p:nvPr>
        </p:nvSpPr>
        <p:spPr>
          <a:xfrm>
            <a:off x="866274" y="287337"/>
            <a:ext cx="10058400" cy="701675"/>
          </a:xfrm>
        </p:spPr>
        <p:txBody>
          <a:bodyPr>
            <a:normAutofit/>
          </a:bodyPr>
          <a:lstStyle/>
          <a:p>
            <a:pPr algn="ctr"/>
            <a:r>
              <a:rPr lang="en-GB" sz="4400" b="1" dirty="0">
                <a:solidFill>
                  <a:schemeClr val="accent2"/>
                </a:solidFill>
              </a:rPr>
              <a:t>Who is Our Pact for?</a:t>
            </a:r>
          </a:p>
        </p:txBody>
      </p:sp>
      <p:sp>
        <p:nvSpPr>
          <p:cNvPr id="3" name="Content Placeholder 2">
            <a:extLst>
              <a:ext uri="{FF2B5EF4-FFF2-40B4-BE49-F238E27FC236}">
                <a16:creationId xmlns:a16="http://schemas.microsoft.com/office/drawing/2014/main" id="{E8C9852C-6F19-934C-74F8-3B8B46F1338F}"/>
              </a:ext>
            </a:extLst>
          </p:cNvPr>
          <p:cNvSpPr>
            <a:spLocks noGrp="1"/>
          </p:cNvSpPr>
          <p:nvPr>
            <p:ph idx="4294967295"/>
          </p:nvPr>
        </p:nvSpPr>
        <p:spPr>
          <a:xfrm>
            <a:off x="545433" y="1267326"/>
            <a:ext cx="11421978" cy="4957011"/>
          </a:xfrm>
        </p:spPr>
        <p:txBody>
          <a:bodyPr>
            <a:normAutofit/>
          </a:bodyPr>
          <a:lstStyle/>
          <a:p>
            <a:pPr>
              <a:lnSpc>
                <a:spcPct val="110000"/>
              </a:lnSpc>
            </a:pPr>
            <a:r>
              <a:rPr lang="en-GB" sz="2200" dirty="0"/>
              <a:t>Our Pact is for everyone</a:t>
            </a:r>
            <a:r>
              <a:rPr lang="en-GB" sz="2200" b="1" dirty="0"/>
              <a:t> </a:t>
            </a:r>
            <a:r>
              <a:rPr lang="en-GB" sz="2200" dirty="0"/>
              <a:t>involved in supporting children, young people and families. This may include: </a:t>
            </a:r>
          </a:p>
          <a:p>
            <a:pPr marL="352425" indent="-352425">
              <a:lnSpc>
                <a:spcPct val="110000"/>
              </a:lnSpc>
              <a:buFont typeface="Arial" panose="020B0604020202020204" pitchFamily="34" charset="0"/>
              <a:buChar char="•"/>
            </a:pPr>
            <a:r>
              <a:rPr lang="en-GB" sz="2200" dirty="0"/>
              <a:t>social workers</a:t>
            </a:r>
          </a:p>
          <a:p>
            <a:pPr marL="352425" indent="-352425">
              <a:lnSpc>
                <a:spcPct val="110000"/>
              </a:lnSpc>
              <a:buFont typeface="Arial" panose="020B0604020202020204" pitchFamily="34" charset="0"/>
              <a:buChar char="•"/>
            </a:pPr>
            <a:r>
              <a:rPr lang="en-GB" sz="2200" dirty="0"/>
              <a:t>family support workers</a:t>
            </a:r>
          </a:p>
          <a:p>
            <a:pPr marL="352425" indent="-352425">
              <a:lnSpc>
                <a:spcPct val="110000"/>
              </a:lnSpc>
              <a:buFont typeface="Arial" panose="020B0604020202020204" pitchFamily="34" charset="0"/>
              <a:buChar char="•"/>
            </a:pPr>
            <a:r>
              <a:rPr lang="en-GB" sz="2200" dirty="0"/>
              <a:t>youth workers</a:t>
            </a:r>
          </a:p>
          <a:p>
            <a:pPr marL="352425" indent="-352425">
              <a:lnSpc>
                <a:spcPct val="110000"/>
              </a:lnSpc>
              <a:buFont typeface="Arial" panose="020B0604020202020204" pitchFamily="34" charset="0"/>
              <a:buChar char="•"/>
            </a:pPr>
            <a:r>
              <a:rPr lang="en-GB" sz="2200" dirty="0"/>
              <a:t>teachers</a:t>
            </a:r>
          </a:p>
          <a:p>
            <a:pPr marL="352425" indent="-352425">
              <a:lnSpc>
                <a:spcPct val="110000"/>
              </a:lnSpc>
              <a:buFont typeface="Arial" panose="020B0604020202020204" pitchFamily="34" charset="0"/>
              <a:buChar char="•"/>
            </a:pPr>
            <a:r>
              <a:rPr lang="en-GB" sz="2200" dirty="0"/>
              <a:t>health professionals</a:t>
            </a:r>
          </a:p>
          <a:p>
            <a:pPr marL="352425" indent="-352425">
              <a:lnSpc>
                <a:spcPct val="110000"/>
              </a:lnSpc>
              <a:buFont typeface="Arial" panose="020B0604020202020204" pitchFamily="34" charset="0"/>
              <a:buChar char="•"/>
            </a:pPr>
            <a:r>
              <a:rPr lang="en-GB" sz="2200" dirty="0"/>
              <a:t>managers from both statutory agencies and community and voluntary organisations. </a:t>
            </a:r>
          </a:p>
          <a:p>
            <a:endParaRPr lang="en-GB" dirty="0"/>
          </a:p>
        </p:txBody>
      </p:sp>
    </p:spTree>
    <p:extLst>
      <p:ext uri="{BB962C8B-B14F-4D97-AF65-F5344CB8AC3E}">
        <p14:creationId xmlns:p14="http://schemas.microsoft.com/office/powerpoint/2010/main" val="283280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9132A75-3D1A-17A3-D88C-143043A0F7ED}"/>
              </a:ext>
            </a:extLst>
          </p:cNvPr>
          <p:cNvSpPr>
            <a:spLocks noGrp="1"/>
          </p:cNvSpPr>
          <p:nvPr>
            <p:ph type="title"/>
          </p:nvPr>
        </p:nvSpPr>
        <p:spPr>
          <a:xfrm>
            <a:off x="457200" y="136359"/>
            <a:ext cx="3200400" cy="1575635"/>
          </a:xfrm>
        </p:spPr>
        <p:txBody>
          <a:bodyPr/>
          <a:lstStyle/>
          <a:p>
            <a:pPr algn="ctr"/>
            <a:r>
              <a:rPr lang="en-GB" b="1" dirty="0"/>
              <a:t>Our Pact Development Process </a:t>
            </a:r>
          </a:p>
        </p:txBody>
      </p:sp>
      <p:pic>
        <p:nvPicPr>
          <p:cNvPr id="8" name="Content Placeholder 7">
            <a:extLst>
              <a:ext uri="{FF2B5EF4-FFF2-40B4-BE49-F238E27FC236}">
                <a16:creationId xmlns:a16="http://schemas.microsoft.com/office/drawing/2014/main" id="{931F612D-69F8-45D5-63D3-8C4971E0A64F}"/>
              </a:ext>
            </a:extLst>
          </p:cNvPr>
          <p:cNvPicPr>
            <a:picLocks noGrp="1" noChangeAspect="1"/>
          </p:cNvPicPr>
          <p:nvPr>
            <p:ph idx="1"/>
          </p:nvPr>
        </p:nvPicPr>
        <p:blipFill>
          <a:blip r:embed="rId3"/>
          <a:stretch>
            <a:fillRect/>
          </a:stretch>
        </p:blipFill>
        <p:spPr>
          <a:xfrm>
            <a:off x="4160531" y="-1"/>
            <a:ext cx="8031469" cy="6858001"/>
          </a:xfrm>
          <a:prstGeom prst="rect">
            <a:avLst/>
          </a:prstGeom>
        </p:spPr>
      </p:pic>
      <p:sp>
        <p:nvSpPr>
          <p:cNvPr id="6" name="Text Placeholder 5">
            <a:extLst>
              <a:ext uri="{FF2B5EF4-FFF2-40B4-BE49-F238E27FC236}">
                <a16:creationId xmlns:a16="http://schemas.microsoft.com/office/drawing/2014/main" id="{8E87672F-FD89-7B61-F2F6-C811BE7A5347}"/>
              </a:ext>
            </a:extLst>
          </p:cNvPr>
          <p:cNvSpPr>
            <a:spLocks noGrp="1"/>
          </p:cNvSpPr>
          <p:nvPr>
            <p:ph type="body" sz="half" idx="2"/>
          </p:nvPr>
        </p:nvSpPr>
        <p:spPr>
          <a:xfrm>
            <a:off x="457200" y="1892968"/>
            <a:ext cx="3200400" cy="4668252"/>
          </a:xfrm>
        </p:spPr>
        <p:txBody>
          <a:bodyPr>
            <a:noAutofit/>
          </a:bodyPr>
          <a:lstStyle/>
          <a:p>
            <a:pPr algn="ctr"/>
            <a:r>
              <a:rPr lang="en-GB" sz="2000" dirty="0"/>
              <a:t>Through an iterative process, over 150 participants took part in workshops and surveys to refine the content, shaping the initial 14 ideas into the four key principles that form Our Pact today.</a:t>
            </a:r>
          </a:p>
          <a:p>
            <a:pPr algn="ctr"/>
            <a:r>
              <a:rPr lang="en-GB" sz="2000" dirty="0"/>
              <a:t>Young people create the name, design the logo, and develop awareness content, ensuring Our Pact reflects the voices and ideas of those it is designed to support.</a:t>
            </a:r>
          </a:p>
          <a:p>
            <a:endParaRPr lang="en-GB" sz="2000" dirty="0"/>
          </a:p>
        </p:txBody>
      </p:sp>
    </p:spTree>
    <p:extLst>
      <p:ext uri="{BB962C8B-B14F-4D97-AF65-F5344CB8AC3E}">
        <p14:creationId xmlns:p14="http://schemas.microsoft.com/office/powerpoint/2010/main" val="716445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6B8A71-D5F9-B40A-EB63-C32C0087EC01}"/>
              </a:ext>
            </a:extLst>
          </p:cNvPr>
          <p:cNvSpPr>
            <a:spLocks noGrp="1"/>
          </p:cNvSpPr>
          <p:nvPr>
            <p:ph type="title"/>
          </p:nvPr>
        </p:nvSpPr>
        <p:spPr>
          <a:xfrm>
            <a:off x="1321869" y="5812857"/>
            <a:ext cx="10113264" cy="822960"/>
          </a:xfrm>
        </p:spPr>
        <p:txBody>
          <a:bodyPr/>
          <a:lstStyle/>
          <a:p>
            <a:pPr algn="ctr"/>
            <a:r>
              <a:rPr lang="en-GB" dirty="0"/>
              <a:t>Our Pact has been endorsed by member organisations of the Children’s Social Care Services Reform Programme Board </a:t>
            </a:r>
          </a:p>
        </p:txBody>
      </p:sp>
      <p:pic>
        <p:nvPicPr>
          <p:cNvPr id="31" name="Picture Placeholder 30">
            <a:extLst>
              <a:ext uri="{FF2B5EF4-FFF2-40B4-BE49-F238E27FC236}">
                <a16:creationId xmlns:a16="http://schemas.microsoft.com/office/drawing/2014/main" id="{A8E50F78-C246-68E2-4213-0A927DB64ACD}"/>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334" b="334"/>
          <a:stretch>
            <a:fillRect/>
          </a:stretch>
        </p:blipFill>
        <p:spPr>
          <a:prstGeom prst="rect">
            <a:avLst/>
          </a:prstGeom>
          <a:blipFill>
            <a:blip r:embed="rId4"/>
            <a:stretch>
              <a:fillRect/>
            </a:stretch>
          </a:blipFill>
        </p:spPr>
      </p:pic>
    </p:spTree>
    <p:extLst>
      <p:ext uri="{BB962C8B-B14F-4D97-AF65-F5344CB8AC3E}">
        <p14:creationId xmlns:p14="http://schemas.microsoft.com/office/powerpoint/2010/main" val="20872214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21EB256-45C7-5D28-6645-E7223AB38FB8}"/>
              </a:ext>
            </a:extLst>
          </p:cNvPr>
          <p:cNvSpPr>
            <a:spLocks noGrp="1"/>
          </p:cNvSpPr>
          <p:nvPr>
            <p:ph idx="4294967295"/>
          </p:nvPr>
        </p:nvSpPr>
        <p:spPr>
          <a:xfrm>
            <a:off x="593558" y="1252705"/>
            <a:ext cx="8018473" cy="4811211"/>
          </a:xfrm>
        </p:spPr>
        <p:txBody>
          <a:bodyPr>
            <a:normAutofit/>
          </a:bodyPr>
          <a:lstStyle/>
          <a:p>
            <a:r>
              <a:rPr lang="en-GB" sz="2400" dirty="0"/>
              <a:t>The Our Pact Model is built on the principle that children have the right to be listened to and taken seriously (</a:t>
            </a:r>
            <a:r>
              <a:rPr lang="en-GB" sz="2400" u="sng" dirty="0">
                <a:hlinkClick r:id="rId3"/>
              </a:rPr>
              <a:t>The United Nations Convention on the Rights of the Child, Article 12</a:t>
            </a:r>
            <a:r>
              <a:rPr lang="en-GB" sz="2400" dirty="0"/>
              <a:t>). This means that children’s voices must be heard in decisions about their lives, families should be fully involved, and services must act with fairness, respect and transparency.</a:t>
            </a:r>
          </a:p>
          <a:p>
            <a:endParaRPr lang="en-GB" dirty="0"/>
          </a:p>
          <a:p>
            <a:endParaRPr lang="en-GB" dirty="0"/>
          </a:p>
        </p:txBody>
      </p:sp>
      <p:sp>
        <p:nvSpPr>
          <p:cNvPr id="11" name="Title 10">
            <a:extLst>
              <a:ext uri="{FF2B5EF4-FFF2-40B4-BE49-F238E27FC236}">
                <a16:creationId xmlns:a16="http://schemas.microsoft.com/office/drawing/2014/main" id="{05B163A9-53AC-9A09-CCB8-4673E76DD12B}"/>
              </a:ext>
            </a:extLst>
          </p:cNvPr>
          <p:cNvSpPr>
            <a:spLocks noGrp="1"/>
          </p:cNvSpPr>
          <p:nvPr>
            <p:ph type="title" idx="4294967295"/>
          </p:nvPr>
        </p:nvSpPr>
        <p:spPr>
          <a:xfrm>
            <a:off x="2133600" y="287338"/>
            <a:ext cx="10058400" cy="658812"/>
          </a:xfrm>
        </p:spPr>
        <p:txBody>
          <a:bodyPr>
            <a:normAutofit/>
          </a:bodyPr>
          <a:lstStyle/>
          <a:p>
            <a:r>
              <a:rPr lang="en-GB" sz="4000" b="1" dirty="0">
                <a:solidFill>
                  <a:schemeClr val="accent2"/>
                </a:solidFill>
              </a:rPr>
              <a:t>Children’s Rights </a:t>
            </a:r>
          </a:p>
        </p:txBody>
      </p:sp>
      <p:pic>
        <p:nvPicPr>
          <p:cNvPr id="10" name="Picture 9">
            <a:extLst>
              <a:ext uri="{FF2B5EF4-FFF2-40B4-BE49-F238E27FC236}">
                <a16:creationId xmlns:a16="http://schemas.microsoft.com/office/drawing/2014/main" id="{0B0B1BC7-7EE9-0A4E-2583-8D05AFA95B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8714" y="1252705"/>
            <a:ext cx="3383286" cy="4620127"/>
          </a:xfrm>
          <a:prstGeom prst="rect">
            <a:avLst/>
          </a:prstGeom>
        </p:spPr>
      </p:pic>
    </p:spTree>
    <p:extLst>
      <p:ext uri="{BB962C8B-B14F-4D97-AF65-F5344CB8AC3E}">
        <p14:creationId xmlns:p14="http://schemas.microsoft.com/office/powerpoint/2010/main" val="13513739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450A0B2-CE1D-4070-12E8-543C563950E6}"/>
              </a:ext>
            </a:extLst>
          </p:cNvPr>
          <p:cNvPicPr>
            <a:picLocks noChangeAspect="1"/>
          </p:cNvPicPr>
          <p:nvPr/>
        </p:nvPicPr>
        <p:blipFill>
          <a:blip r:embed="rId3"/>
          <a:stretch>
            <a:fillRect/>
          </a:stretch>
        </p:blipFill>
        <p:spPr>
          <a:xfrm>
            <a:off x="596931" y="114293"/>
            <a:ext cx="10998137" cy="5919729"/>
          </a:xfrm>
          <a:prstGeom prst="rect">
            <a:avLst/>
          </a:prstGeom>
        </p:spPr>
      </p:pic>
    </p:spTree>
    <p:extLst>
      <p:ext uri="{BB962C8B-B14F-4D97-AF65-F5344CB8AC3E}">
        <p14:creationId xmlns:p14="http://schemas.microsoft.com/office/powerpoint/2010/main" val="2217117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8528C1-AB5B-D3D0-E162-372AA7344A8E}"/>
              </a:ext>
            </a:extLst>
          </p:cNvPr>
          <p:cNvSpPr>
            <a:spLocks noGrp="1"/>
          </p:cNvSpPr>
          <p:nvPr>
            <p:ph idx="4294967295"/>
          </p:nvPr>
        </p:nvSpPr>
        <p:spPr>
          <a:xfrm>
            <a:off x="2097367" y="1764534"/>
            <a:ext cx="4810543" cy="4704348"/>
          </a:xfrm>
        </p:spPr>
        <p:txBody>
          <a:bodyPr/>
          <a:lstStyle/>
          <a:p>
            <a:pPr lvl="0"/>
            <a:endParaRPr lang="en-GB" dirty="0"/>
          </a:p>
          <a:p>
            <a:pPr lvl="0"/>
            <a:endParaRPr lang="en-GB" dirty="0"/>
          </a:p>
          <a:p>
            <a:endParaRPr lang="en-GB" dirty="0"/>
          </a:p>
        </p:txBody>
      </p:sp>
      <p:pic>
        <p:nvPicPr>
          <p:cNvPr id="6" name="Picture 5">
            <a:extLst>
              <a:ext uri="{FF2B5EF4-FFF2-40B4-BE49-F238E27FC236}">
                <a16:creationId xmlns:a16="http://schemas.microsoft.com/office/drawing/2014/main" id="{1CE0FA76-5378-4575-D8D6-4F6D4C7262F7}"/>
              </a:ext>
            </a:extLst>
          </p:cNvPr>
          <p:cNvPicPr>
            <a:picLocks noChangeAspect="1"/>
          </p:cNvPicPr>
          <p:nvPr/>
        </p:nvPicPr>
        <p:blipFill>
          <a:blip r:embed="rId3">
            <a:extLst>
              <a:ext uri="{28A0092B-C50C-407E-A947-70E740481C1C}">
                <a14:useLocalDpi xmlns:a14="http://schemas.microsoft.com/office/drawing/2010/main" val="0"/>
              </a:ext>
            </a:extLst>
          </a:blip>
          <a:srcRect l="17162" t="16847" r="15874" b="53567"/>
          <a:stretch>
            <a:fillRect/>
          </a:stretch>
        </p:blipFill>
        <p:spPr>
          <a:xfrm>
            <a:off x="0" y="0"/>
            <a:ext cx="2111320" cy="1788695"/>
          </a:xfrm>
          <a:prstGeom prst="rect">
            <a:avLst/>
          </a:prstGeom>
        </p:spPr>
      </p:pic>
      <p:pic>
        <p:nvPicPr>
          <p:cNvPr id="13" name="Picture 12">
            <a:extLst>
              <a:ext uri="{FF2B5EF4-FFF2-40B4-BE49-F238E27FC236}">
                <a16:creationId xmlns:a16="http://schemas.microsoft.com/office/drawing/2014/main" id="{4B85BBB1-4FEA-8E8A-1FD4-1E47F5C543D6}"/>
              </a:ext>
            </a:extLst>
          </p:cNvPr>
          <p:cNvPicPr>
            <a:picLocks noChangeAspect="1"/>
          </p:cNvPicPr>
          <p:nvPr/>
        </p:nvPicPr>
        <p:blipFill>
          <a:blip r:embed="rId4"/>
          <a:srcRect l="3092" t="80813" r="7090" b="2236"/>
          <a:stretch>
            <a:fillRect/>
          </a:stretch>
        </p:blipFill>
        <p:spPr>
          <a:xfrm rot="16200000">
            <a:off x="-1253187" y="3244121"/>
            <a:ext cx="4342611" cy="1383437"/>
          </a:xfrm>
          <a:prstGeom prst="rect">
            <a:avLst/>
          </a:prstGeom>
        </p:spPr>
      </p:pic>
      <p:sp>
        <p:nvSpPr>
          <p:cNvPr id="15" name="TextBox 14">
            <a:extLst>
              <a:ext uri="{FF2B5EF4-FFF2-40B4-BE49-F238E27FC236}">
                <a16:creationId xmlns:a16="http://schemas.microsoft.com/office/drawing/2014/main" id="{A0EFBDB2-A0AD-03B8-21E6-BB0A4AE67A8A}"/>
              </a:ext>
            </a:extLst>
          </p:cNvPr>
          <p:cNvSpPr txBox="1"/>
          <p:nvPr/>
        </p:nvSpPr>
        <p:spPr>
          <a:xfrm>
            <a:off x="2097367" y="540404"/>
            <a:ext cx="9492749" cy="707886"/>
          </a:xfrm>
          <a:prstGeom prst="rect">
            <a:avLst/>
          </a:prstGeom>
          <a:noFill/>
        </p:spPr>
        <p:txBody>
          <a:bodyPr wrap="square">
            <a:spAutoFit/>
          </a:bodyPr>
          <a:lstStyle/>
          <a:p>
            <a:r>
              <a:rPr lang="en-GB" sz="2000" b="1" dirty="0">
                <a:solidFill>
                  <a:schemeClr val="accent2"/>
                </a:solidFill>
              </a:rPr>
              <a:t>Children, young people and families should be treated with respect, fairness and honesty.  These values guide how we work with children and families. </a:t>
            </a:r>
          </a:p>
        </p:txBody>
      </p:sp>
      <p:sp>
        <p:nvSpPr>
          <p:cNvPr id="17" name="TextBox 16">
            <a:extLst>
              <a:ext uri="{FF2B5EF4-FFF2-40B4-BE49-F238E27FC236}">
                <a16:creationId xmlns:a16="http://schemas.microsoft.com/office/drawing/2014/main" id="{336E2C4B-FA13-1AFF-6079-201EE8007805}"/>
              </a:ext>
            </a:extLst>
          </p:cNvPr>
          <p:cNvSpPr txBox="1"/>
          <p:nvPr/>
        </p:nvSpPr>
        <p:spPr>
          <a:xfrm>
            <a:off x="1836236" y="1924625"/>
            <a:ext cx="4810543" cy="3477875"/>
          </a:xfrm>
          <a:prstGeom prst="rect">
            <a:avLst/>
          </a:prstGeom>
          <a:noFill/>
        </p:spPr>
        <p:txBody>
          <a:bodyPr wrap="square">
            <a:spAutoFit/>
          </a:bodyPr>
          <a:lstStyle/>
          <a:p>
            <a:pPr>
              <a:buNone/>
            </a:pPr>
            <a:r>
              <a:rPr lang="en-GB" sz="2000" b="1" dirty="0"/>
              <a:t>Key Leadership Actions</a:t>
            </a:r>
          </a:p>
          <a:p>
            <a:pPr>
              <a:buNone/>
            </a:pPr>
            <a:endParaRPr lang="en-GB" sz="2000" b="1" dirty="0"/>
          </a:p>
          <a:p>
            <a:pPr marL="342900" lvl="0" indent="-342900">
              <a:buClr>
                <a:srgbClr val="FFC000"/>
              </a:buClr>
              <a:buFont typeface="Arial" panose="020B0604020202020204" pitchFamily="34" charset="0"/>
              <a:buChar char="•"/>
            </a:pPr>
            <a:r>
              <a:rPr lang="en-GB" sz="2000" dirty="0"/>
              <a:t>Commit to the principles of Our Pact and appoint champions to promote them.</a:t>
            </a:r>
          </a:p>
          <a:p>
            <a:pPr marL="342900" lvl="0" indent="-342900">
              <a:buClr>
                <a:srgbClr val="FFC000"/>
              </a:buClr>
              <a:buFont typeface="Arial" panose="020B0604020202020204" pitchFamily="34" charset="0"/>
              <a:buChar char="•"/>
            </a:pPr>
            <a:r>
              <a:rPr lang="en-GB" sz="2000" dirty="0"/>
              <a:t>Embed respect, fairness and honesty into policies</a:t>
            </a:r>
          </a:p>
          <a:p>
            <a:pPr marL="342900" lvl="0" indent="-342900">
              <a:buClr>
                <a:srgbClr val="FFC000"/>
              </a:buClr>
              <a:buFont typeface="Arial" panose="020B0604020202020204" pitchFamily="34" charset="0"/>
              <a:buChar char="•"/>
            </a:pPr>
            <a:r>
              <a:rPr lang="en-GB" sz="2000" dirty="0"/>
              <a:t>Promote children’s rights and use them to guide decisions.</a:t>
            </a:r>
          </a:p>
          <a:p>
            <a:pPr marL="342900" lvl="0" indent="-342900">
              <a:buClr>
                <a:srgbClr val="FFC000"/>
              </a:buClr>
              <a:buFont typeface="Arial" panose="020B0604020202020204" pitchFamily="34" charset="0"/>
              <a:buChar char="•"/>
            </a:pPr>
            <a:r>
              <a:rPr lang="en-GB" sz="2000" dirty="0"/>
              <a:t>Provide staff with training and support to follow Our Pact.</a:t>
            </a:r>
          </a:p>
        </p:txBody>
      </p:sp>
      <p:sp>
        <p:nvSpPr>
          <p:cNvPr id="19" name="TextBox 18">
            <a:extLst>
              <a:ext uri="{FF2B5EF4-FFF2-40B4-BE49-F238E27FC236}">
                <a16:creationId xmlns:a16="http://schemas.microsoft.com/office/drawing/2014/main" id="{B4DF100B-8431-63CF-190F-9A9F1424722E}"/>
              </a:ext>
            </a:extLst>
          </p:cNvPr>
          <p:cNvSpPr txBox="1"/>
          <p:nvPr/>
        </p:nvSpPr>
        <p:spPr>
          <a:xfrm>
            <a:off x="7134310" y="1924625"/>
            <a:ext cx="4941108" cy="4093428"/>
          </a:xfrm>
          <a:prstGeom prst="rect">
            <a:avLst/>
          </a:prstGeom>
          <a:noFill/>
        </p:spPr>
        <p:txBody>
          <a:bodyPr wrap="square">
            <a:spAutoFit/>
          </a:bodyPr>
          <a:lstStyle/>
          <a:p>
            <a:pPr>
              <a:buNone/>
            </a:pPr>
            <a:r>
              <a:rPr lang="en-GB" sz="2000" b="1" dirty="0"/>
              <a:t>Key Staff Actions</a:t>
            </a:r>
          </a:p>
          <a:p>
            <a:pPr>
              <a:buNone/>
            </a:pPr>
            <a:endParaRPr lang="en-GB" sz="2000" b="1" dirty="0"/>
          </a:p>
          <a:p>
            <a:pPr marL="342900" lvl="0" indent="-342900">
              <a:buClr>
                <a:srgbClr val="FFC000"/>
              </a:buClr>
              <a:buFont typeface="Arial" panose="020B0604020202020204" pitchFamily="34" charset="0"/>
              <a:buChar char="•"/>
            </a:pPr>
            <a:r>
              <a:rPr lang="en-GB" sz="2000" dirty="0"/>
              <a:t>Treat children, young people and families with respect, even during difficult conversations.</a:t>
            </a:r>
          </a:p>
          <a:p>
            <a:pPr marL="342900" lvl="0" indent="-342900">
              <a:buClr>
                <a:srgbClr val="FFC000"/>
              </a:buClr>
              <a:buFont typeface="Arial" panose="020B0604020202020204" pitchFamily="34" charset="0"/>
              <a:buChar char="•"/>
            </a:pPr>
            <a:r>
              <a:rPr lang="en-GB" sz="2000" dirty="0"/>
              <a:t>Explain decisions and processes clearly in a way they can understand.</a:t>
            </a:r>
          </a:p>
          <a:p>
            <a:pPr marL="342900" lvl="0" indent="-342900">
              <a:buClr>
                <a:srgbClr val="FFC000"/>
              </a:buClr>
              <a:buFont typeface="Arial" panose="020B0604020202020204" pitchFamily="34" charset="0"/>
              <a:buChar char="•"/>
            </a:pPr>
            <a:r>
              <a:rPr lang="en-GB" sz="2000" dirty="0"/>
              <a:t>Check understanding, answer questions and respond to concerns.</a:t>
            </a:r>
          </a:p>
          <a:p>
            <a:pPr marL="342900" lvl="0" indent="-342900">
              <a:buClr>
                <a:srgbClr val="FFC000"/>
              </a:buClr>
              <a:buFont typeface="Arial" panose="020B0604020202020204" pitchFamily="34" charset="0"/>
              <a:buChar char="•"/>
            </a:pPr>
            <a:r>
              <a:rPr lang="en-GB" sz="2000" dirty="0"/>
              <a:t>Be honest about delays or limits to support.</a:t>
            </a:r>
          </a:p>
          <a:p>
            <a:pPr marL="342900" lvl="0" indent="-342900">
              <a:buClr>
                <a:srgbClr val="FFC000"/>
              </a:buClr>
              <a:buFont typeface="Arial" panose="020B0604020202020204" pitchFamily="34" charset="0"/>
              <a:buChar char="•"/>
            </a:pPr>
            <a:r>
              <a:rPr lang="en-GB" sz="2000" dirty="0"/>
              <a:t>Keep clear records and explain what will happen next.</a:t>
            </a:r>
          </a:p>
        </p:txBody>
      </p:sp>
    </p:spTree>
    <p:extLst>
      <p:ext uri="{BB962C8B-B14F-4D97-AF65-F5344CB8AC3E}">
        <p14:creationId xmlns:p14="http://schemas.microsoft.com/office/powerpoint/2010/main" val="2696806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39F6538-805D-91EF-F9A0-B63B10E45531}"/>
              </a:ext>
            </a:extLst>
          </p:cNvPr>
          <p:cNvPicPr>
            <a:picLocks noChangeAspect="1"/>
          </p:cNvPicPr>
          <p:nvPr/>
        </p:nvPicPr>
        <p:blipFill>
          <a:blip r:embed="rId3">
            <a:extLst>
              <a:ext uri="{28A0092B-C50C-407E-A947-70E740481C1C}">
                <a14:useLocalDpi xmlns:a14="http://schemas.microsoft.com/office/drawing/2010/main" val="0"/>
              </a:ext>
            </a:extLst>
          </a:blip>
          <a:srcRect l="11461" t="17310" r="20711" b="54386"/>
          <a:stretch>
            <a:fillRect/>
          </a:stretch>
        </p:blipFill>
        <p:spPr>
          <a:xfrm>
            <a:off x="40105" y="0"/>
            <a:ext cx="2117558" cy="1941095"/>
          </a:xfrm>
          <a:prstGeom prst="rect">
            <a:avLst/>
          </a:prstGeom>
        </p:spPr>
      </p:pic>
      <p:pic>
        <p:nvPicPr>
          <p:cNvPr id="8" name="Picture 7">
            <a:extLst>
              <a:ext uri="{FF2B5EF4-FFF2-40B4-BE49-F238E27FC236}">
                <a16:creationId xmlns:a16="http://schemas.microsoft.com/office/drawing/2014/main" id="{7E014294-BD1E-43D0-A962-50FCA8E8FEB7}"/>
              </a:ext>
            </a:extLst>
          </p:cNvPr>
          <p:cNvPicPr>
            <a:picLocks noChangeAspect="1"/>
          </p:cNvPicPr>
          <p:nvPr/>
        </p:nvPicPr>
        <p:blipFill>
          <a:blip r:embed="rId4"/>
          <a:srcRect l="5296" t="74667" r="16582" b="12840"/>
          <a:stretch>
            <a:fillRect/>
          </a:stretch>
        </p:blipFill>
        <p:spPr>
          <a:xfrm rot="16200000">
            <a:off x="-912480" y="3311811"/>
            <a:ext cx="4022727" cy="1183618"/>
          </a:xfrm>
          <a:prstGeom prst="rect">
            <a:avLst/>
          </a:prstGeom>
        </p:spPr>
      </p:pic>
      <p:sp>
        <p:nvSpPr>
          <p:cNvPr id="10" name="TextBox 9">
            <a:extLst>
              <a:ext uri="{FF2B5EF4-FFF2-40B4-BE49-F238E27FC236}">
                <a16:creationId xmlns:a16="http://schemas.microsoft.com/office/drawing/2014/main" id="{512986F1-F081-84EA-8688-63C99C4F5E48}"/>
              </a:ext>
            </a:extLst>
          </p:cNvPr>
          <p:cNvSpPr txBox="1"/>
          <p:nvPr/>
        </p:nvSpPr>
        <p:spPr>
          <a:xfrm>
            <a:off x="2189747" y="616604"/>
            <a:ext cx="9328485" cy="707886"/>
          </a:xfrm>
          <a:prstGeom prst="rect">
            <a:avLst/>
          </a:prstGeom>
          <a:noFill/>
        </p:spPr>
        <p:txBody>
          <a:bodyPr wrap="square">
            <a:spAutoFit/>
          </a:bodyPr>
          <a:lstStyle/>
          <a:p>
            <a:pPr algn="just">
              <a:spcAft>
                <a:spcPts val="800"/>
              </a:spcAft>
              <a:buNone/>
            </a:pPr>
            <a:r>
              <a:rPr lang="en-GB" sz="2000" b="1" kern="100" dirty="0">
                <a:solidFill>
                  <a:srgbClr val="0197B1"/>
                </a:solidFill>
                <a:effectLst/>
                <a:latin typeface="Arial" panose="020B0604020202020204" pitchFamily="34" charset="0"/>
                <a:ea typeface="Arial" panose="020B0604020202020204" pitchFamily="34" charset="0"/>
              </a:rPr>
              <a:t>Helping families access the right people, services and information at the right time.</a:t>
            </a:r>
            <a:endParaRPr lang="en-GB" sz="2000" kern="100" dirty="0">
              <a:effectLst/>
              <a:latin typeface="Arial" panose="020B0604020202020204" pitchFamily="34" charset="0"/>
              <a:ea typeface="Arial" panose="020B0604020202020204" pitchFamily="34" charset="0"/>
            </a:endParaRPr>
          </a:p>
        </p:txBody>
      </p:sp>
      <p:sp>
        <p:nvSpPr>
          <p:cNvPr id="12" name="TextBox 11">
            <a:extLst>
              <a:ext uri="{FF2B5EF4-FFF2-40B4-BE49-F238E27FC236}">
                <a16:creationId xmlns:a16="http://schemas.microsoft.com/office/drawing/2014/main" id="{52FD9EC4-82E6-3770-1EB2-BDA086886CAB}"/>
              </a:ext>
            </a:extLst>
          </p:cNvPr>
          <p:cNvSpPr txBox="1"/>
          <p:nvPr/>
        </p:nvSpPr>
        <p:spPr>
          <a:xfrm>
            <a:off x="2157661" y="1924768"/>
            <a:ext cx="4467727" cy="4093428"/>
          </a:xfrm>
          <a:prstGeom prst="rect">
            <a:avLst/>
          </a:prstGeom>
          <a:noFill/>
        </p:spPr>
        <p:txBody>
          <a:bodyPr wrap="square">
            <a:spAutoFit/>
          </a:bodyPr>
          <a:lstStyle/>
          <a:p>
            <a:r>
              <a:rPr lang="en-GB" sz="2000" b="1" dirty="0"/>
              <a:t>Key Leadership Actions</a:t>
            </a:r>
          </a:p>
          <a:p>
            <a:endParaRPr lang="en-GB" sz="2000" b="1" dirty="0"/>
          </a:p>
          <a:p>
            <a:pPr marL="342900" lvl="0" indent="-342900">
              <a:buClr>
                <a:srgbClr val="FFC000"/>
              </a:buClr>
              <a:buFont typeface="Arial" panose="020B0604020202020204" pitchFamily="34" charset="0"/>
              <a:buChar char="•"/>
            </a:pPr>
            <a:r>
              <a:rPr lang="en-GB" sz="2000" dirty="0"/>
              <a:t>Provide clear and accessible information about services and access </a:t>
            </a:r>
          </a:p>
          <a:p>
            <a:pPr marL="342900" lvl="0" indent="-342900">
              <a:buClr>
                <a:srgbClr val="FFC000"/>
              </a:buClr>
              <a:buFont typeface="Arial" panose="020B0604020202020204" pitchFamily="34" charset="0"/>
              <a:buChar char="•"/>
            </a:pPr>
            <a:r>
              <a:rPr lang="en-GB" sz="2000" dirty="0"/>
              <a:t>Create clear communication routes for families</a:t>
            </a:r>
          </a:p>
          <a:p>
            <a:pPr marL="342900" lvl="0" indent="-342900">
              <a:buClr>
                <a:srgbClr val="FFC000"/>
              </a:buClr>
              <a:buFont typeface="Arial" panose="020B0604020202020204" pitchFamily="34" charset="0"/>
              <a:buChar char="•"/>
            </a:pPr>
            <a:r>
              <a:rPr lang="en-GB" sz="2000" dirty="0"/>
              <a:t>Work to reduce waiting times and improve processes </a:t>
            </a:r>
          </a:p>
          <a:p>
            <a:pPr marL="342900" lvl="0" indent="-342900">
              <a:buClr>
                <a:srgbClr val="FFC000"/>
              </a:buClr>
              <a:buFont typeface="Arial" panose="020B0604020202020204" pitchFamily="34" charset="0"/>
              <a:buChar char="•"/>
            </a:pPr>
            <a:r>
              <a:rPr lang="en-GB" sz="2000" dirty="0"/>
              <a:t>Promote multi-agency partnership working </a:t>
            </a:r>
          </a:p>
          <a:p>
            <a:pPr marL="342900" lvl="0" indent="-342900">
              <a:buClr>
                <a:srgbClr val="FFC000"/>
              </a:buClr>
              <a:buFont typeface="Arial" panose="020B0604020202020204" pitchFamily="34" charset="0"/>
              <a:buChar char="•"/>
            </a:pPr>
            <a:r>
              <a:rPr lang="en-GB" sz="2000" dirty="0"/>
              <a:t>Support staff with training and tools </a:t>
            </a:r>
          </a:p>
        </p:txBody>
      </p:sp>
      <p:sp>
        <p:nvSpPr>
          <p:cNvPr id="16" name="TextBox 15">
            <a:extLst>
              <a:ext uri="{FF2B5EF4-FFF2-40B4-BE49-F238E27FC236}">
                <a16:creationId xmlns:a16="http://schemas.microsoft.com/office/drawing/2014/main" id="{604E53E4-3DF3-6CE8-0ED0-A453745D42F9}"/>
              </a:ext>
            </a:extLst>
          </p:cNvPr>
          <p:cNvSpPr txBox="1"/>
          <p:nvPr/>
        </p:nvSpPr>
        <p:spPr>
          <a:xfrm>
            <a:off x="6978316" y="1543599"/>
            <a:ext cx="4924926" cy="4093428"/>
          </a:xfrm>
          <a:prstGeom prst="rect">
            <a:avLst/>
          </a:prstGeom>
          <a:noFill/>
        </p:spPr>
        <p:txBody>
          <a:bodyPr wrap="square">
            <a:spAutoFit/>
          </a:bodyPr>
          <a:lstStyle/>
          <a:p>
            <a:endParaRPr lang="en-GB" sz="2000" dirty="0"/>
          </a:p>
          <a:p>
            <a:r>
              <a:rPr lang="en-GB" sz="2000" b="1" dirty="0"/>
              <a:t>Key Staff Actions</a:t>
            </a:r>
          </a:p>
          <a:p>
            <a:endParaRPr lang="en-GB" sz="2000" b="1" dirty="0"/>
          </a:p>
          <a:p>
            <a:pPr marL="342900" indent="-342900">
              <a:buClr>
                <a:srgbClr val="FFC000"/>
              </a:buClr>
              <a:buFont typeface="Arial" panose="020B0604020202020204" pitchFamily="34" charset="0"/>
              <a:buChar char="•"/>
            </a:pPr>
            <a:r>
              <a:rPr lang="en-GB" sz="2000" dirty="0"/>
              <a:t>Introduce themselves and explain their role </a:t>
            </a:r>
          </a:p>
          <a:p>
            <a:pPr marL="342900" indent="-342900">
              <a:buClr>
                <a:srgbClr val="FFC000"/>
              </a:buClr>
              <a:buFont typeface="Arial" panose="020B0604020202020204" pitchFamily="34" charset="0"/>
              <a:buChar char="•"/>
            </a:pPr>
            <a:r>
              <a:rPr lang="en-GB" sz="2000" dirty="0"/>
              <a:t>Communicate clearly and appropriately </a:t>
            </a:r>
          </a:p>
          <a:p>
            <a:pPr marL="342900" indent="-342900">
              <a:buClr>
                <a:srgbClr val="FFC000"/>
              </a:buClr>
              <a:buFont typeface="Arial" panose="020B0604020202020204" pitchFamily="34" charset="0"/>
              <a:buChar char="•"/>
            </a:pPr>
            <a:r>
              <a:rPr lang="en-GB" sz="2000" dirty="0"/>
              <a:t>Explain options, processes and next steps </a:t>
            </a:r>
          </a:p>
          <a:p>
            <a:pPr marL="342900" indent="-342900">
              <a:buClr>
                <a:srgbClr val="FFC000"/>
              </a:buClr>
              <a:buFont typeface="Arial" panose="020B0604020202020204" pitchFamily="34" charset="0"/>
              <a:buChar char="•"/>
            </a:pPr>
            <a:r>
              <a:rPr lang="en-GB" sz="2000" dirty="0"/>
              <a:t>Make sure families know who to contact for support</a:t>
            </a:r>
          </a:p>
          <a:p>
            <a:pPr marL="342900" indent="-342900">
              <a:buClr>
                <a:srgbClr val="FFC000"/>
              </a:buClr>
              <a:buFont typeface="Arial" panose="020B0604020202020204" pitchFamily="34" charset="0"/>
              <a:buChar char="•"/>
            </a:pPr>
            <a:r>
              <a:rPr lang="en-GB" sz="2000" dirty="0"/>
              <a:t>Respond promptly and follow up concerns</a:t>
            </a:r>
          </a:p>
        </p:txBody>
      </p:sp>
    </p:spTree>
    <p:extLst>
      <p:ext uri="{BB962C8B-B14F-4D97-AF65-F5344CB8AC3E}">
        <p14:creationId xmlns:p14="http://schemas.microsoft.com/office/powerpoint/2010/main" val="2280720825"/>
      </p:ext>
    </p:extLst>
  </p:cSld>
  <p:clrMapOvr>
    <a:masterClrMapping/>
  </p:clrMapOvr>
</p:sld>
</file>

<file path=ppt/theme/theme1.xml><?xml version="1.0" encoding="utf-8"?>
<a:theme xmlns:a="http://schemas.openxmlformats.org/drawingml/2006/main" name="Retrospect">
  <a:themeElements>
    <a:clrScheme name="Our Pact">
      <a:dk1>
        <a:sysClr val="windowText" lastClr="000000"/>
      </a:dk1>
      <a:lt1>
        <a:sysClr val="window" lastClr="FFFFFF"/>
      </a:lt1>
      <a:dk2>
        <a:srgbClr val="44546A"/>
      </a:dk2>
      <a:lt2>
        <a:srgbClr val="E7E6E6"/>
      </a:lt2>
      <a:accent1>
        <a:srgbClr val="E8D24D"/>
      </a:accent1>
      <a:accent2>
        <a:srgbClr val="0197B1"/>
      </a:accent2>
      <a:accent3>
        <a:srgbClr val="559F82"/>
      </a:accent3>
      <a:accent4>
        <a:srgbClr val="D26EB2"/>
      </a:accent4>
      <a:accent5>
        <a:srgbClr val="E75C3F"/>
      </a:accent5>
      <a:accent6>
        <a:srgbClr val="70AD47"/>
      </a:accent6>
      <a:hlink>
        <a:srgbClr val="EE496E"/>
      </a:hlink>
      <a:folHlink>
        <a:srgbClr val="33BEA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6005</TotalTime>
  <Words>1629</Words>
  <Application>Microsoft Office PowerPoint</Application>
  <PresentationFormat>Widescreen</PresentationFormat>
  <Paragraphs>204</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Segoe UI</vt:lpstr>
      <vt:lpstr>Retrospect</vt:lpstr>
      <vt:lpstr>PowerPoint Presentation</vt:lpstr>
      <vt:lpstr>What is Our Pact?   </vt:lpstr>
      <vt:lpstr>Who is Our Pact for?</vt:lpstr>
      <vt:lpstr>Our Pact Development Process </vt:lpstr>
      <vt:lpstr>Our Pact has been endorsed by member organisations of the Children’s Social Care Services Reform Programme Board </vt:lpstr>
      <vt:lpstr>Children’s Rights </vt:lpstr>
      <vt:lpstr>PowerPoint Presentation</vt:lpstr>
      <vt:lpstr>PowerPoint Presentation</vt:lpstr>
      <vt:lpstr>PowerPoint Presentation</vt:lpstr>
      <vt:lpstr>Children, young people, parents and carers should be listened to, actively involved in decisions that affect their own lives and kept updated about plans and progress.</vt:lpstr>
      <vt:lpstr>Children, young people, parents and carers should know their rights as service users, including the right to speak up about their care, have their views listened to and have them considered in decisions that affect them. </vt:lpstr>
      <vt:lpstr>PowerPoint Presentation</vt:lpstr>
      <vt:lpstr>Why Does Our Pact Matter? </vt:lpstr>
      <vt:lpstr>Our Pact Video</vt:lpstr>
      <vt:lpstr>Our Pact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Donna Kernaghan</dc:creator>
  <cp:lastModifiedBy>Donna Kernaghan</cp:lastModifiedBy>
  <cp:revision>1</cp:revision>
  <dcterms:created xsi:type="dcterms:W3CDTF">2026-08-03T11:10:34Z</dcterms:created>
  <dcterms:modified xsi:type="dcterms:W3CDTF">2026-08-07T15:28:51Z</dcterms:modified>
</cp:coreProperties>
</file>