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7" r:id="rId2"/>
    <p:sldId id="309" r:id="rId3"/>
    <p:sldId id="259" r:id="rId4"/>
    <p:sldId id="260" r:id="rId5"/>
    <p:sldId id="310" r:id="rId6"/>
    <p:sldId id="263" r:id="rId7"/>
    <p:sldId id="264" r:id="rId8"/>
    <p:sldId id="265" r:id="rId9"/>
    <p:sldId id="267" r:id="rId10"/>
    <p:sldId id="266" r:id="rId11"/>
    <p:sldId id="305" r:id="rId12"/>
    <p:sldId id="273" r:id="rId13"/>
    <p:sldId id="268" r:id="rId14"/>
    <p:sldId id="270" r:id="rId15"/>
    <p:sldId id="30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B99CAB-837F-46D8-9063-27C1556F7163}" v="1" dt="2026-09-14T12:11:17.8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14" d="100"/>
          <a:sy n="114" d="100"/>
        </p:scale>
        <p:origin x="110"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iel, Finola" userId="2e2d71ba-1df6-49d5-a037-6a8a8f4b9ab9" providerId="ADAL" clId="{19F5DD75-7E1B-4608-B829-BEE8B2F79869}"/>
    <pc:docChg chg="undo custSel addSld delSld modSld">
      <pc:chgData name="Friel, Finola" userId="2e2d71ba-1df6-49d5-a037-6a8a8f4b9ab9" providerId="ADAL" clId="{19F5DD75-7E1B-4608-B829-BEE8B2F79869}" dt="2026-09-14T12:11:34.250" v="3" actId="2696"/>
      <pc:docMkLst>
        <pc:docMk/>
      </pc:docMkLst>
      <pc:sldChg chg="add del">
        <pc:chgData name="Friel, Finola" userId="2e2d71ba-1df6-49d5-a037-6a8a8f4b9ab9" providerId="ADAL" clId="{19F5DD75-7E1B-4608-B829-BEE8B2F79869}" dt="2026-09-14T12:11:34.250" v="3" actId="2696"/>
        <pc:sldMkLst>
          <pc:docMk/>
          <pc:sldMk cId="0" sldId="262"/>
        </pc:sldMkLst>
      </pc:sldChg>
      <pc:sldChg chg="add">
        <pc:chgData name="Friel, Finola" userId="2e2d71ba-1df6-49d5-a037-6a8a8f4b9ab9" providerId="ADAL" clId="{19F5DD75-7E1B-4608-B829-BEE8B2F79869}" dt="2026-09-14T12:11:17.827" v="2"/>
        <pc:sldMkLst>
          <pc:docMk/>
          <pc:sldMk cId="2380987020" sldId="31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645897-5C13-4E92-BFF4-361967AC71F9}" type="doc">
      <dgm:prSet loTypeId="urn:microsoft.com/office/officeart/2005/8/layout/rings+Icon" loCatId="officeonline" qsTypeId="urn:microsoft.com/office/officeart/2005/8/quickstyle/simple1#1" qsCatId="simple" csTypeId="urn:microsoft.com/office/officeart/2005/8/colors/accent1_2#1" csCatId="accent1" phldr="1"/>
      <dgm:spPr/>
    </dgm:pt>
    <dgm:pt modelId="{F25E446D-C4FF-4C12-8BE7-0AE001B56020}">
      <dgm:prSet phldrT="[Text]" custT="1"/>
      <dgm:spPr>
        <a:solidFill>
          <a:srgbClr val="56D0E0">
            <a:alpha val="50000"/>
          </a:srgbClr>
        </a:solidFill>
      </dgm:spPr>
      <dgm:t>
        <a:bodyPr/>
        <a:lstStyle/>
        <a:p>
          <a:pPr>
            <a:buClr>
              <a:srgbClr val="00A8CA"/>
            </a:buClr>
            <a:buSzPct val="65000"/>
            <a:buFont typeface="Wingdings" charset="2"/>
            <a:buChar char=""/>
          </a:pPr>
          <a:r>
            <a:rPr lang="en-GB" sz="1050" b="1" u="none" strike="noStrike" dirty="0">
              <a:solidFill>
                <a:srgbClr val="000000"/>
              </a:solidFill>
              <a:effectLst/>
              <a:uFillTx/>
              <a:latin typeface="Arial"/>
            </a:rPr>
            <a:t>Enhanced Family Support Response</a:t>
          </a:r>
          <a:endParaRPr lang="en-US" sz="1050" b="1" u="none" strike="noStrike" dirty="0">
            <a:solidFill>
              <a:srgbClr val="000000"/>
            </a:solidFill>
            <a:effectLst/>
            <a:uFillTx/>
            <a:latin typeface="Arial"/>
          </a:endParaRPr>
        </a:p>
        <a:p>
          <a:pPr>
            <a:buClr>
              <a:srgbClr val="00A8CA"/>
            </a:buClr>
            <a:buSzPct val="65000"/>
            <a:buFont typeface="Wingdings" charset="2"/>
            <a:buChar char=""/>
          </a:pPr>
          <a:r>
            <a:rPr lang="en-GB" sz="1050" b="1" u="none" strike="noStrike" dirty="0">
              <a:solidFill>
                <a:srgbClr val="000000"/>
              </a:solidFill>
              <a:effectLst/>
              <a:uFillTx/>
              <a:latin typeface="Arial"/>
            </a:rPr>
            <a:t>Parenting programmes</a:t>
          </a:r>
          <a:endParaRPr lang="en-US" sz="1050" b="1" u="none" strike="noStrike" dirty="0">
            <a:solidFill>
              <a:srgbClr val="000000"/>
            </a:solidFill>
            <a:effectLst/>
            <a:uFillTx/>
            <a:latin typeface="Arial"/>
          </a:endParaRPr>
        </a:p>
        <a:p>
          <a:pPr>
            <a:buClr>
              <a:srgbClr val="00A8CA"/>
            </a:buClr>
            <a:buSzPct val="65000"/>
            <a:buFont typeface="Wingdings" charset="2"/>
            <a:buChar char=""/>
          </a:pPr>
          <a:r>
            <a:rPr lang="en-GB" sz="1050" b="1" u="none" strike="noStrike" dirty="0">
              <a:solidFill>
                <a:srgbClr val="000000"/>
              </a:solidFill>
              <a:effectLst/>
              <a:uFillTx/>
              <a:latin typeface="Arial"/>
            </a:rPr>
            <a:t>Earlier neurodiversity support</a:t>
          </a:r>
          <a:endParaRPr lang="en-US" sz="1050" b="1" u="none" strike="noStrike" dirty="0">
            <a:solidFill>
              <a:srgbClr val="000000"/>
            </a:solidFill>
            <a:effectLst/>
            <a:uFillTx/>
            <a:latin typeface="Arial"/>
          </a:endParaRPr>
        </a:p>
        <a:p>
          <a:pPr>
            <a:buClr>
              <a:srgbClr val="00A8CA"/>
            </a:buClr>
            <a:buSzPct val="65000"/>
            <a:buFont typeface="Wingdings" charset="2"/>
            <a:buChar char=""/>
          </a:pPr>
          <a:r>
            <a:rPr lang="en-GB" sz="1050" b="1" u="none" strike="noStrike" dirty="0">
              <a:solidFill>
                <a:srgbClr val="000000"/>
              </a:solidFill>
              <a:effectLst/>
              <a:uFillTx/>
              <a:latin typeface="Arial"/>
            </a:rPr>
            <a:t>Family navigation and advocacy</a:t>
          </a:r>
          <a:endParaRPr lang="en-US" sz="1050" b="1" u="none" strike="noStrike" dirty="0">
            <a:solidFill>
              <a:srgbClr val="000000"/>
            </a:solidFill>
            <a:effectLst/>
            <a:uFillTx/>
            <a:latin typeface="Arial"/>
          </a:endParaRPr>
        </a:p>
        <a:p>
          <a:pPr>
            <a:buClr>
              <a:srgbClr val="00A8CA"/>
            </a:buClr>
            <a:buSzPct val="65000"/>
            <a:buFont typeface="Wingdings" charset="2"/>
            <a:buChar char=""/>
          </a:pPr>
          <a:r>
            <a:rPr lang="en-GB" sz="1050" b="1" u="none" strike="noStrike" dirty="0">
              <a:solidFill>
                <a:srgbClr val="000000"/>
              </a:solidFill>
              <a:effectLst/>
              <a:uFillTx/>
              <a:latin typeface="Arial"/>
            </a:rPr>
            <a:t>Parenting and behavioural support</a:t>
          </a:r>
          <a:endParaRPr lang="en-US" sz="1050" b="1" u="none" strike="noStrike" dirty="0">
            <a:solidFill>
              <a:srgbClr val="000000"/>
            </a:solidFill>
            <a:effectLst/>
            <a:uFillTx/>
            <a:latin typeface="Arial"/>
          </a:endParaRPr>
        </a:p>
        <a:p>
          <a:pPr>
            <a:buClr>
              <a:srgbClr val="00A8CA"/>
            </a:buClr>
            <a:buSzPct val="65000"/>
            <a:buFont typeface="Wingdings" charset="2"/>
            <a:buChar char=""/>
          </a:pPr>
          <a:r>
            <a:rPr lang="en-GB" sz="1050" b="1" u="none" strike="noStrike" dirty="0">
              <a:solidFill>
                <a:srgbClr val="000000"/>
              </a:solidFill>
              <a:effectLst/>
              <a:uFillTx/>
              <a:latin typeface="Arial"/>
            </a:rPr>
            <a:t>Improved community capacity</a:t>
          </a:r>
          <a:endParaRPr lang="en-US" sz="1050" b="1" u="none" strike="noStrike" dirty="0">
            <a:solidFill>
              <a:srgbClr val="000000"/>
            </a:solidFill>
            <a:effectLst/>
            <a:uFillTx/>
            <a:latin typeface="Arial"/>
          </a:endParaRPr>
        </a:p>
        <a:p>
          <a:pPr>
            <a:buClr>
              <a:srgbClr val="00A8CA"/>
            </a:buClr>
            <a:buSzPct val="65000"/>
            <a:buFont typeface="Wingdings" charset="2"/>
            <a:buChar char=""/>
          </a:pPr>
          <a:r>
            <a:rPr lang="en-GB" sz="1050" b="1" u="none" strike="noStrike" dirty="0">
              <a:solidFill>
                <a:srgbClr val="000000"/>
              </a:solidFill>
              <a:effectLst/>
              <a:uFillTx/>
              <a:latin typeface="Arial"/>
            </a:rPr>
            <a:t>School avoidance interventions</a:t>
          </a:r>
          <a:endParaRPr lang="en-US" sz="1050" b="1" u="none" strike="noStrike" dirty="0">
            <a:solidFill>
              <a:srgbClr val="000000"/>
            </a:solidFill>
            <a:effectLst/>
            <a:uFillTx/>
            <a:latin typeface="Arial"/>
          </a:endParaRPr>
        </a:p>
        <a:p>
          <a:pPr>
            <a:buClr>
              <a:srgbClr val="00A8CA"/>
            </a:buClr>
            <a:buSzPct val="65000"/>
            <a:buFont typeface="Wingdings" charset="2"/>
            <a:buChar char=""/>
          </a:pPr>
          <a:r>
            <a:rPr lang="en-GB" sz="1050" b="1" u="none" strike="noStrike" dirty="0">
              <a:solidFill>
                <a:srgbClr val="000000"/>
              </a:solidFill>
              <a:effectLst/>
              <a:uFillTx/>
              <a:latin typeface="Arial"/>
            </a:rPr>
            <a:t>Emotional wellbeing provision</a:t>
          </a:r>
          <a:endParaRPr lang="en-US" sz="1050" b="1" u="none" strike="noStrike" dirty="0">
            <a:solidFill>
              <a:srgbClr val="000000"/>
            </a:solidFill>
            <a:effectLst/>
            <a:uFillTx/>
            <a:latin typeface="Arial"/>
          </a:endParaRPr>
        </a:p>
        <a:p>
          <a:pPr>
            <a:buClr>
              <a:srgbClr val="00A8CA"/>
            </a:buClr>
            <a:buSzPct val="65000"/>
            <a:buFont typeface="Wingdings" charset="2"/>
            <a:buChar char=""/>
          </a:pPr>
          <a:r>
            <a:rPr lang="en-GB" sz="1050" b="1" u="none" strike="noStrike" dirty="0">
              <a:solidFill>
                <a:srgbClr val="000000"/>
              </a:solidFill>
              <a:effectLst/>
              <a:uFillTx/>
              <a:latin typeface="Arial"/>
            </a:rPr>
            <a:t>Domestic abuse recovery services</a:t>
          </a:r>
          <a:endParaRPr lang="en-US" sz="1050" b="1" u="none" strike="noStrike" dirty="0">
            <a:solidFill>
              <a:srgbClr val="000000"/>
            </a:solidFill>
            <a:effectLst/>
            <a:uFillTx/>
            <a:latin typeface="Arial"/>
          </a:endParaRPr>
        </a:p>
        <a:p>
          <a:pPr>
            <a:buClr>
              <a:srgbClr val="00A8CA"/>
            </a:buClr>
            <a:buSzPct val="65000"/>
            <a:buFont typeface="Wingdings" charset="2"/>
            <a:buChar char=""/>
          </a:pPr>
          <a:r>
            <a:rPr lang="en-GB" sz="1050" b="1" u="none" strike="noStrike" dirty="0">
              <a:solidFill>
                <a:srgbClr val="000000"/>
              </a:solidFill>
              <a:effectLst/>
              <a:uFillTx/>
              <a:latin typeface="Arial"/>
            </a:rPr>
            <a:t>Family mediation</a:t>
          </a:r>
          <a:endParaRPr lang="en-US" sz="1050" b="1" u="none" strike="noStrike" dirty="0">
            <a:solidFill>
              <a:srgbClr val="000000"/>
            </a:solidFill>
            <a:effectLst/>
            <a:uFillTx/>
            <a:latin typeface="Arial"/>
          </a:endParaRPr>
        </a:p>
        <a:p>
          <a:pPr>
            <a:buClr>
              <a:srgbClr val="00A8CA"/>
            </a:buClr>
            <a:buSzPct val="65000"/>
            <a:buFont typeface="Wingdings" charset="2"/>
            <a:buChar char=""/>
          </a:pPr>
          <a:r>
            <a:rPr lang="en-GB" sz="1050" b="1" u="none" strike="noStrike" dirty="0">
              <a:solidFill>
                <a:srgbClr val="000000"/>
              </a:solidFill>
              <a:effectLst/>
              <a:uFillTx/>
              <a:latin typeface="Arial"/>
            </a:rPr>
            <a:t>Youth engagement activity</a:t>
          </a:r>
          <a:endParaRPr lang="en-US" sz="1050" b="1" u="none" strike="noStrike" dirty="0">
            <a:solidFill>
              <a:srgbClr val="000000"/>
            </a:solidFill>
            <a:effectLst/>
            <a:uFillTx/>
            <a:latin typeface="Arial"/>
          </a:endParaRPr>
        </a:p>
        <a:p>
          <a:pPr>
            <a:buClr>
              <a:srgbClr val="00A8CA"/>
            </a:buClr>
            <a:buSzPct val="65000"/>
            <a:buFont typeface="Wingdings" charset="2"/>
            <a:buChar char=""/>
          </a:pPr>
          <a:r>
            <a:rPr lang="en-GB" sz="1050" b="1" u="none" strike="noStrike" dirty="0">
              <a:solidFill>
                <a:srgbClr val="000000"/>
              </a:solidFill>
              <a:effectLst/>
              <a:uFillTx/>
              <a:latin typeface="Arial"/>
            </a:rPr>
            <a:t>Targeted support for poverty and housing stress</a:t>
          </a:r>
          <a:endParaRPr lang="en-US" sz="1050" b="1" u="none" strike="noStrike" dirty="0">
            <a:solidFill>
              <a:srgbClr val="000000"/>
            </a:solidFill>
            <a:effectLst/>
            <a:uFillTx/>
            <a:latin typeface="Arial"/>
          </a:endParaRPr>
        </a:p>
        <a:p>
          <a:pPr>
            <a:buClr>
              <a:srgbClr val="00A8CA"/>
            </a:buClr>
            <a:buSzPct val="65000"/>
            <a:buFont typeface="Wingdings" charset="2"/>
            <a:buChar char=""/>
          </a:pPr>
          <a:r>
            <a:rPr lang="en-US" sz="1050" b="1" u="none" strike="noStrike" dirty="0">
              <a:solidFill>
                <a:srgbClr val="000000"/>
              </a:solidFill>
              <a:effectLst/>
              <a:uFillTx/>
              <a:latin typeface="Arial"/>
            </a:rPr>
            <a:t>Flexible outreach</a:t>
          </a:r>
        </a:p>
        <a:p>
          <a:pPr>
            <a:buClr>
              <a:srgbClr val="00A8CA"/>
            </a:buClr>
            <a:buSzPct val="65000"/>
            <a:buFont typeface="Wingdings" charset="2"/>
            <a:buChar char=""/>
          </a:pPr>
          <a:r>
            <a:rPr lang="en-US" sz="1050" b="1" u="none" strike="noStrike" dirty="0">
              <a:solidFill>
                <a:srgbClr val="000000"/>
              </a:solidFill>
              <a:effectLst/>
              <a:uFillTx/>
              <a:latin typeface="Arial"/>
            </a:rPr>
            <a:t>Trauma informed practice</a:t>
          </a:r>
        </a:p>
        <a:p>
          <a:pPr>
            <a:buClr>
              <a:srgbClr val="00A8CA"/>
            </a:buClr>
            <a:buSzPct val="65000"/>
            <a:buFont typeface="Wingdings" charset="2"/>
            <a:buChar char=""/>
          </a:pPr>
          <a:r>
            <a:rPr lang="en-US" sz="1050" b="1" u="none" strike="noStrike" dirty="0">
              <a:solidFill>
                <a:srgbClr val="000000"/>
              </a:solidFill>
              <a:effectLst/>
              <a:uFillTx/>
              <a:latin typeface="Arial"/>
            </a:rPr>
            <a:t>Moderate complexity family work</a:t>
          </a:r>
        </a:p>
        <a:p>
          <a:pPr>
            <a:buClr>
              <a:srgbClr val="00A8CA"/>
            </a:buClr>
            <a:buSzPct val="65000"/>
            <a:buFont typeface="Wingdings" charset="2"/>
            <a:buChar char=""/>
          </a:pPr>
          <a:r>
            <a:rPr lang="en-US" sz="1050" b="1" u="none" strike="noStrike" dirty="0">
              <a:solidFill>
                <a:srgbClr val="000000"/>
              </a:solidFill>
              <a:effectLst/>
              <a:uFillTx/>
              <a:latin typeface="Arial"/>
            </a:rPr>
            <a:t>Strong outcomes reporting</a:t>
          </a:r>
        </a:p>
        <a:p>
          <a:pPr>
            <a:buClr>
              <a:srgbClr val="00A8CA"/>
            </a:buClr>
            <a:buSzPct val="65000"/>
            <a:buFont typeface="Wingdings" charset="2"/>
            <a:buChar char=""/>
          </a:pPr>
          <a:r>
            <a:rPr lang="en-US" sz="1050" b="1" u="none" strike="noStrike" dirty="0">
              <a:solidFill>
                <a:srgbClr val="000000"/>
              </a:solidFill>
              <a:effectLst/>
              <a:uFillTx/>
              <a:latin typeface="Arial"/>
            </a:rPr>
            <a:t>Early intervention capacity</a:t>
          </a:r>
        </a:p>
        <a:p>
          <a:pPr>
            <a:buClr>
              <a:srgbClr val="00A8CA"/>
            </a:buClr>
            <a:buSzPct val="65000"/>
            <a:buFont typeface="Wingdings" charset="2"/>
            <a:buChar char=""/>
          </a:pPr>
          <a:r>
            <a:rPr lang="en-US" sz="1050" b="1" u="none" strike="noStrike" dirty="0">
              <a:solidFill>
                <a:srgbClr val="000000"/>
              </a:solidFill>
              <a:effectLst/>
              <a:uFillTx/>
              <a:latin typeface="Arial"/>
            </a:rPr>
            <a:t>Protective Parenting</a:t>
          </a:r>
        </a:p>
        <a:p>
          <a:pPr>
            <a:buClr>
              <a:srgbClr val="00A8CA"/>
            </a:buClr>
            <a:buSzPct val="65000"/>
            <a:buFont typeface="Wingdings" charset="2"/>
            <a:buChar char=""/>
          </a:pPr>
          <a:r>
            <a:rPr lang="en-US" sz="1050" b="1" u="none" strike="noStrike" dirty="0">
              <a:solidFill>
                <a:srgbClr val="000000"/>
              </a:solidFill>
              <a:effectLst/>
              <a:uFillTx/>
              <a:latin typeface="Arial"/>
            </a:rPr>
            <a:t>Behaviour Management</a:t>
          </a:r>
          <a:endParaRPr lang="en-GB" sz="600" b="1" dirty="0"/>
        </a:p>
      </dgm:t>
    </dgm:pt>
    <dgm:pt modelId="{5D69989C-8989-4039-8584-D98930DE8283}" type="parTrans" cxnId="{9D815DEE-362E-4A94-8BA7-BCDDF7D5A478}">
      <dgm:prSet/>
      <dgm:spPr/>
      <dgm:t>
        <a:bodyPr/>
        <a:lstStyle/>
        <a:p>
          <a:endParaRPr lang="en-GB"/>
        </a:p>
      </dgm:t>
    </dgm:pt>
    <dgm:pt modelId="{C1FBBE71-494C-41DF-85E5-7A64F596A386}" type="sibTrans" cxnId="{9D815DEE-362E-4A94-8BA7-BCDDF7D5A478}">
      <dgm:prSet/>
      <dgm:spPr/>
      <dgm:t>
        <a:bodyPr/>
        <a:lstStyle/>
        <a:p>
          <a:endParaRPr lang="en-GB"/>
        </a:p>
      </dgm:t>
    </dgm:pt>
    <dgm:pt modelId="{E90E7DA5-6874-468F-A64D-16432C3F9BB3}" type="pres">
      <dgm:prSet presAssocID="{63645897-5C13-4E92-BFF4-361967AC71F9}" presName="Name0" presStyleCnt="0">
        <dgm:presLayoutVars>
          <dgm:chMax val="7"/>
          <dgm:dir/>
          <dgm:resizeHandles val="exact"/>
        </dgm:presLayoutVars>
      </dgm:prSet>
      <dgm:spPr/>
    </dgm:pt>
    <dgm:pt modelId="{6D34F067-A467-4ECB-A446-55B12F398C7A}" type="pres">
      <dgm:prSet presAssocID="{63645897-5C13-4E92-BFF4-361967AC71F9}" presName="ellipse1" presStyleLbl="vennNode1" presStyleIdx="0" presStyleCnt="1" custLinFactNeighborX="-26507" custLinFactNeighborY="37574">
        <dgm:presLayoutVars>
          <dgm:bulletEnabled val="1"/>
        </dgm:presLayoutVars>
      </dgm:prSet>
      <dgm:spPr/>
    </dgm:pt>
  </dgm:ptLst>
  <dgm:cxnLst>
    <dgm:cxn modelId="{FF87BB71-D16D-4A72-828C-B127F0A3C418}" type="presOf" srcId="{F25E446D-C4FF-4C12-8BE7-0AE001B56020}" destId="{6D34F067-A467-4ECB-A446-55B12F398C7A}" srcOrd="0" destOrd="0" presId="urn:microsoft.com/office/officeart/2005/8/layout/rings+Icon"/>
    <dgm:cxn modelId="{F4DFD37A-276E-4621-8CAA-5176AFE3BB8C}" type="presOf" srcId="{63645897-5C13-4E92-BFF4-361967AC71F9}" destId="{E90E7DA5-6874-468F-A64D-16432C3F9BB3}" srcOrd="0" destOrd="0" presId="urn:microsoft.com/office/officeart/2005/8/layout/rings+Icon"/>
    <dgm:cxn modelId="{9D815DEE-362E-4A94-8BA7-BCDDF7D5A478}" srcId="{63645897-5C13-4E92-BFF4-361967AC71F9}" destId="{F25E446D-C4FF-4C12-8BE7-0AE001B56020}" srcOrd="0" destOrd="0" parTransId="{5D69989C-8989-4039-8584-D98930DE8283}" sibTransId="{C1FBBE71-494C-41DF-85E5-7A64F596A386}"/>
    <dgm:cxn modelId="{C72AA19C-EC43-49CF-9CFB-CB2BAF7E43F1}" type="presParOf" srcId="{E90E7DA5-6874-468F-A64D-16432C3F9BB3}" destId="{6D34F067-A467-4ECB-A446-55B12F398C7A}" srcOrd="0"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295C21E-2B6F-464A-86BF-F35000F631FC}" type="doc">
      <dgm:prSet loTypeId="urn:microsoft.com/office/officeart/2009/3/layout/PlusandMinus" loCatId="relationship" qsTypeId="urn:microsoft.com/office/officeart/2005/8/quickstyle/simple1#2" qsCatId="simple" csTypeId="urn:microsoft.com/office/officeart/2005/8/colors/accent1_2#2" csCatId="accent1" phldr="1"/>
      <dgm:spPr/>
      <dgm:t>
        <a:bodyPr/>
        <a:lstStyle/>
        <a:p>
          <a:endParaRPr lang="en-GB"/>
        </a:p>
      </dgm:t>
    </dgm:pt>
    <dgm:pt modelId="{481A204A-EA78-48EF-8465-A6720E7B2669}">
      <dgm:prSet phldrT="[Text]" custT="1"/>
      <dgm:spPr/>
      <dgm:t>
        <a:bodyPr/>
        <a:lstStyle/>
        <a:p>
          <a:pPr>
            <a:buClr>
              <a:srgbClr val="00A8CA"/>
            </a:buClr>
            <a:buSzPct val="65000"/>
            <a:buFont typeface="Arial"/>
            <a:buChar char="•"/>
          </a:pPr>
          <a:r>
            <a:rPr lang="en-GB" sz="1200" b="1" u="sng" strike="noStrike" dirty="0">
              <a:solidFill>
                <a:srgbClr val="000000"/>
              </a:solidFill>
              <a:effectLst/>
              <a:uFillTx/>
              <a:latin typeface="Arial"/>
            </a:rPr>
            <a:t>Shift Away from</a:t>
          </a:r>
        </a:p>
        <a:p>
          <a:pPr>
            <a:buClr>
              <a:srgbClr val="00A8CA"/>
            </a:buClr>
            <a:buSzPct val="65000"/>
            <a:buFont typeface="Arial"/>
            <a:buChar char="•"/>
          </a:pPr>
          <a:r>
            <a:rPr lang="en-GB" sz="2000" b="0" u="none" strike="noStrike" dirty="0">
              <a:solidFill>
                <a:srgbClr val="000000"/>
              </a:solidFill>
              <a:effectLst/>
              <a:uFillTx/>
              <a:latin typeface="Arial"/>
            </a:rPr>
            <a:t>- </a:t>
          </a:r>
          <a:r>
            <a:rPr lang="en-GB" sz="1600" b="0" u="none" strike="noStrike" dirty="0">
              <a:solidFill>
                <a:srgbClr val="000000"/>
              </a:solidFill>
              <a:effectLst/>
              <a:uFillTx/>
              <a:latin typeface="Arial"/>
            </a:rPr>
            <a:t>Waiting for crisis</a:t>
          </a:r>
        </a:p>
        <a:p>
          <a:pPr>
            <a:buClr>
              <a:srgbClr val="00A8CA"/>
            </a:buClr>
            <a:buSzPct val="65000"/>
            <a:buFont typeface="Arial"/>
            <a:buChar char="•"/>
          </a:pPr>
          <a:r>
            <a:rPr lang="en-GB" sz="1600" dirty="0"/>
            <a:t>- Escalating concerns</a:t>
          </a:r>
        </a:p>
        <a:p>
          <a:pPr>
            <a:buClr>
              <a:srgbClr val="00A8CA"/>
            </a:buClr>
            <a:buSzPct val="65000"/>
            <a:buFont typeface="Arial"/>
            <a:buChar char="•"/>
          </a:pPr>
          <a:r>
            <a:rPr lang="en-GB" sz="1600" dirty="0"/>
            <a:t>- Multiple Referrals</a:t>
          </a:r>
        </a:p>
        <a:p>
          <a:pPr>
            <a:buClr>
              <a:srgbClr val="00A8CA"/>
            </a:buClr>
            <a:buSzPct val="65000"/>
            <a:buFont typeface="Arial"/>
            <a:buChar char="•"/>
          </a:pPr>
          <a:r>
            <a:rPr lang="en-GB" sz="1600" dirty="0"/>
            <a:t>- Repeat Gateway Presentations</a:t>
          </a:r>
        </a:p>
      </dgm:t>
    </dgm:pt>
    <dgm:pt modelId="{15A154C6-7CD4-4679-A2A4-B4111515D0D0}" type="parTrans" cxnId="{F2B83056-C11B-4EE4-B80A-51A6C635118A}">
      <dgm:prSet/>
      <dgm:spPr/>
      <dgm:t>
        <a:bodyPr/>
        <a:lstStyle/>
        <a:p>
          <a:endParaRPr lang="en-GB"/>
        </a:p>
      </dgm:t>
    </dgm:pt>
    <dgm:pt modelId="{B8A4E191-8F94-4C80-920A-B87F870C35E5}" type="sibTrans" cxnId="{F2B83056-C11B-4EE4-B80A-51A6C635118A}">
      <dgm:prSet/>
      <dgm:spPr/>
      <dgm:t>
        <a:bodyPr/>
        <a:lstStyle/>
        <a:p>
          <a:endParaRPr lang="en-GB"/>
        </a:p>
      </dgm:t>
    </dgm:pt>
    <dgm:pt modelId="{3657A69B-153F-4215-9412-10D083ADB6EC}">
      <dgm:prSet phldrT="[Text]" phldr="1"/>
      <dgm:spPr/>
      <dgm:t>
        <a:bodyPr/>
        <a:lstStyle/>
        <a:p>
          <a:endParaRPr lang="en-GB"/>
        </a:p>
      </dgm:t>
    </dgm:pt>
    <dgm:pt modelId="{FBEBD91E-5A18-407D-830B-F3F0EB6D4B13}" type="parTrans" cxnId="{696CF44A-40CD-4962-9CF2-E0F2B4E2CDDD}">
      <dgm:prSet/>
      <dgm:spPr/>
      <dgm:t>
        <a:bodyPr/>
        <a:lstStyle/>
        <a:p>
          <a:endParaRPr lang="en-GB"/>
        </a:p>
      </dgm:t>
    </dgm:pt>
    <dgm:pt modelId="{91CE6C17-448D-4019-BC5A-7847648B6A5B}" type="sibTrans" cxnId="{696CF44A-40CD-4962-9CF2-E0F2B4E2CDDD}">
      <dgm:prSet/>
      <dgm:spPr/>
      <dgm:t>
        <a:bodyPr/>
        <a:lstStyle/>
        <a:p>
          <a:endParaRPr lang="en-GB"/>
        </a:p>
      </dgm:t>
    </dgm:pt>
    <dgm:pt modelId="{DE22FB7A-29A2-4FEA-B119-B54792582239}">
      <dgm:prSet custT="1"/>
      <dgm:spPr/>
      <dgm:t>
        <a:bodyPr/>
        <a:lstStyle/>
        <a:p>
          <a:r>
            <a:rPr lang="en-GB" sz="1050" b="1" u="sng" strike="noStrike" dirty="0">
              <a:solidFill>
                <a:srgbClr val="000000"/>
              </a:solidFill>
              <a:effectLst/>
              <a:uFillTx/>
              <a:latin typeface="Arial"/>
            </a:rPr>
            <a:t>Shift Towards</a:t>
          </a:r>
        </a:p>
        <a:p>
          <a:r>
            <a:rPr lang="en-US" sz="1600" b="0" u="none" strike="noStrike" dirty="0">
              <a:solidFill>
                <a:srgbClr val="000000"/>
              </a:solidFill>
              <a:effectLst/>
              <a:uFillTx/>
              <a:latin typeface="Arial" panose="020B0604020202020204" pitchFamily="34" charset="0"/>
              <a:cs typeface="Arial" panose="020B0604020202020204" pitchFamily="34" charset="0"/>
            </a:rPr>
            <a:t>- Earlier Interventions</a:t>
          </a:r>
        </a:p>
        <a:p>
          <a:r>
            <a:rPr lang="en-US" sz="1600" b="0" u="none" strike="noStrike" dirty="0">
              <a:solidFill>
                <a:srgbClr val="000000"/>
              </a:solidFill>
              <a:effectLst/>
              <a:uFillTx/>
              <a:latin typeface="Arial" panose="020B0604020202020204" pitchFamily="34" charset="0"/>
              <a:cs typeface="Arial" panose="020B0604020202020204" pitchFamily="34" charset="0"/>
            </a:rPr>
            <a:t>- Community Based Support</a:t>
          </a:r>
        </a:p>
        <a:p>
          <a:r>
            <a:rPr lang="en-US" sz="1600" b="0" u="none" strike="noStrike" dirty="0">
              <a:solidFill>
                <a:srgbClr val="000000"/>
              </a:solidFill>
              <a:effectLst/>
              <a:uFillTx/>
              <a:latin typeface="Arial" panose="020B0604020202020204" pitchFamily="34" charset="0"/>
              <a:cs typeface="Arial" panose="020B0604020202020204" pitchFamily="34" charset="0"/>
            </a:rPr>
            <a:t>- Whole Family Working</a:t>
          </a:r>
        </a:p>
        <a:p>
          <a:r>
            <a:rPr lang="en-US" sz="1600" b="0" u="none" strike="noStrike" dirty="0">
              <a:solidFill>
                <a:srgbClr val="000000"/>
              </a:solidFill>
              <a:effectLst/>
              <a:uFillTx/>
              <a:latin typeface="Arial" panose="020B0604020202020204" pitchFamily="34" charset="0"/>
              <a:cs typeface="Arial" panose="020B0604020202020204" pitchFamily="34" charset="0"/>
            </a:rPr>
            <a:t>- One Family –One Plan</a:t>
          </a:r>
        </a:p>
        <a:p>
          <a:r>
            <a:rPr lang="en-US" sz="1600" b="0" u="none" strike="noStrike" dirty="0">
              <a:solidFill>
                <a:srgbClr val="000000"/>
              </a:solidFill>
              <a:effectLst/>
              <a:uFillTx/>
              <a:latin typeface="Arial" panose="020B0604020202020204" pitchFamily="34" charset="0"/>
              <a:cs typeface="Arial" panose="020B0604020202020204" pitchFamily="34" charset="0"/>
            </a:rPr>
            <a:t>- Better Outcomes</a:t>
          </a:r>
          <a:endParaRPr lang="en-US" sz="1000" b="0" u="none" strike="noStrike" dirty="0">
            <a:solidFill>
              <a:srgbClr val="000000"/>
            </a:solidFill>
            <a:effectLst/>
            <a:uFillTx/>
            <a:latin typeface="Aptos"/>
          </a:endParaRPr>
        </a:p>
        <a:p>
          <a:endParaRPr lang="en-US" sz="1000" b="0" u="none" strike="noStrike" dirty="0">
            <a:solidFill>
              <a:srgbClr val="000000"/>
            </a:solidFill>
            <a:effectLst/>
            <a:uFillTx/>
            <a:latin typeface="Aptos"/>
          </a:endParaRPr>
        </a:p>
        <a:p>
          <a:endParaRPr lang="en-US" sz="1000" b="0" u="none" strike="noStrike" dirty="0">
            <a:solidFill>
              <a:srgbClr val="000000"/>
            </a:solidFill>
            <a:effectLst/>
            <a:uFillTx/>
            <a:latin typeface="Aptos"/>
          </a:endParaRPr>
        </a:p>
        <a:p>
          <a:endParaRPr lang="en-US" sz="1000" b="0" u="none" strike="noStrike" dirty="0">
            <a:solidFill>
              <a:srgbClr val="000000"/>
            </a:solidFill>
            <a:effectLst/>
            <a:uFillTx/>
            <a:latin typeface="Aptos"/>
          </a:endParaRPr>
        </a:p>
        <a:p>
          <a:endParaRPr lang="en-US" sz="1000" b="0" u="none" strike="noStrike" dirty="0">
            <a:solidFill>
              <a:srgbClr val="000000"/>
            </a:solidFill>
            <a:effectLst/>
            <a:uFillTx/>
            <a:latin typeface="Aptos"/>
          </a:endParaRPr>
        </a:p>
      </dgm:t>
    </dgm:pt>
    <dgm:pt modelId="{07B0B78A-3BF3-4E90-88A1-220A72847479}" type="parTrans" cxnId="{1E4DB49E-E80D-465A-82F9-6D6B31635302}">
      <dgm:prSet/>
      <dgm:spPr/>
      <dgm:t>
        <a:bodyPr/>
        <a:lstStyle/>
        <a:p>
          <a:endParaRPr lang="en-GB"/>
        </a:p>
      </dgm:t>
    </dgm:pt>
    <dgm:pt modelId="{6AE0655E-FBE3-4C55-9566-0D0AF403D627}" type="sibTrans" cxnId="{1E4DB49E-E80D-465A-82F9-6D6B31635302}">
      <dgm:prSet/>
      <dgm:spPr/>
      <dgm:t>
        <a:bodyPr/>
        <a:lstStyle/>
        <a:p>
          <a:endParaRPr lang="en-GB"/>
        </a:p>
      </dgm:t>
    </dgm:pt>
    <dgm:pt modelId="{F046B715-71E6-4E4D-A07F-5CB72E9EEA8C}">
      <dgm:prSet/>
      <dgm:spPr/>
      <dgm:t>
        <a:bodyPr/>
        <a:lstStyle/>
        <a:p>
          <a:endParaRPr lang="en-GB"/>
        </a:p>
      </dgm:t>
    </dgm:pt>
    <dgm:pt modelId="{97BB051B-F2FF-4DC3-AAC0-473EE963A5D5}" type="parTrans" cxnId="{05EED040-1465-4D62-9CB3-222334B0D6EC}">
      <dgm:prSet/>
      <dgm:spPr/>
      <dgm:t>
        <a:bodyPr/>
        <a:lstStyle/>
        <a:p>
          <a:endParaRPr lang="en-GB"/>
        </a:p>
      </dgm:t>
    </dgm:pt>
    <dgm:pt modelId="{6C2E1851-2B4D-474B-98BD-65DF548A63A2}" type="sibTrans" cxnId="{05EED040-1465-4D62-9CB3-222334B0D6EC}">
      <dgm:prSet/>
      <dgm:spPr/>
      <dgm:t>
        <a:bodyPr/>
        <a:lstStyle/>
        <a:p>
          <a:endParaRPr lang="en-GB"/>
        </a:p>
      </dgm:t>
    </dgm:pt>
    <dgm:pt modelId="{D7D9CE2E-5744-4E25-9572-B7FAEB0A4A2E}">
      <dgm:prSet/>
      <dgm:spPr/>
      <dgm:t>
        <a:bodyPr/>
        <a:lstStyle/>
        <a:p>
          <a:endParaRPr lang="en-GB"/>
        </a:p>
      </dgm:t>
    </dgm:pt>
    <dgm:pt modelId="{898536B7-ABAA-4267-9679-E7D81C23B901}" type="parTrans" cxnId="{AFBE4611-2BF8-4846-9467-2A1D568A46DF}">
      <dgm:prSet/>
      <dgm:spPr/>
      <dgm:t>
        <a:bodyPr/>
        <a:lstStyle/>
        <a:p>
          <a:endParaRPr lang="en-GB"/>
        </a:p>
      </dgm:t>
    </dgm:pt>
    <dgm:pt modelId="{492894B9-DED3-4EED-AA67-98DB393DD99A}" type="sibTrans" cxnId="{AFBE4611-2BF8-4846-9467-2A1D568A46DF}">
      <dgm:prSet/>
      <dgm:spPr/>
      <dgm:t>
        <a:bodyPr/>
        <a:lstStyle/>
        <a:p>
          <a:endParaRPr lang="en-GB"/>
        </a:p>
      </dgm:t>
    </dgm:pt>
    <dgm:pt modelId="{00B05547-9F9C-4289-B56B-540E41736732}">
      <dgm:prSet/>
      <dgm:spPr/>
      <dgm:t>
        <a:bodyPr/>
        <a:lstStyle/>
        <a:p>
          <a:endParaRPr lang="en-GB"/>
        </a:p>
      </dgm:t>
    </dgm:pt>
    <dgm:pt modelId="{34BBAFD1-4BE2-47F5-9A3C-094889BB3658}" type="parTrans" cxnId="{34DD4DB1-A63B-4CEC-9E98-013511FEE234}">
      <dgm:prSet/>
      <dgm:spPr/>
      <dgm:t>
        <a:bodyPr/>
        <a:lstStyle/>
        <a:p>
          <a:endParaRPr lang="en-GB"/>
        </a:p>
      </dgm:t>
    </dgm:pt>
    <dgm:pt modelId="{3EEC821E-4B2C-44CF-8720-B0D36006D2AD}" type="sibTrans" cxnId="{34DD4DB1-A63B-4CEC-9E98-013511FEE234}">
      <dgm:prSet/>
      <dgm:spPr/>
      <dgm:t>
        <a:bodyPr/>
        <a:lstStyle/>
        <a:p>
          <a:endParaRPr lang="en-GB"/>
        </a:p>
      </dgm:t>
    </dgm:pt>
    <dgm:pt modelId="{0367A35A-6483-4187-A13B-19054A288BD4}" type="pres">
      <dgm:prSet presAssocID="{3295C21E-2B6F-464A-86BF-F35000F631FC}" presName="Name0" presStyleCnt="0">
        <dgm:presLayoutVars>
          <dgm:chMax val="2"/>
          <dgm:chPref val="2"/>
          <dgm:dir/>
          <dgm:animOne/>
          <dgm:resizeHandles val="exact"/>
        </dgm:presLayoutVars>
      </dgm:prSet>
      <dgm:spPr/>
    </dgm:pt>
    <dgm:pt modelId="{68C9DD63-F051-48AA-810F-8228C4C9BDBA}" type="pres">
      <dgm:prSet presAssocID="{3295C21E-2B6F-464A-86BF-F35000F631FC}" presName="Background" presStyleLbl="bgImgPlace1" presStyleIdx="0" presStyleCnt="1" custScaleX="108490" custScaleY="174841" custLinFactNeighborX="-12886" custLinFactNeighborY="-25210"/>
      <dgm:spPr/>
    </dgm:pt>
    <dgm:pt modelId="{254B162A-00BF-4D87-9B90-49E6F576478D}" type="pres">
      <dgm:prSet presAssocID="{3295C21E-2B6F-464A-86BF-F35000F631FC}" presName="ParentText1" presStyleLbl="revTx" presStyleIdx="0" presStyleCnt="2" custLinFactNeighborX="-9745" custLinFactNeighborY="-34802">
        <dgm:presLayoutVars>
          <dgm:chMax val="0"/>
          <dgm:chPref val="0"/>
          <dgm:bulletEnabled val="1"/>
        </dgm:presLayoutVars>
      </dgm:prSet>
      <dgm:spPr/>
    </dgm:pt>
    <dgm:pt modelId="{85531B19-45B1-48CE-9780-245D88C6DB43}" type="pres">
      <dgm:prSet presAssocID="{3295C21E-2B6F-464A-86BF-F35000F631FC}" presName="ParentText2" presStyleLbl="revTx" presStyleIdx="1" presStyleCnt="2" custLinFactNeighborX="3411" custLinFactNeighborY="-33266">
        <dgm:presLayoutVars>
          <dgm:chMax val="0"/>
          <dgm:chPref val="0"/>
          <dgm:bulletEnabled val="1"/>
        </dgm:presLayoutVars>
      </dgm:prSet>
      <dgm:spPr/>
    </dgm:pt>
    <dgm:pt modelId="{0DBDB46C-06A0-479C-86DF-2179F7BE8E18}" type="pres">
      <dgm:prSet presAssocID="{3295C21E-2B6F-464A-86BF-F35000F631FC}" presName="Plus" presStyleLbl="alignNode1" presStyleIdx="0" presStyleCnt="2" custLinFactX="200000" custLinFactNeighborX="280165" custLinFactNeighborY="-91671"/>
      <dgm:spPr/>
    </dgm:pt>
    <dgm:pt modelId="{F94439E9-1F0A-49E6-8FFF-F8F33254F2CF}" type="pres">
      <dgm:prSet presAssocID="{3295C21E-2B6F-464A-86BF-F35000F631FC}" presName="Minus" presStyleLbl="alignNode1" presStyleIdx="1" presStyleCnt="2" custLinFactX="-241869" custLinFactY="-100000" custLinFactNeighborX="-300000" custLinFactNeighborY="-110905"/>
      <dgm:spPr/>
    </dgm:pt>
    <dgm:pt modelId="{434DCCF6-DE9D-4D27-92CA-59102473B7D5}" type="pres">
      <dgm:prSet presAssocID="{3295C21E-2B6F-464A-86BF-F35000F631FC}" presName="Divider" presStyleLbl="parChTrans1D1" presStyleIdx="0" presStyleCnt="1"/>
      <dgm:spPr/>
    </dgm:pt>
  </dgm:ptLst>
  <dgm:cxnLst>
    <dgm:cxn modelId="{AFBE4611-2BF8-4846-9467-2A1D568A46DF}" srcId="{3295C21E-2B6F-464A-86BF-F35000F631FC}" destId="{D7D9CE2E-5744-4E25-9572-B7FAEB0A4A2E}" srcOrd="3" destOrd="0" parTransId="{898536B7-ABAA-4267-9679-E7D81C23B901}" sibTransId="{492894B9-DED3-4EED-AA67-98DB393DD99A}"/>
    <dgm:cxn modelId="{05EED040-1465-4D62-9CB3-222334B0D6EC}" srcId="{3295C21E-2B6F-464A-86BF-F35000F631FC}" destId="{F046B715-71E6-4E4D-A07F-5CB72E9EEA8C}" srcOrd="2" destOrd="0" parTransId="{97BB051B-F2FF-4DC3-AAC0-473EE963A5D5}" sibTransId="{6C2E1851-2B4D-474B-98BD-65DF548A63A2}"/>
    <dgm:cxn modelId="{093C3249-531E-4F21-BD58-C35AA760E04A}" type="presOf" srcId="{481A204A-EA78-48EF-8465-A6720E7B2669}" destId="{254B162A-00BF-4D87-9B90-49E6F576478D}" srcOrd="0" destOrd="0" presId="urn:microsoft.com/office/officeart/2009/3/layout/PlusandMinus"/>
    <dgm:cxn modelId="{8F92A449-E8DE-481A-9B92-799CFDE3E762}" type="presOf" srcId="{3295C21E-2B6F-464A-86BF-F35000F631FC}" destId="{0367A35A-6483-4187-A13B-19054A288BD4}" srcOrd="0" destOrd="0" presId="urn:microsoft.com/office/officeart/2009/3/layout/PlusandMinus"/>
    <dgm:cxn modelId="{696CF44A-40CD-4962-9CF2-E0F2B4E2CDDD}" srcId="{3295C21E-2B6F-464A-86BF-F35000F631FC}" destId="{3657A69B-153F-4215-9412-10D083ADB6EC}" srcOrd="5" destOrd="0" parTransId="{FBEBD91E-5A18-407D-830B-F3F0EB6D4B13}" sibTransId="{91CE6C17-448D-4019-BC5A-7847648B6A5B}"/>
    <dgm:cxn modelId="{F2B83056-C11B-4EE4-B80A-51A6C635118A}" srcId="{3295C21E-2B6F-464A-86BF-F35000F631FC}" destId="{481A204A-EA78-48EF-8465-A6720E7B2669}" srcOrd="0" destOrd="0" parTransId="{15A154C6-7CD4-4679-A2A4-B4111515D0D0}" sibTransId="{B8A4E191-8F94-4C80-920A-B87F870C35E5}"/>
    <dgm:cxn modelId="{3068A499-DB1A-46E3-BF3F-5DB80AC411D8}" type="presOf" srcId="{DE22FB7A-29A2-4FEA-B119-B54792582239}" destId="{85531B19-45B1-48CE-9780-245D88C6DB43}" srcOrd="0" destOrd="0" presId="urn:microsoft.com/office/officeart/2009/3/layout/PlusandMinus"/>
    <dgm:cxn modelId="{1E4DB49E-E80D-465A-82F9-6D6B31635302}" srcId="{3295C21E-2B6F-464A-86BF-F35000F631FC}" destId="{DE22FB7A-29A2-4FEA-B119-B54792582239}" srcOrd="1" destOrd="0" parTransId="{07B0B78A-3BF3-4E90-88A1-220A72847479}" sibTransId="{6AE0655E-FBE3-4C55-9566-0D0AF403D627}"/>
    <dgm:cxn modelId="{34DD4DB1-A63B-4CEC-9E98-013511FEE234}" srcId="{3295C21E-2B6F-464A-86BF-F35000F631FC}" destId="{00B05547-9F9C-4289-B56B-540E41736732}" srcOrd="4" destOrd="0" parTransId="{34BBAFD1-4BE2-47F5-9A3C-094889BB3658}" sibTransId="{3EEC821E-4B2C-44CF-8720-B0D36006D2AD}"/>
    <dgm:cxn modelId="{04DE81D8-A200-4C91-92A6-8CB1A0856314}" type="presParOf" srcId="{0367A35A-6483-4187-A13B-19054A288BD4}" destId="{68C9DD63-F051-48AA-810F-8228C4C9BDBA}" srcOrd="0" destOrd="0" presId="urn:microsoft.com/office/officeart/2009/3/layout/PlusandMinus"/>
    <dgm:cxn modelId="{01CEB611-33E7-4C41-8077-33CE87047E45}" type="presParOf" srcId="{0367A35A-6483-4187-A13B-19054A288BD4}" destId="{254B162A-00BF-4D87-9B90-49E6F576478D}" srcOrd="1" destOrd="0" presId="urn:microsoft.com/office/officeart/2009/3/layout/PlusandMinus"/>
    <dgm:cxn modelId="{5A6A6A70-D2C0-4771-A867-DA09897168B0}" type="presParOf" srcId="{0367A35A-6483-4187-A13B-19054A288BD4}" destId="{85531B19-45B1-48CE-9780-245D88C6DB43}" srcOrd="2" destOrd="0" presId="urn:microsoft.com/office/officeart/2009/3/layout/PlusandMinus"/>
    <dgm:cxn modelId="{90869086-40A3-4CBC-A7E0-8731B2213AC7}" type="presParOf" srcId="{0367A35A-6483-4187-A13B-19054A288BD4}" destId="{0DBDB46C-06A0-479C-86DF-2179F7BE8E18}" srcOrd="3" destOrd="0" presId="urn:microsoft.com/office/officeart/2009/3/layout/PlusandMinus"/>
    <dgm:cxn modelId="{405D16CA-103A-4138-AE77-7FCC3EADE21F}" type="presParOf" srcId="{0367A35A-6483-4187-A13B-19054A288BD4}" destId="{F94439E9-1F0A-49E6-8FFF-F8F33254F2CF}" srcOrd="4" destOrd="0" presId="urn:microsoft.com/office/officeart/2009/3/layout/PlusandMinus"/>
    <dgm:cxn modelId="{FA0AF9B0-BBB8-4EFC-A5E0-EEB560E03C2E}" type="presParOf" srcId="{0367A35A-6483-4187-A13B-19054A288BD4}" destId="{434DCCF6-DE9D-4D27-92CA-59102473B7D5}" srcOrd="5" destOrd="0" presId="urn:microsoft.com/office/officeart/2009/3/layout/PlusandMinu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C088B2-C759-46DD-8D33-8A97B6FCCD03}" type="doc">
      <dgm:prSet loTypeId="urn:microsoft.com/office/officeart/2005/8/layout/pyramid4" loCatId="relationship" qsTypeId="urn:microsoft.com/office/officeart/2005/8/quickstyle/simple1#3" qsCatId="simple" csTypeId="urn:microsoft.com/office/officeart/2005/8/colors/accent1_2#3" csCatId="accent1" phldr="1"/>
      <dgm:spPr/>
      <dgm:t>
        <a:bodyPr/>
        <a:lstStyle/>
        <a:p>
          <a:endParaRPr lang="en-GB"/>
        </a:p>
      </dgm:t>
    </dgm:pt>
    <dgm:pt modelId="{F6B399D6-DA2F-47D9-9A31-A811210E9C92}">
      <dgm:prSet phldrT="[Text]" phldr="0"/>
      <dgm:spPr>
        <a:ln>
          <a:solidFill>
            <a:schemeClr val="bg2"/>
          </a:solidFill>
        </a:ln>
      </dgm:spPr>
      <dgm:t>
        <a:bodyPr/>
        <a:lstStyle/>
        <a:p>
          <a:r>
            <a:rPr lang="en-GB" b="1" dirty="0"/>
            <a:t>Relationship Based Practice</a:t>
          </a:r>
        </a:p>
        <a:p>
          <a:r>
            <a:rPr lang="en-GB" b="1" dirty="0"/>
            <a:t>Whole Family Support</a:t>
          </a:r>
        </a:p>
        <a:p>
          <a:r>
            <a:rPr lang="en-GB" b="1" dirty="0"/>
            <a:t>Practical &amp; Therapeutic Help</a:t>
          </a:r>
        </a:p>
        <a:p>
          <a:r>
            <a:rPr lang="en-GB" b="1" dirty="0"/>
            <a:t>Multi-Agency Co-Ordination</a:t>
          </a:r>
        </a:p>
        <a:p>
          <a:r>
            <a:rPr lang="en-GB" b="1" dirty="0"/>
            <a:t>Early Intervention</a:t>
          </a:r>
        </a:p>
      </dgm:t>
    </dgm:pt>
    <dgm:pt modelId="{BB1C260A-F786-4257-9393-9485BFC5F811}" type="parTrans" cxnId="{80373CD6-3860-43D8-B12A-A2C27EEFD82B}">
      <dgm:prSet/>
      <dgm:spPr/>
      <dgm:t>
        <a:bodyPr/>
        <a:lstStyle/>
        <a:p>
          <a:endParaRPr lang="en-GB"/>
        </a:p>
      </dgm:t>
    </dgm:pt>
    <dgm:pt modelId="{0C5F11F3-26C8-4927-A4FE-09A32FA16B3A}" type="sibTrans" cxnId="{80373CD6-3860-43D8-B12A-A2C27EEFD82B}">
      <dgm:prSet/>
      <dgm:spPr/>
      <dgm:t>
        <a:bodyPr/>
        <a:lstStyle/>
        <a:p>
          <a:endParaRPr lang="en-GB"/>
        </a:p>
      </dgm:t>
    </dgm:pt>
    <dgm:pt modelId="{485BD012-FF5B-4DAE-8980-F7A2D4A00FE5}">
      <dgm:prSet phldrT="[Text]"/>
      <dgm:spPr/>
      <dgm:t>
        <a:bodyPr/>
        <a:lstStyle/>
        <a:p>
          <a:pPr>
            <a:buClr>
              <a:srgbClr val="00A8CA"/>
            </a:buClr>
            <a:buSzPct val="65000"/>
            <a:buFont typeface="Wingdings" charset="2"/>
            <a:buChar char=""/>
          </a:pPr>
          <a:r>
            <a:rPr lang="en-US" b="1" u="none" strike="noStrike" dirty="0">
              <a:solidFill>
                <a:schemeClr val="bg2"/>
              </a:solidFill>
              <a:effectLst/>
              <a:uFillTx/>
              <a:latin typeface="Arial"/>
            </a:rPr>
            <a:t>Right support, right </a:t>
          </a:r>
          <a:r>
            <a:rPr lang="en-US" b="0" u="none" strike="noStrike" dirty="0">
              <a:solidFill>
                <a:schemeClr val="bg2"/>
              </a:solidFill>
              <a:effectLst/>
              <a:uFillTx/>
              <a:latin typeface="Arial"/>
            </a:rPr>
            <a:t>time</a:t>
          </a:r>
          <a:endParaRPr lang="en-US" b="0" u="none" strike="noStrike" dirty="0">
            <a:solidFill>
              <a:schemeClr val="bg2"/>
            </a:solidFill>
            <a:effectLst/>
            <a:uFillTx/>
            <a:latin typeface="Aptos"/>
          </a:endParaRPr>
        </a:p>
        <a:p>
          <a:pPr>
            <a:buClr>
              <a:srgbClr val="00A8CA"/>
            </a:buClr>
            <a:buSzPct val="65000"/>
            <a:buFont typeface="Wingdings" charset="2"/>
            <a:buChar char=""/>
          </a:pPr>
          <a:r>
            <a:rPr lang="en-US" b="1" u="none" strike="noStrike" dirty="0">
              <a:solidFill>
                <a:schemeClr val="bg2"/>
              </a:solidFill>
              <a:effectLst/>
              <a:uFillTx/>
              <a:latin typeface="Arial"/>
            </a:rPr>
            <a:t>Reduce repeat referrals</a:t>
          </a:r>
          <a:endParaRPr lang="en-US" b="1" u="none" strike="noStrike" dirty="0">
            <a:solidFill>
              <a:schemeClr val="bg2"/>
            </a:solidFill>
            <a:effectLst/>
            <a:uFillTx/>
            <a:latin typeface="Aptos"/>
          </a:endParaRPr>
        </a:p>
        <a:p>
          <a:pPr>
            <a:buClr>
              <a:srgbClr val="00A8CA"/>
            </a:buClr>
            <a:buSzPct val="65000"/>
            <a:buFont typeface="Wingdings" charset="2"/>
            <a:buChar char=""/>
          </a:pPr>
          <a:r>
            <a:rPr lang="en-US" b="1" u="none" strike="noStrike" dirty="0">
              <a:solidFill>
                <a:schemeClr val="bg2"/>
              </a:solidFill>
              <a:effectLst/>
              <a:uFillTx/>
              <a:latin typeface="Arial"/>
            </a:rPr>
            <a:t>Improve family resilience</a:t>
          </a:r>
          <a:endParaRPr lang="en-US" b="1" u="none" strike="noStrike" dirty="0">
            <a:solidFill>
              <a:schemeClr val="bg2"/>
            </a:solidFill>
            <a:effectLst/>
            <a:uFillTx/>
            <a:latin typeface="Aptos"/>
          </a:endParaRPr>
        </a:p>
        <a:p>
          <a:pPr>
            <a:buClr>
              <a:srgbClr val="00A8CA"/>
            </a:buClr>
            <a:buSzPct val="65000"/>
            <a:buFont typeface="Wingdings" charset="2"/>
            <a:buChar char=""/>
          </a:pPr>
          <a:r>
            <a:rPr lang="en-US" b="1" u="none" strike="noStrike" dirty="0">
              <a:solidFill>
                <a:schemeClr val="bg2"/>
              </a:solidFill>
              <a:effectLst/>
              <a:uFillTx/>
              <a:latin typeface="Arial"/>
            </a:rPr>
            <a:t>Prevent statutory escalation</a:t>
          </a:r>
          <a:endParaRPr lang="en-GB" b="1" dirty="0">
            <a:solidFill>
              <a:schemeClr val="bg2"/>
            </a:solidFill>
          </a:endParaRPr>
        </a:p>
      </dgm:t>
    </dgm:pt>
    <dgm:pt modelId="{7F4881A0-6C7E-4EF5-BA21-32C22F5BF688}" type="parTrans" cxnId="{275A3133-C07B-4EB6-BA3E-7648AC981DE9}">
      <dgm:prSet/>
      <dgm:spPr/>
      <dgm:t>
        <a:bodyPr/>
        <a:lstStyle/>
        <a:p>
          <a:endParaRPr lang="en-GB"/>
        </a:p>
      </dgm:t>
    </dgm:pt>
    <dgm:pt modelId="{7AA3D1DE-9E73-4D0E-9715-DE676FA41A81}" type="sibTrans" cxnId="{275A3133-C07B-4EB6-BA3E-7648AC981DE9}">
      <dgm:prSet/>
      <dgm:spPr/>
      <dgm:t>
        <a:bodyPr/>
        <a:lstStyle/>
        <a:p>
          <a:endParaRPr lang="en-GB"/>
        </a:p>
      </dgm:t>
    </dgm:pt>
    <dgm:pt modelId="{93AF60EF-8A2D-40F8-B29B-F8C1E5F3383A}">
      <dgm:prSet phldrT="[Text]" phldr="0" custT="1"/>
      <dgm:spPr>
        <a:ln>
          <a:solidFill>
            <a:schemeClr val="bg2"/>
          </a:solidFill>
        </a:ln>
      </dgm:spPr>
      <dgm:t>
        <a:bodyPr/>
        <a:lstStyle/>
        <a:p>
          <a:r>
            <a:rPr lang="en-GB" sz="2400" b="1" dirty="0">
              <a:solidFill>
                <a:schemeClr val="bg1"/>
              </a:solidFill>
            </a:rPr>
            <a:t>Our Shared Vision</a:t>
          </a:r>
        </a:p>
      </dgm:t>
    </dgm:pt>
    <dgm:pt modelId="{10C13FE0-0FF3-4DC8-B93D-E9CB03345B8E}" type="parTrans" cxnId="{574EFC60-225F-4A31-8EE4-4F7BEB19A537}">
      <dgm:prSet/>
      <dgm:spPr/>
      <dgm:t>
        <a:bodyPr/>
        <a:lstStyle/>
        <a:p>
          <a:endParaRPr lang="en-GB"/>
        </a:p>
      </dgm:t>
    </dgm:pt>
    <dgm:pt modelId="{5319AD65-2E65-4C47-B690-583B17D0153C}" type="sibTrans" cxnId="{574EFC60-225F-4A31-8EE4-4F7BEB19A537}">
      <dgm:prSet/>
      <dgm:spPr/>
      <dgm:t>
        <a:bodyPr/>
        <a:lstStyle/>
        <a:p>
          <a:endParaRPr lang="en-GB"/>
        </a:p>
      </dgm:t>
    </dgm:pt>
    <dgm:pt modelId="{553B51E7-BCC4-45DE-83A5-11C181EA4113}">
      <dgm:prSet phldrT="[Text]"/>
      <dgm:spPr/>
      <dgm:t>
        <a:bodyPr/>
        <a:lstStyle/>
        <a:p>
          <a:pPr>
            <a:buClr>
              <a:srgbClr val="00A8CA"/>
            </a:buClr>
            <a:buSzPct val="65000"/>
            <a:buFont typeface="Wingdings" charset="2"/>
            <a:buChar char=""/>
          </a:pPr>
          <a:r>
            <a:rPr lang="en-US" b="1" u="none" strike="noStrike" dirty="0">
              <a:solidFill>
                <a:schemeClr val="bg2"/>
              </a:solidFill>
              <a:effectLst/>
              <a:uFillTx/>
              <a:latin typeface="Arial"/>
            </a:rPr>
            <a:t>One Family, One Plan</a:t>
          </a:r>
          <a:endParaRPr lang="en-US" b="1" u="none" strike="noStrike" dirty="0">
            <a:solidFill>
              <a:schemeClr val="bg2"/>
            </a:solidFill>
            <a:effectLst/>
            <a:uFillTx/>
            <a:latin typeface="Times New Roman"/>
          </a:endParaRPr>
        </a:p>
        <a:p>
          <a:pPr>
            <a:buClr>
              <a:srgbClr val="00A8CA"/>
            </a:buClr>
            <a:buSzPct val="65000"/>
            <a:buFont typeface="Wingdings" charset="2"/>
            <a:buChar char=""/>
          </a:pPr>
          <a:r>
            <a:rPr lang="en-US" b="1" u="none" strike="noStrike" dirty="0">
              <a:solidFill>
                <a:schemeClr val="bg2"/>
              </a:solidFill>
              <a:effectLst/>
              <a:uFillTx/>
              <a:latin typeface="Arial"/>
            </a:rPr>
            <a:t>Single coordinated family plan</a:t>
          </a:r>
          <a:endParaRPr lang="en-US" b="1" u="none" strike="noStrike" dirty="0">
            <a:solidFill>
              <a:schemeClr val="bg2"/>
            </a:solidFill>
            <a:effectLst/>
            <a:uFillTx/>
            <a:latin typeface="Times New Roman"/>
          </a:endParaRPr>
        </a:p>
        <a:p>
          <a:pPr>
            <a:buClr>
              <a:srgbClr val="00A8CA"/>
            </a:buClr>
            <a:buSzPct val="65000"/>
            <a:buFont typeface="Wingdings" charset="2"/>
            <a:buChar char=""/>
          </a:pPr>
          <a:r>
            <a:rPr lang="en-US" b="1" u="none" strike="noStrike" dirty="0">
              <a:solidFill>
                <a:schemeClr val="bg2"/>
              </a:solidFill>
              <a:effectLst/>
              <a:uFillTx/>
              <a:latin typeface="Arial"/>
            </a:rPr>
            <a:t>Named lead worker</a:t>
          </a:r>
          <a:endParaRPr lang="en-US" b="1" u="none" strike="noStrike" dirty="0">
            <a:solidFill>
              <a:schemeClr val="bg2"/>
            </a:solidFill>
            <a:effectLst/>
            <a:uFillTx/>
            <a:latin typeface="Times New Roman"/>
          </a:endParaRPr>
        </a:p>
        <a:p>
          <a:pPr>
            <a:buClr>
              <a:srgbClr val="00A8CA"/>
            </a:buClr>
            <a:buSzPct val="65000"/>
            <a:buFont typeface="Wingdings" charset="2"/>
            <a:buChar char=""/>
          </a:pPr>
          <a:r>
            <a:rPr lang="en-US" b="1" u="none" strike="noStrike" dirty="0">
              <a:solidFill>
                <a:schemeClr val="bg2"/>
              </a:solidFill>
              <a:effectLst/>
              <a:uFillTx/>
              <a:latin typeface="Arial"/>
            </a:rPr>
            <a:t>Community and voluntary delivery</a:t>
          </a:r>
          <a:endParaRPr lang="en-US" b="1" u="none" strike="noStrike" dirty="0">
            <a:solidFill>
              <a:schemeClr val="bg2"/>
            </a:solidFill>
            <a:effectLst/>
            <a:uFillTx/>
            <a:latin typeface="Times New Roman"/>
          </a:endParaRPr>
        </a:p>
        <a:p>
          <a:pPr>
            <a:buClr>
              <a:srgbClr val="00A8CA"/>
            </a:buClr>
            <a:buSzPct val="65000"/>
            <a:buFont typeface="Wingdings" charset="2"/>
            <a:buChar char=""/>
          </a:pPr>
          <a:r>
            <a:rPr lang="en-US" b="1" u="none" strike="noStrike" dirty="0">
              <a:solidFill>
                <a:schemeClr val="bg2"/>
              </a:solidFill>
              <a:effectLst/>
              <a:uFillTx/>
              <a:latin typeface="Arial"/>
            </a:rPr>
            <a:t>Outcome focused support</a:t>
          </a:r>
          <a:endParaRPr lang="en-GB" b="1" dirty="0">
            <a:solidFill>
              <a:schemeClr val="bg2"/>
            </a:solidFill>
          </a:endParaRPr>
        </a:p>
      </dgm:t>
    </dgm:pt>
    <dgm:pt modelId="{495703D3-D2D2-4AE9-A632-F2251BEB6A53}" type="parTrans" cxnId="{688CA069-83F3-448B-9723-0F30BD030FEC}">
      <dgm:prSet/>
      <dgm:spPr/>
      <dgm:t>
        <a:bodyPr/>
        <a:lstStyle/>
        <a:p>
          <a:endParaRPr lang="en-GB"/>
        </a:p>
      </dgm:t>
    </dgm:pt>
    <dgm:pt modelId="{65D7DB57-B4ED-492E-9DB0-ADDEAFEAE50E}" type="sibTrans" cxnId="{688CA069-83F3-448B-9723-0F30BD030FEC}">
      <dgm:prSet/>
      <dgm:spPr/>
      <dgm:t>
        <a:bodyPr/>
        <a:lstStyle/>
        <a:p>
          <a:endParaRPr lang="en-GB"/>
        </a:p>
      </dgm:t>
    </dgm:pt>
    <dgm:pt modelId="{42D319CA-A0FB-47DD-8BCB-E130DBF640F4}" type="pres">
      <dgm:prSet presAssocID="{B4C088B2-C759-46DD-8D33-8A97B6FCCD03}" presName="compositeShape" presStyleCnt="0">
        <dgm:presLayoutVars>
          <dgm:chMax val="9"/>
          <dgm:dir/>
          <dgm:resizeHandles val="exact"/>
        </dgm:presLayoutVars>
      </dgm:prSet>
      <dgm:spPr/>
    </dgm:pt>
    <dgm:pt modelId="{6AF72DAC-93F1-4252-B0CA-83C98984B5CC}" type="pres">
      <dgm:prSet presAssocID="{B4C088B2-C759-46DD-8D33-8A97B6FCCD03}" presName="triangle1" presStyleLbl="node1" presStyleIdx="0" presStyleCnt="4" custLinFactNeighborX="1334" custLinFactNeighborY="-1334">
        <dgm:presLayoutVars>
          <dgm:bulletEnabled val="1"/>
        </dgm:presLayoutVars>
      </dgm:prSet>
      <dgm:spPr/>
    </dgm:pt>
    <dgm:pt modelId="{BD47CFE1-39D0-46E6-AABE-211C78935259}" type="pres">
      <dgm:prSet presAssocID="{B4C088B2-C759-46DD-8D33-8A97B6FCCD03}" presName="triangle2" presStyleLbl="node1" presStyleIdx="1" presStyleCnt="4">
        <dgm:presLayoutVars>
          <dgm:bulletEnabled val="1"/>
        </dgm:presLayoutVars>
      </dgm:prSet>
      <dgm:spPr/>
    </dgm:pt>
    <dgm:pt modelId="{B3977A4D-2BAB-41C5-8C78-33B2CBBF626E}" type="pres">
      <dgm:prSet presAssocID="{B4C088B2-C759-46DD-8D33-8A97B6FCCD03}" presName="triangle3" presStyleLbl="node1" presStyleIdx="2" presStyleCnt="4">
        <dgm:presLayoutVars>
          <dgm:bulletEnabled val="1"/>
        </dgm:presLayoutVars>
      </dgm:prSet>
      <dgm:spPr/>
    </dgm:pt>
    <dgm:pt modelId="{29B041B3-788E-40E6-97CC-919133F4052F}" type="pres">
      <dgm:prSet presAssocID="{B4C088B2-C759-46DD-8D33-8A97B6FCCD03}" presName="triangle4" presStyleLbl="node1" presStyleIdx="3" presStyleCnt="4" custLinFactNeighborX="856" custLinFactNeighborY="285">
        <dgm:presLayoutVars>
          <dgm:bulletEnabled val="1"/>
        </dgm:presLayoutVars>
      </dgm:prSet>
      <dgm:spPr/>
    </dgm:pt>
  </dgm:ptLst>
  <dgm:cxnLst>
    <dgm:cxn modelId="{275A3133-C07B-4EB6-BA3E-7648AC981DE9}" srcId="{B4C088B2-C759-46DD-8D33-8A97B6FCCD03}" destId="{485BD012-FF5B-4DAE-8980-F7A2D4A00FE5}" srcOrd="1" destOrd="0" parTransId="{7F4881A0-6C7E-4EF5-BA21-32C22F5BF688}" sibTransId="{7AA3D1DE-9E73-4D0E-9715-DE676FA41A81}"/>
    <dgm:cxn modelId="{574EFC60-225F-4A31-8EE4-4F7BEB19A537}" srcId="{B4C088B2-C759-46DD-8D33-8A97B6FCCD03}" destId="{93AF60EF-8A2D-40F8-B29B-F8C1E5F3383A}" srcOrd="2" destOrd="0" parTransId="{10C13FE0-0FF3-4DC8-B93D-E9CB03345B8E}" sibTransId="{5319AD65-2E65-4C47-B690-583B17D0153C}"/>
    <dgm:cxn modelId="{4A879C45-18AF-42DE-A895-BBC5E6423B0D}" type="presOf" srcId="{93AF60EF-8A2D-40F8-B29B-F8C1E5F3383A}" destId="{B3977A4D-2BAB-41C5-8C78-33B2CBBF626E}" srcOrd="0" destOrd="0" presId="urn:microsoft.com/office/officeart/2005/8/layout/pyramid4"/>
    <dgm:cxn modelId="{688CA069-83F3-448B-9723-0F30BD030FEC}" srcId="{B4C088B2-C759-46DD-8D33-8A97B6FCCD03}" destId="{553B51E7-BCC4-45DE-83A5-11C181EA4113}" srcOrd="3" destOrd="0" parTransId="{495703D3-D2D2-4AE9-A632-F2251BEB6A53}" sibTransId="{65D7DB57-B4ED-492E-9DB0-ADDEAFEAE50E}"/>
    <dgm:cxn modelId="{92009196-95F1-4F05-B3E2-4F5EA473D52B}" type="presOf" srcId="{F6B399D6-DA2F-47D9-9A31-A811210E9C92}" destId="{6AF72DAC-93F1-4252-B0CA-83C98984B5CC}" srcOrd="0" destOrd="0" presId="urn:microsoft.com/office/officeart/2005/8/layout/pyramid4"/>
    <dgm:cxn modelId="{E70C15C5-3444-43A3-AB75-9A73D77F2F83}" type="presOf" srcId="{553B51E7-BCC4-45DE-83A5-11C181EA4113}" destId="{29B041B3-788E-40E6-97CC-919133F4052F}" srcOrd="0" destOrd="0" presId="urn:microsoft.com/office/officeart/2005/8/layout/pyramid4"/>
    <dgm:cxn modelId="{CC6580ED-9E5C-4F3C-926E-43DBA1AB12C2}" type="presOf" srcId="{B4C088B2-C759-46DD-8D33-8A97B6FCCD03}" destId="{42D319CA-A0FB-47DD-8BCB-E130DBF640F4}" srcOrd="0" destOrd="0" presId="urn:microsoft.com/office/officeart/2005/8/layout/pyramid4"/>
    <dgm:cxn modelId="{80373CD6-3860-43D8-B12A-A2C27EEFD82B}" srcId="{B4C088B2-C759-46DD-8D33-8A97B6FCCD03}" destId="{F6B399D6-DA2F-47D9-9A31-A811210E9C92}" srcOrd="0" destOrd="0" parTransId="{BB1C260A-F786-4257-9393-9485BFC5F811}" sibTransId="{0C5F11F3-26C8-4927-A4FE-09A32FA16B3A}"/>
    <dgm:cxn modelId="{32F9E5DB-B001-449B-8A2F-DC501F296638}" type="presOf" srcId="{485BD012-FF5B-4DAE-8980-F7A2D4A00FE5}" destId="{BD47CFE1-39D0-46E6-AABE-211C78935259}" srcOrd="0" destOrd="0" presId="urn:microsoft.com/office/officeart/2005/8/layout/pyramid4"/>
    <dgm:cxn modelId="{680E0C6C-E062-45D1-BA4F-8674DE3EFA48}" type="presParOf" srcId="{42D319CA-A0FB-47DD-8BCB-E130DBF640F4}" destId="{6AF72DAC-93F1-4252-B0CA-83C98984B5CC}" srcOrd="0" destOrd="0" presId="urn:microsoft.com/office/officeart/2005/8/layout/pyramid4"/>
    <dgm:cxn modelId="{6CB20342-5C4F-4745-92F1-B84FBE7FF786}" type="presParOf" srcId="{42D319CA-A0FB-47DD-8BCB-E130DBF640F4}" destId="{BD47CFE1-39D0-46E6-AABE-211C78935259}" srcOrd="1" destOrd="0" presId="urn:microsoft.com/office/officeart/2005/8/layout/pyramid4"/>
    <dgm:cxn modelId="{1A03FB8A-73DE-47C5-8AD1-A781940BE322}" type="presParOf" srcId="{42D319CA-A0FB-47DD-8BCB-E130DBF640F4}" destId="{B3977A4D-2BAB-41C5-8C78-33B2CBBF626E}" srcOrd="2" destOrd="0" presId="urn:microsoft.com/office/officeart/2005/8/layout/pyramid4"/>
    <dgm:cxn modelId="{47842BE6-1CDF-4E71-85C0-F9DCBB46ACFF}" type="presParOf" srcId="{42D319CA-A0FB-47DD-8BCB-E130DBF640F4}" destId="{29B041B3-788E-40E6-97CC-919133F4052F}" srcOrd="3" destOrd="0" presId="urn:microsoft.com/office/officeart/2005/8/layout/pyramid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34F067-A467-4ECB-A446-55B12F398C7A}">
      <dsp:nvSpPr>
        <dsp:cNvPr id="0" name=""/>
        <dsp:cNvSpPr/>
      </dsp:nvSpPr>
      <dsp:spPr>
        <a:xfrm>
          <a:off x="411900" y="0"/>
          <a:ext cx="7180976" cy="7180976"/>
        </a:xfrm>
        <a:prstGeom prst="ellipse">
          <a:avLst/>
        </a:prstGeom>
        <a:solidFill>
          <a:srgbClr val="56D0E0">
            <a:alpha val="50000"/>
          </a:srgbClr>
        </a:solidFill>
        <a:ln w="6350" cap="flat" cmpd="sng" algn="ctr">
          <a:prstDash val="solid"/>
          <a:miter/>
        </a:ln>
        <a:effectLst/>
      </dsp:spPr>
      <dsp:style>
        <a:lnRef idx="2">
          <a:scrgbClr r="0" g="0" b="0"/>
        </a:lnRef>
        <a:fillRef idx="1">
          <a:scrgbClr r="0" g="0" b="0"/>
        </a:fillRef>
        <a:effectRef idx="0">
          <a:scrgbClr r="0" g="0" b="0"/>
        </a:effectRef>
        <a:fontRef idx="minor">
          <a:schemeClr val="tx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Clr>
              <a:srgbClr val="00A8CA"/>
            </a:buClr>
            <a:buSzPct val="65000"/>
            <a:buFont typeface="Wingdings" charset="2"/>
            <a:buNone/>
          </a:pPr>
          <a:r>
            <a:rPr lang="en-GB" sz="1050" b="1" u="none" strike="noStrike" kern="1200" dirty="0">
              <a:solidFill>
                <a:srgbClr val="000000"/>
              </a:solidFill>
              <a:effectLst/>
              <a:uFillTx/>
              <a:latin typeface="Arial"/>
            </a:rPr>
            <a:t>Enhanced Family Support Response</a:t>
          </a:r>
          <a:endParaRPr lang="en-US" sz="1050" b="1" u="none" strike="noStrike" kern="1200" dirty="0">
            <a:solidFill>
              <a:srgbClr val="000000"/>
            </a:solidFill>
            <a:effectLst/>
            <a:uFillTx/>
            <a:latin typeface="Arial"/>
          </a:endParaRPr>
        </a:p>
        <a:p>
          <a:pPr marL="0" lvl="0" indent="0" algn="ctr" defTabSz="466725">
            <a:lnSpc>
              <a:spcPct val="90000"/>
            </a:lnSpc>
            <a:spcBef>
              <a:spcPct val="0"/>
            </a:spcBef>
            <a:spcAft>
              <a:spcPct val="35000"/>
            </a:spcAft>
            <a:buClr>
              <a:srgbClr val="00A8CA"/>
            </a:buClr>
            <a:buSzPct val="65000"/>
            <a:buFont typeface="Wingdings" charset="2"/>
            <a:buNone/>
          </a:pPr>
          <a:r>
            <a:rPr lang="en-GB" sz="1050" b="1" u="none" strike="noStrike" kern="1200" dirty="0">
              <a:solidFill>
                <a:srgbClr val="000000"/>
              </a:solidFill>
              <a:effectLst/>
              <a:uFillTx/>
              <a:latin typeface="Arial"/>
            </a:rPr>
            <a:t>Parenting programmes</a:t>
          </a:r>
          <a:endParaRPr lang="en-US" sz="1050" b="1" u="none" strike="noStrike" kern="1200" dirty="0">
            <a:solidFill>
              <a:srgbClr val="000000"/>
            </a:solidFill>
            <a:effectLst/>
            <a:uFillTx/>
            <a:latin typeface="Arial"/>
          </a:endParaRPr>
        </a:p>
        <a:p>
          <a:pPr marL="0" lvl="0" indent="0" algn="ctr" defTabSz="466725">
            <a:lnSpc>
              <a:spcPct val="90000"/>
            </a:lnSpc>
            <a:spcBef>
              <a:spcPct val="0"/>
            </a:spcBef>
            <a:spcAft>
              <a:spcPct val="35000"/>
            </a:spcAft>
            <a:buClr>
              <a:srgbClr val="00A8CA"/>
            </a:buClr>
            <a:buSzPct val="65000"/>
            <a:buFont typeface="Wingdings" charset="2"/>
            <a:buNone/>
          </a:pPr>
          <a:r>
            <a:rPr lang="en-GB" sz="1050" b="1" u="none" strike="noStrike" kern="1200" dirty="0">
              <a:solidFill>
                <a:srgbClr val="000000"/>
              </a:solidFill>
              <a:effectLst/>
              <a:uFillTx/>
              <a:latin typeface="Arial"/>
            </a:rPr>
            <a:t>Earlier neurodiversity support</a:t>
          </a:r>
          <a:endParaRPr lang="en-US" sz="1050" b="1" u="none" strike="noStrike" kern="1200" dirty="0">
            <a:solidFill>
              <a:srgbClr val="000000"/>
            </a:solidFill>
            <a:effectLst/>
            <a:uFillTx/>
            <a:latin typeface="Arial"/>
          </a:endParaRPr>
        </a:p>
        <a:p>
          <a:pPr marL="0" lvl="0" indent="0" algn="ctr" defTabSz="466725">
            <a:lnSpc>
              <a:spcPct val="90000"/>
            </a:lnSpc>
            <a:spcBef>
              <a:spcPct val="0"/>
            </a:spcBef>
            <a:spcAft>
              <a:spcPct val="35000"/>
            </a:spcAft>
            <a:buClr>
              <a:srgbClr val="00A8CA"/>
            </a:buClr>
            <a:buSzPct val="65000"/>
            <a:buFont typeface="Wingdings" charset="2"/>
            <a:buNone/>
          </a:pPr>
          <a:r>
            <a:rPr lang="en-GB" sz="1050" b="1" u="none" strike="noStrike" kern="1200" dirty="0">
              <a:solidFill>
                <a:srgbClr val="000000"/>
              </a:solidFill>
              <a:effectLst/>
              <a:uFillTx/>
              <a:latin typeface="Arial"/>
            </a:rPr>
            <a:t>Family navigation and advocacy</a:t>
          </a:r>
          <a:endParaRPr lang="en-US" sz="1050" b="1" u="none" strike="noStrike" kern="1200" dirty="0">
            <a:solidFill>
              <a:srgbClr val="000000"/>
            </a:solidFill>
            <a:effectLst/>
            <a:uFillTx/>
            <a:latin typeface="Arial"/>
          </a:endParaRPr>
        </a:p>
        <a:p>
          <a:pPr marL="0" lvl="0" indent="0" algn="ctr" defTabSz="466725">
            <a:lnSpc>
              <a:spcPct val="90000"/>
            </a:lnSpc>
            <a:spcBef>
              <a:spcPct val="0"/>
            </a:spcBef>
            <a:spcAft>
              <a:spcPct val="35000"/>
            </a:spcAft>
            <a:buClr>
              <a:srgbClr val="00A8CA"/>
            </a:buClr>
            <a:buSzPct val="65000"/>
            <a:buFont typeface="Wingdings" charset="2"/>
            <a:buNone/>
          </a:pPr>
          <a:r>
            <a:rPr lang="en-GB" sz="1050" b="1" u="none" strike="noStrike" kern="1200" dirty="0">
              <a:solidFill>
                <a:srgbClr val="000000"/>
              </a:solidFill>
              <a:effectLst/>
              <a:uFillTx/>
              <a:latin typeface="Arial"/>
            </a:rPr>
            <a:t>Parenting and behavioural support</a:t>
          </a:r>
          <a:endParaRPr lang="en-US" sz="1050" b="1" u="none" strike="noStrike" kern="1200" dirty="0">
            <a:solidFill>
              <a:srgbClr val="000000"/>
            </a:solidFill>
            <a:effectLst/>
            <a:uFillTx/>
            <a:latin typeface="Arial"/>
          </a:endParaRPr>
        </a:p>
        <a:p>
          <a:pPr marL="0" lvl="0" indent="0" algn="ctr" defTabSz="466725">
            <a:lnSpc>
              <a:spcPct val="90000"/>
            </a:lnSpc>
            <a:spcBef>
              <a:spcPct val="0"/>
            </a:spcBef>
            <a:spcAft>
              <a:spcPct val="35000"/>
            </a:spcAft>
            <a:buClr>
              <a:srgbClr val="00A8CA"/>
            </a:buClr>
            <a:buSzPct val="65000"/>
            <a:buFont typeface="Wingdings" charset="2"/>
            <a:buNone/>
          </a:pPr>
          <a:r>
            <a:rPr lang="en-GB" sz="1050" b="1" u="none" strike="noStrike" kern="1200" dirty="0">
              <a:solidFill>
                <a:srgbClr val="000000"/>
              </a:solidFill>
              <a:effectLst/>
              <a:uFillTx/>
              <a:latin typeface="Arial"/>
            </a:rPr>
            <a:t>Improved community capacity</a:t>
          </a:r>
          <a:endParaRPr lang="en-US" sz="1050" b="1" u="none" strike="noStrike" kern="1200" dirty="0">
            <a:solidFill>
              <a:srgbClr val="000000"/>
            </a:solidFill>
            <a:effectLst/>
            <a:uFillTx/>
            <a:latin typeface="Arial"/>
          </a:endParaRPr>
        </a:p>
        <a:p>
          <a:pPr marL="0" lvl="0" indent="0" algn="ctr" defTabSz="466725">
            <a:lnSpc>
              <a:spcPct val="90000"/>
            </a:lnSpc>
            <a:spcBef>
              <a:spcPct val="0"/>
            </a:spcBef>
            <a:spcAft>
              <a:spcPct val="35000"/>
            </a:spcAft>
            <a:buClr>
              <a:srgbClr val="00A8CA"/>
            </a:buClr>
            <a:buSzPct val="65000"/>
            <a:buFont typeface="Wingdings" charset="2"/>
            <a:buNone/>
          </a:pPr>
          <a:r>
            <a:rPr lang="en-GB" sz="1050" b="1" u="none" strike="noStrike" kern="1200" dirty="0">
              <a:solidFill>
                <a:srgbClr val="000000"/>
              </a:solidFill>
              <a:effectLst/>
              <a:uFillTx/>
              <a:latin typeface="Arial"/>
            </a:rPr>
            <a:t>School avoidance interventions</a:t>
          </a:r>
          <a:endParaRPr lang="en-US" sz="1050" b="1" u="none" strike="noStrike" kern="1200" dirty="0">
            <a:solidFill>
              <a:srgbClr val="000000"/>
            </a:solidFill>
            <a:effectLst/>
            <a:uFillTx/>
            <a:latin typeface="Arial"/>
          </a:endParaRPr>
        </a:p>
        <a:p>
          <a:pPr marL="0" lvl="0" indent="0" algn="ctr" defTabSz="466725">
            <a:lnSpc>
              <a:spcPct val="90000"/>
            </a:lnSpc>
            <a:spcBef>
              <a:spcPct val="0"/>
            </a:spcBef>
            <a:spcAft>
              <a:spcPct val="35000"/>
            </a:spcAft>
            <a:buClr>
              <a:srgbClr val="00A8CA"/>
            </a:buClr>
            <a:buSzPct val="65000"/>
            <a:buFont typeface="Wingdings" charset="2"/>
            <a:buNone/>
          </a:pPr>
          <a:r>
            <a:rPr lang="en-GB" sz="1050" b="1" u="none" strike="noStrike" kern="1200" dirty="0">
              <a:solidFill>
                <a:srgbClr val="000000"/>
              </a:solidFill>
              <a:effectLst/>
              <a:uFillTx/>
              <a:latin typeface="Arial"/>
            </a:rPr>
            <a:t>Emotional wellbeing provision</a:t>
          </a:r>
          <a:endParaRPr lang="en-US" sz="1050" b="1" u="none" strike="noStrike" kern="1200" dirty="0">
            <a:solidFill>
              <a:srgbClr val="000000"/>
            </a:solidFill>
            <a:effectLst/>
            <a:uFillTx/>
            <a:latin typeface="Arial"/>
          </a:endParaRPr>
        </a:p>
        <a:p>
          <a:pPr marL="0" lvl="0" indent="0" algn="ctr" defTabSz="466725">
            <a:lnSpc>
              <a:spcPct val="90000"/>
            </a:lnSpc>
            <a:spcBef>
              <a:spcPct val="0"/>
            </a:spcBef>
            <a:spcAft>
              <a:spcPct val="35000"/>
            </a:spcAft>
            <a:buClr>
              <a:srgbClr val="00A8CA"/>
            </a:buClr>
            <a:buSzPct val="65000"/>
            <a:buFont typeface="Wingdings" charset="2"/>
            <a:buNone/>
          </a:pPr>
          <a:r>
            <a:rPr lang="en-GB" sz="1050" b="1" u="none" strike="noStrike" kern="1200" dirty="0">
              <a:solidFill>
                <a:srgbClr val="000000"/>
              </a:solidFill>
              <a:effectLst/>
              <a:uFillTx/>
              <a:latin typeface="Arial"/>
            </a:rPr>
            <a:t>Domestic abuse recovery services</a:t>
          </a:r>
          <a:endParaRPr lang="en-US" sz="1050" b="1" u="none" strike="noStrike" kern="1200" dirty="0">
            <a:solidFill>
              <a:srgbClr val="000000"/>
            </a:solidFill>
            <a:effectLst/>
            <a:uFillTx/>
            <a:latin typeface="Arial"/>
          </a:endParaRPr>
        </a:p>
        <a:p>
          <a:pPr marL="0" lvl="0" indent="0" algn="ctr" defTabSz="466725">
            <a:lnSpc>
              <a:spcPct val="90000"/>
            </a:lnSpc>
            <a:spcBef>
              <a:spcPct val="0"/>
            </a:spcBef>
            <a:spcAft>
              <a:spcPct val="35000"/>
            </a:spcAft>
            <a:buClr>
              <a:srgbClr val="00A8CA"/>
            </a:buClr>
            <a:buSzPct val="65000"/>
            <a:buFont typeface="Wingdings" charset="2"/>
            <a:buNone/>
          </a:pPr>
          <a:r>
            <a:rPr lang="en-GB" sz="1050" b="1" u="none" strike="noStrike" kern="1200" dirty="0">
              <a:solidFill>
                <a:srgbClr val="000000"/>
              </a:solidFill>
              <a:effectLst/>
              <a:uFillTx/>
              <a:latin typeface="Arial"/>
            </a:rPr>
            <a:t>Family mediation</a:t>
          </a:r>
          <a:endParaRPr lang="en-US" sz="1050" b="1" u="none" strike="noStrike" kern="1200" dirty="0">
            <a:solidFill>
              <a:srgbClr val="000000"/>
            </a:solidFill>
            <a:effectLst/>
            <a:uFillTx/>
            <a:latin typeface="Arial"/>
          </a:endParaRPr>
        </a:p>
        <a:p>
          <a:pPr marL="0" lvl="0" indent="0" algn="ctr" defTabSz="466725">
            <a:lnSpc>
              <a:spcPct val="90000"/>
            </a:lnSpc>
            <a:spcBef>
              <a:spcPct val="0"/>
            </a:spcBef>
            <a:spcAft>
              <a:spcPct val="35000"/>
            </a:spcAft>
            <a:buClr>
              <a:srgbClr val="00A8CA"/>
            </a:buClr>
            <a:buSzPct val="65000"/>
            <a:buFont typeface="Wingdings" charset="2"/>
            <a:buNone/>
          </a:pPr>
          <a:r>
            <a:rPr lang="en-GB" sz="1050" b="1" u="none" strike="noStrike" kern="1200" dirty="0">
              <a:solidFill>
                <a:srgbClr val="000000"/>
              </a:solidFill>
              <a:effectLst/>
              <a:uFillTx/>
              <a:latin typeface="Arial"/>
            </a:rPr>
            <a:t>Youth engagement activity</a:t>
          </a:r>
          <a:endParaRPr lang="en-US" sz="1050" b="1" u="none" strike="noStrike" kern="1200" dirty="0">
            <a:solidFill>
              <a:srgbClr val="000000"/>
            </a:solidFill>
            <a:effectLst/>
            <a:uFillTx/>
            <a:latin typeface="Arial"/>
          </a:endParaRPr>
        </a:p>
        <a:p>
          <a:pPr marL="0" lvl="0" indent="0" algn="ctr" defTabSz="466725">
            <a:lnSpc>
              <a:spcPct val="90000"/>
            </a:lnSpc>
            <a:spcBef>
              <a:spcPct val="0"/>
            </a:spcBef>
            <a:spcAft>
              <a:spcPct val="35000"/>
            </a:spcAft>
            <a:buClr>
              <a:srgbClr val="00A8CA"/>
            </a:buClr>
            <a:buSzPct val="65000"/>
            <a:buFont typeface="Wingdings" charset="2"/>
            <a:buNone/>
          </a:pPr>
          <a:r>
            <a:rPr lang="en-GB" sz="1050" b="1" u="none" strike="noStrike" kern="1200" dirty="0">
              <a:solidFill>
                <a:srgbClr val="000000"/>
              </a:solidFill>
              <a:effectLst/>
              <a:uFillTx/>
              <a:latin typeface="Arial"/>
            </a:rPr>
            <a:t>Targeted support for poverty and housing stress</a:t>
          </a:r>
          <a:endParaRPr lang="en-US" sz="1050" b="1" u="none" strike="noStrike" kern="1200" dirty="0">
            <a:solidFill>
              <a:srgbClr val="000000"/>
            </a:solidFill>
            <a:effectLst/>
            <a:uFillTx/>
            <a:latin typeface="Arial"/>
          </a:endParaRPr>
        </a:p>
        <a:p>
          <a:pPr marL="0" lvl="0" indent="0" algn="ctr" defTabSz="466725">
            <a:lnSpc>
              <a:spcPct val="90000"/>
            </a:lnSpc>
            <a:spcBef>
              <a:spcPct val="0"/>
            </a:spcBef>
            <a:spcAft>
              <a:spcPct val="35000"/>
            </a:spcAft>
            <a:buClr>
              <a:srgbClr val="00A8CA"/>
            </a:buClr>
            <a:buSzPct val="65000"/>
            <a:buFont typeface="Wingdings" charset="2"/>
            <a:buNone/>
          </a:pPr>
          <a:r>
            <a:rPr lang="en-US" sz="1050" b="1" u="none" strike="noStrike" kern="1200" dirty="0">
              <a:solidFill>
                <a:srgbClr val="000000"/>
              </a:solidFill>
              <a:effectLst/>
              <a:uFillTx/>
              <a:latin typeface="Arial"/>
            </a:rPr>
            <a:t>Flexible outreach</a:t>
          </a:r>
        </a:p>
        <a:p>
          <a:pPr marL="0" lvl="0" indent="0" algn="ctr" defTabSz="466725">
            <a:lnSpc>
              <a:spcPct val="90000"/>
            </a:lnSpc>
            <a:spcBef>
              <a:spcPct val="0"/>
            </a:spcBef>
            <a:spcAft>
              <a:spcPct val="35000"/>
            </a:spcAft>
            <a:buClr>
              <a:srgbClr val="00A8CA"/>
            </a:buClr>
            <a:buSzPct val="65000"/>
            <a:buFont typeface="Wingdings" charset="2"/>
            <a:buNone/>
          </a:pPr>
          <a:r>
            <a:rPr lang="en-US" sz="1050" b="1" u="none" strike="noStrike" kern="1200" dirty="0">
              <a:solidFill>
                <a:srgbClr val="000000"/>
              </a:solidFill>
              <a:effectLst/>
              <a:uFillTx/>
              <a:latin typeface="Arial"/>
            </a:rPr>
            <a:t>Trauma informed practice</a:t>
          </a:r>
        </a:p>
        <a:p>
          <a:pPr marL="0" lvl="0" indent="0" algn="ctr" defTabSz="466725">
            <a:lnSpc>
              <a:spcPct val="90000"/>
            </a:lnSpc>
            <a:spcBef>
              <a:spcPct val="0"/>
            </a:spcBef>
            <a:spcAft>
              <a:spcPct val="35000"/>
            </a:spcAft>
            <a:buClr>
              <a:srgbClr val="00A8CA"/>
            </a:buClr>
            <a:buSzPct val="65000"/>
            <a:buFont typeface="Wingdings" charset="2"/>
            <a:buNone/>
          </a:pPr>
          <a:r>
            <a:rPr lang="en-US" sz="1050" b="1" u="none" strike="noStrike" kern="1200" dirty="0">
              <a:solidFill>
                <a:srgbClr val="000000"/>
              </a:solidFill>
              <a:effectLst/>
              <a:uFillTx/>
              <a:latin typeface="Arial"/>
            </a:rPr>
            <a:t>Moderate complexity family work</a:t>
          </a:r>
        </a:p>
        <a:p>
          <a:pPr marL="0" lvl="0" indent="0" algn="ctr" defTabSz="466725">
            <a:lnSpc>
              <a:spcPct val="90000"/>
            </a:lnSpc>
            <a:spcBef>
              <a:spcPct val="0"/>
            </a:spcBef>
            <a:spcAft>
              <a:spcPct val="35000"/>
            </a:spcAft>
            <a:buClr>
              <a:srgbClr val="00A8CA"/>
            </a:buClr>
            <a:buSzPct val="65000"/>
            <a:buFont typeface="Wingdings" charset="2"/>
            <a:buNone/>
          </a:pPr>
          <a:r>
            <a:rPr lang="en-US" sz="1050" b="1" u="none" strike="noStrike" kern="1200" dirty="0">
              <a:solidFill>
                <a:srgbClr val="000000"/>
              </a:solidFill>
              <a:effectLst/>
              <a:uFillTx/>
              <a:latin typeface="Arial"/>
            </a:rPr>
            <a:t>Strong outcomes reporting</a:t>
          </a:r>
        </a:p>
        <a:p>
          <a:pPr marL="0" lvl="0" indent="0" algn="ctr" defTabSz="466725">
            <a:lnSpc>
              <a:spcPct val="90000"/>
            </a:lnSpc>
            <a:spcBef>
              <a:spcPct val="0"/>
            </a:spcBef>
            <a:spcAft>
              <a:spcPct val="35000"/>
            </a:spcAft>
            <a:buClr>
              <a:srgbClr val="00A8CA"/>
            </a:buClr>
            <a:buSzPct val="65000"/>
            <a:buFont typeface="Wingdings" charset="2"/>
            <a:buNone/>
          </a:pPr>
          <a:r>
            <a:rPr lang="en-US" sz="1050" b="1" u="none" strike="noStrike" kern="1200" dirty="0">
              <a:solidFill>
                <a:srgbClr val="000000"/>
              </a:solidFill>
              <a:effectLst/>
              <a:uFillTx/>
              <a:latin typeface="Arial"/>
            </a:rPr>
            <a:t>Early intervention capacity</a:t>
          </a:r>
        </a:p>
        <a:p>
          <a:pPr marL="0" lvl="0" indent="0" algn="ctr" defTabSz="466725">
            <a:lnSpc>
              <a:spcPct val="90000"/>
            </a:lnSpc>
            <a:spcBef>
              <a:spcPct val="0"/>
            </a:spcBef>
            <a:spcAft>
              <a:spcPct val="35000"/>
            </a:spcAft>
            <a:buClr>
              <a:srgbClr val="00A8CA"/>
            </a:buClr>
            <a:buSzPct val="65000"/>
            <a:buFont typeface="Wingdings" charset="2"/>
            <a:buNone/>
          </a:pPr>
          <a:r>
            <a:rPr lang="en-US" sz="1050" b="1" u="none" strike="noStrike" kern="1200" dirty="0">
              <a:solidFill>
                <a:srgbClr val="000000"/>
              </a:solidFill>
              <a:effectLst/>
              <a:uFillTx/>
              <a:latin typeface="Arial"/>
            </a:rPr>
            <a:t>Protective Parenting</a:t>
          </a:r>
        </a:p>
        <a:p>
          <a:pPr marL="0" lvl="0" indent="0" algn="ctr" defTabSz="466725">
            <a:lnSpc>
              <a:spcPct val="90000"/>
            </a:lnSpc>
            <a:spcBef>
              <a:spcPct val="0"/>
            </a:spcBef>
            <a:spcAft>
              <a:spcPct val="35000"/>
            </a:spcAft>
            <a:buClr>
              <a:srgbClr val="00A8CA"/>
            </a:buClr>
            <a:buSzPct val="65000"/>
            <a:buFont typeface="Wingdings" charset="2"/>
            <a:buNone/>
          </a:pPr>
          <a:r>
            <a:rPr lang="en-US" sz="1050" b="1" u="none" strike="noStrike" kern="1200" dirty="0">
              <a:solidFill>
                <a:srgbClr val="000000"/>
              </a:solidFill>
              <a:effectLst/>
              <a:uFillTx/>
              <a:latin typeface="Arial"/>
            </a:rPr>
            <a:t>Behaviour Management</a:t>
          </a:r>
          <a:endParaRPr lang="en-GB" sz="600" b="1" kern="1200" dirty="0"/>
        </a:p>
      </dsp:txBody>
      <dsp:txXfrm>
        <a:off x="1463530" y="1051630"/>
        <a:ext cx="5077716" cy="50777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C9DD63-F051-48AA-810F-8228C4C9BDBA}">
      <dsp:nvSpPr>
        <dsp:cNvPr id="0" name=""/>
        <dsp:cNvSpPr/>
      </dsp:nvSpPr>
      <dsp:spPr>
        <a:xfrm>
          <a:off x="0" y="0"/>
          <a:ext cx="4331177" cy="3607256"/>
        </a:xfrm>
        <a:prstGeom prst="rect">
          <a:avLst/>
        </a:prstGeom>
        <a:solidFill>
          <a:schemeClr val="accent1">
            <a:tint val="50000"/>
            <a:hueOff val="0"/>
            <a:satOff val="0"/>
            <a:lumOff val="0"/>
            <a:alphaOff val="0"/>
          </a:schemeClr>
        </a:solidFill>
        <a:ln w="6350" cap="flat" cmpd="sng" algn="ctr">
          <a:prstDash val="solid"/>
          <a:miter/>
        </a:ln>
        <a:effectLst/>
      </dsp:spPr>
      <dsp:style>
        <a:lnRef idx="2">
          <a:scrgbClr r="0" g="0" b="0"/>
        </a:lnRef>
        <a:fillRef idx="1">
          <a:scrgbClr r="0" g="0" b="0"/>
        </a:fillRef>
        <a:effectRef idx="0">
          <a:scrgbClr r="0" g="0" b="0"/>
        </a:effectRef>
        <a:fontRef idx="minor"/>
      </dsp:style>
    </dsp:sp>
    <dsp:sp modelId="{254B162A-00BF-4D87-9B90-49E6F576478D}">
      <dsp:nvSpPr>
        <dsp:cNvPr id="0" name=""/>
        <dsp:cNvSpPr/>
      </dsp:nvSpPr>
      <dsp:spPr>
        <a:xfrm>
          <a:off x="351638" y="399080"/>
          <a:ext cx="1853866" cy="1765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t" anchorCtr="0">
          <a:noAutofit/>
        </a:bodyPr>
        <a:lstStyle/>
        <a:p>
          <a:pPr marL="0" lvl="0" indent="0" algn="l" defTabSz="533400">
            <a:lnSpc>
              <a:spcPct val="90000"/>
            </a:lnSpc>
            <a:spcBef>
              <a:spcPct val="0"/>
            </a:spcBef>
            <a:spcAft>
              <a:spcPct val="35000"/>
            </a:spcAft>
            <a:buClr>
              <a:srgbClr val="00A8CA"/>
            </a:buClr>
            <a:buSzPct val="65000"/>
            <a:buFont typeface="Arial"/>
            <a:buNone/>
          </a:pPr>
          <a:r>
            <a:rPr lang="en-GB" sz="1200" b="1" u="sng" strike="noStrike" kern="1200" dirty="0">
              <a:solidFill>
                <a:srgbClr val="000000"/>
              </a:solidFill>
              <a:effectLst/>
              <a:uFillTx/>
              <a:latin typeface="Arial"/>
            </a:rPr>
            <a:t>Shift Away from</a:t>
          </a:r>
        </a:p>
        <a:p>
          <a:pPr marL="0" lvl="0" indent="0" algn="l" defTabSz="533400">
            <a:lnSpc>
              <a:spcPct val="90000"/>
            </a:lnSpc>
            <a:spcBef>
              <a:spcPct val="0"/>
            </a:spcBef>
            <a:spcAft>
              <a:spcPct val="35000"/>
            </a:spcAft>
            <a:buClr>
              <a:srgbClr val="00A8CA"/>
            </a:buClr>
            <a:buSzPct val="65000"/>
            <a:buFont typeface="Arial"/>
            <a:buNone/>
          </a:pPr>
          <a:r>
            <a:rPr lang="en-GB" sz="2000" b="0" u="none" strike="noStrike" kern="1200" dirty="0">
              <a:solidFill>
                <a:srgbClr val="000000"/>
              </a:solidFill>
              <a:effectLst/>
              <a:uFillTx/>
              <a:latin typeface="Arial"/>
            </a:rPr>
            <a:t>- </a:t>
          </a:r>
          <a:r>
            <a:rPr lang="en-GB" sz="1600" b="0" u="none" strike="noStrike" kern="1200" dirty="0">
              <a:solidFill>
                <a:srgbClr val="000000"/>
              </a:solidFill>
              <a:effectLst/>
              <a:uFillTx/>
              <a:latin typeface="Arial"/>
            </a:rPr>
            <a:t>Waiting for crisis</a:t>
          </a:r>
        </a:p>
        <a:p>
          <a:pPr marL="0" lvl="0" indent="0" algn="l" defTabSz="533400">
            <a:lnSpc>
              <a:spcPct val="90000"/>
            </a:lnSpc>
            <a:spcBef>
              <a:spcPct val="0"/>
            </a:spcBef>
            <a:spcAft>
              <a:spcPct val="35000"/>
            </a:spcAft>
            <a:buClr>
              <a:srgbClr val="00A8CA"/>
            </a:buClr>
            <a:buSzPct val="65000"/>
            <a:buFont typeface="Arial"/>
            <a:buNone/>
          </a:pPr>
          <a:r>
            <a:rPr lang="en-GB" sz="1600" kern="1200" dirty="0"/>
            <a:t>- Escalating concerns</a:t>
          </a:r>
        </a:p>
        <a:p>
          <a:pPr marL="0" lvl="0" indent="0" algn="l" defTabSz="533400">
            <a:lnSpc>
              <a:spcPct val="90000"/>
            </a:lnSpc>
            <a:spcBef>
              <a:spcPct val="0"/>
            </a:spcBef>
            <a:spcAft>
              <a:spcPct val="35000"/>
            </a:spcAft>
            <a:buClr>
              <a:srgbClr val="00A8CA"/>
            </a:buClr>
            <a:buSzPct val="65000"/>
            <a:buFont typeface="Arial"/>
            <a:buNone/>
          </a:pPr>
          <a:r>
            <a:rPr lang="en-GB" sz="1600" kern="1200" dirty="0"/>
            <a:t>- Multiple Referrals</a:t>
          </a:r>
        </a:p>
        <a:p>
          <a:pPr marL="0" lvl="0" indent="0" algn="l" defTabSz="533400">
            <a:lnSpc>
              <a:spcPct val="90000"/>
            </a:lnSpc>
            <a:spcBef>
              <a:spcPct val="0"/>
            </a:spcBef>
            <a:spcAft>
              <a:spcPct val="35000"/>
            </a:spcAft>
            <a:buClr>
              <a:srgbClr val="00A8CA"/>
            </a:buClr>
            <a:buSzPct val="65000"/>
            <a:buFont typeface="Arial"/>
            <a:buNone/>
          </a:pPr>
          <a:r>
            <a:rPr lang="en-GB" sz="1600" kern="1200" dirty="0"/>
            <a:t>- Repeat Gateway Presentations</a:t>
          </a:r>
        </a:p>
      </dsp:txBody>
      <dsp:txXfrm>
        <a:off x="351638" y="399080"/>
        <a:ext cx="1853866" cy="1765011"/>
      </dsp:txXfrm>
    </dsp:sp>
    <dsp:sp modelId="{85531B19-45B1-48CE-9780-245D88C6DB43}">
      <dsp:nvSpPr>
        <dsp:cNvPr id="0" name=""/>
        <dsp:cNvSpPr/>
      </dsp:nvSpPr>
      <dsp:spPr>
        <a:xfrm>
          <a:off x="2490698" y="426190"/>
          <a:ext cx="1853866" cy="1765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955" tIns="20955" rIns="20955" bIns="20955" numCol="1" spcCol="1270" anchor="t" anchorCtr="0">
          <a:noAutofit/>
        </a:bodyPr>
        <a:lstStyle/>
        <a:p>
          <a:pPr marL="0" lvl="0" indent="0" algn="l" defTabSz="466725">
            <a:lnSpc>
              <a:spcPct val="90000"/>
            </a:lnSpc>
            <a:spcBef>
              <a:spcPct val="0"/>
            </a:spcBef>
            <a:spcAft>
              <a:spcPct val="35000"/>
            </a:spcAft>
            <a:buNone/>
          </a:pPr>
          <a:r>
            <a:rPr lang="en-GB" sz="1050" b="1" u="sng" strike="noStrike" kern="1200" dirty="0">
              <a:solidFill>
                <a:srgbClr val="000000"/>
              </a:solidFill>
              <a:effectLst/>
              <a:uFillTx/>
              <a:latin typeface="Arial"/>
            </a:rPr>
            <a:t>Shift Towards</a:t>
          </a:r>
        </a:p>
        <a:p>
          <a:pPr marL="0" lvl="0" indent="0" algn="l" defTabSz="466725">
            <a:lnSpc>
              <a:spcPct val="90000"/>
            </a:lnSpc>
            <a:spcBef>
              <a:spcPct val="0"/>
            </a:spcBef>
            <a:spcAft>
              <a:spcPct val="35000"/>
            </a:spcAft>
            <a:buNone/>
          </a:pPr>
          <a:r>
            <a:rPr lang="en-US" sz="1600" b="0" u="none" strike="noStrike" kern="1200" dirty="0">
              <a:solidFill>
                <a:srgbClr val="000000"/>
              </a:solidFill>
              <a:effectLst/>
              <a:uFillTx/>
              <a:latin typeface="Arial" panose="020B0604020202020204" pitchFamily="34" charset="0"/>
              <a:cs typeface="Arial" panose="020B0604020202020204" pitchFamily="34" charset="0"/>
            </a:rPr>
            <a:t>- Earlier Interventions</a:t>
          </a:r>
        </a:p>
        <a:p>
          <a:pPr marL="0" lvl="0" indent="0" algn="l" defTabSz="466725">
            <a:lnSpc>
              <a:spcPct val="90000"/>
            </a:lnSpc>
            <a:spcBef>
              <a:spcPct val="0"/>
            </a:spcBef>
            <a:spcAft>
              <a:spcPct val="35000"/>
            </a:spcAft>
            <a:buNone/>
          </a:pPr>
          <a:r>
            <a:rPr lang="en-US" sz="1600" b="0" u="none" strike="noStrike" kern="1200" dirty="0">
              <a:solidFill>
                <a:srgbClr val="000000"/>
              </a:solidFill>
              <a:effectLst/>
              <a:uFillTx/>
              <a:latin typeface="Arial" panose="020B0604020202020204" pitchFamily="34" charset="0"/>
              <a:cs typeface="Arial" panose="020B0604020202020204" pitchFamily="34" charset="0"/>
            </a:rPr>
            <a:t>- Community Based Support</a:t>
          </a:r>
        </a:p>
        <a:p>
          <a:pPr marL="0" lvl="0" indent="0" algn="l" defTabSz="466725">
            <a:lnSpc>
              <a:spcPct val="90000"/>
            </a:lnSpc>
            <a:spcBef>
              <a:spcPct val="0"/>
            </a:spcBef>
            <a:spcAft>
              <a:spcPct val="35000"/>
            </a:spcAft>
            <a:buNone/>
          </a:pPr>
          <a:r>
            <a:rPr lang="en-US" sz="1600" b="0" u="none" strike="noStrike" kern="1200" dirty="0">
              <a:solidFill>
                <a:srgbClr val="000000"/>
              </a:solidFill>
              <a:effectLst/>
              <a:uFillTx/>
              <a:latin typeface="Arial" panose="020B0604020202020204" pitchFamily="34" charset="0"/>
              <a:cs typeface="Arial" panose="020B0604020202020204" pitchFamily="34" charset="0"/>
            </a:rPr>
            <a:t>- Whole Family Working</a:t>
          </a:r>
        </a:p>
        <a:p>
          <a:pPr marL="0" lvl="0" indent="0" algn="l" defTabSz="466725">
            <a:lnSpc>
              <a:spcPct val="90000"/>
            </a:lnSpc>
            <a:spcBef>
              <a:spcPct val="0"/>
            </a:spcBef>
            <a:spcAft>
              <a:spcPct val="35000"/>
            </a:spcAft>
            <a:buNone/>
          </a:pPr>
          <a:r>
            <a:rPr lang="en-US" sz="1600" b="0" u="none" strike="noStrike" kern="1200" dirty="0">
              <a:solidFill>
                <a:srgbClr val="000000"/>
              </a:solidFill>
              <a:effectLst/>
              <a:uFillTx/>
              <a:latin typeface="Arial" panose="020B0604020202020204" pitchFamily="34" charset="0"/>
              <a:cs typeface="Arial" panose="020B0604020202020204" pitchFamily="34" charset="0"/>
            </a:rPr>
            <a:t>- One Family –One Plan</a:t>
          </a:r>
        </a:p>
        <a:p>
          <a:pPr marL="0" lvl="0" indent="0" algn="l" defTabSz="466725">
            <a:lnSpc>
              <a:spcPct val="90000"/>
            </a:lnSpc>
            <a:spcBef>
              <a:spcPct val="0"/>
            </a:spcBef>
            <a:spcAft>
              <a:spcPct val="35000"/>
            </a:spcAft>
            <a:buNone/>
          </a:pPr>
          <a:r>
            <a:rPr lang="en-US" sz="1600" b="0" u="none" strike="noStrike" kern="1200" dirty="0">
              <a:solidFill>
                <a:srgbClr val="000000"/>
              </a:solidFill>
              <a:effectLst/>
              <a:uFillTx/>
              <a:latin typeface="Arial" panose="020B0604020202020204" pitchFamily="34" charset="0"/>
              <a:cs typeface="Arial" panose="020B0604020202020204" pitchFamily="34" charset="0"/>
            </a:rPr>
            <a:t>- Better Outcomes</a:t>
          </a:r>
          <a:endParaRPr lang="en-US" sz="1000" b="0" u="none" strike="noStrike" kern="1200" dirty="0">
            <a:solidFill>
              <a:srgbClr val="000000"/>
            </a:solidFill>
            <a:effectLst/>
            <a:uFillTx/>
            <a:latin typeface="Aptos"/>
          </a:endParaRPr>
        </a:p>
        <a:p>
          <a:pPr marL="0" lvl="0" indent="0" algn="l" defTabSz="466725">
            <a:lnSpc>
              <a:spcPct val="90000"/>
            </a:lnSpc>
            <a:spcBef>
              <a:spcPct val="0"/>
            </a:spcBef>
            <a:spcAft>
              <a:spcPct val="35000"/>
            </a:spcAft>
            <a:buNone/>
          </a:pPr>
          <a:endParaRPr lang="en-US" sz="1000" b="0" u="none" strike="noStrike" kern="1200" dirty="0">
            <a:solidFill>
              <a:srgbClr val="000000"/>
            </a:solidFill>
            <a:effectLst/>
            <a:uFillTx/>
            <a:latin typeface="Aptos"/>
          </a:endParaRPr>
        </a:p>
        <a:p>
          <a:pPr marL="0" lvl="0" indent="0" algn="l" defTabSz="466725">
            <a:lnSpc>
              <a:spcPct val="90000"/>
            </a:lnSpc>
            <a:spcBef>
              <a:spcPct val="0"/>
            </a:spcBef>
            <a:spcAft>
              <a:spcPct val="35000"/>
            </a:spcAft>
            <a:buNone/>
          </a:pPr>
          <a:endParaRPr lang="en-US" sz="1000" b="0" u="none" strike="noStrike" kern="1200" dirty="0">
            <a:solidFill>
              <a:srgbClr val="000000"/>
            </a:solidFill>
            <a:effectLst/>
            <a:uFillTx/>
            <a:latin typeface="Aptos"/>
          </a:endParaRPr>
        </a:p>
        <a:p>
          <a:pPr marL="0" lvl="0" indent="0" algn="l" defTabSz="466725">
            <a:lnSpc>
              <a:spcPct val="90000"/>
            </a:lnSpc>
            <a:spcBef>
              <a:spcPct val="0"/>
            </a:spcBef>
            <a:spcAft>
              <a:spcPct val="35000"/>
            </a:spcAft>
            <a:buNone/>
          </a:pPr>
          <a:endParaRPr lang="en-US" sz="1000" b="0" u="none" strike="noStrike" kern="1200" dirty="0">
            <a:solidFill>
              <a:srgbClr val="000000"/>
            </a:solidFill>
            <a:effectLst/>
            <a:uFillTx/>
            <a:latin typeface="Aptos"/>
          </a:endParaRPr>
        </a:p>
        <a:p>
          <a:pPr marL="0" lvl="0" indent="0" algn="l" defTabSz="466725">
            <a:lnSpc>
              <a:spcPct val="90000"/>
            </a:lnSpc>
            <a:spcBef>
              <a:spcPct val="0"/>
            </a:spcBef>
            <a:spcAft>
              <a:spcPct val="35000"/>
            </a:spcAft>
            <a:buNone/>
          </a:pPr>
          <a:endParaRPr lang="en-US" sz="1000" b="0" u="none" strike="noStrike" kern="1200" dirty="0">
            <a:solidFill>
              <a:srgbClr val="000000"/>
            </a:solidFill>
            <a:effectLst/>
            <a:uFillTx/>
            <a:latin typeface="Aptos"/>
          </a:endParaRPr>
        </a:p>
      </dsp:txBody>
      <dsp:txXfrm>
        <a:off x="2490698" y="426190"/>
        <a:ext cx="1853866" cy="1765011"/>
      </dsp:txXfrm>
    </dsp:sp>
    <dsp:sp modelId="{0DBDB46C-06A0-479C-86DF-2179F7BE8E18}">
      <dsp:nvSpPr>
        <dsp:cNvPr id="0" name=""/>
        <dsp:cNvSpPr/>
      </dsp:nvSpPr>
      <dsp:spPr>
        <a:xfrm>
          <a:off x="3745730" y="0"/>
          <a:ext cx="780092" cy="780092"/>
        </a:xfrm>
        <a:prstGeom prst="plus">
          <a:avLst>
            <a:gd name="adj" fmla="val 32810"/>
          </a:avLst>
        </a:prstGeom>
        <a:solidFill>
          <a:schemeClr val="accent1">
            <a:hueOff val="0"/>
            <a:satOff val="0"/>
            <a:lumOff val="0"/>
            <a:alphaOff val="0"/>
          </a:schemeClr>
        </a:solidFill>
        <a:ln w="6350" cap="flat" cmpd="sng" algn="ctr">
          <a:prstDash val="solid"/>
          <a:miter/>
        </a:ln>
        <a:effectLst/>
      </dsp:spPr>
      <dsp:style>
        <a:lnRef idx="2">
          <a:scrgbClr r="0" g="0" b="0"/>
        </a:lnRef>
        <a:fillRef idx="1">
          <a:scrgbClr r="0" g="0" b="0"/>
        </a:fillRef>
        <a:effectRef idx="0">
          <a:scrgbClr r="0" g="0" b="0"/>
        </a:effectRef>
        <a:fontRef idx="minor">
          <a:schemeClr val="lt1"/>
        </a:fontRef>
      </dsp:style>
    </dsp:sp>
    <dsp:sp modelId="{F94439E9-1F0A-49E6-8FFF-F8F33254F2CF}">
      <dsp:nvSpPr>
        <dsp:cNvPr id="0" name=""/>
        <dsp:cNvSpPr/>
      </dsp:nvSpPr>
      <dsp:spPr>
        <a:xfrm>
          <a:off x="0" y="109057"/>
          <a:ext cx="734204" cy="251605"/>
        </a:xfrm>
        <a:prstGeom prst="rect">
          <a:avLst/>
        </a:prstGeom>
        <a:solidFill>
          <a:schemeClr val="accent1">
            <a:hueOff val="0"/>
            <a:satOff val="0"/>
            <a:lumOff val="0"/>
            <a:alphaOff val="0"/>
          </a:schemeClr>
        </a:solidFill>
        <a:ln w="6350" cap="flat" cmpd="sng" algn="ctr">
          <a:prstDash val="solid"/>
          <a:miter/>
        </a:ln>
        <a:effectLst/>
      </dsp:spPr>
      <dsp:style>
        <a:lnRef idx="2">
          <a:scrgbClr r="0" g="0" b="0"/>
        </a:lnRef>
        <a:fillRef idx="1">
          <a:scrgbClr r="0" g="0" b="0"/>
        </a:fillRef>
        <a:effectRef idx="0">
          <a:scrgbClr r="0" g="0" b="0"/>
        </a:effectRef>
        <a:fontRef idx="minor">
          <a:schemeClr val="lt1"/>
        </a:fontRef>
      </dsp:style>
    </dsp:sp>
    <dsp:sp modelId="{434DCCF6-DE9D-4D27-92CA-59102473B7D5}">
      <dsp:nvSpPr>
        <dsp:cNvPr id="0" name=""/>
        <dsp:cNvSpPr/>
      </dsp:nvSpPr>
      <dsp:spPr>
        <a:xfrm>
          <a:off x="2409108" y="1017113"/>
          <a:ext cx="458" cy="1685755"/>
        </a:xfrm>
        <a:prstGeom prst="line">
          <a:avLst/>
        </a:prstGeom>
        <a:noFill/>
        <a:ln w="6350" cap="flat" cmpd="sng" algn="ctr">
          <a:prstDash val="solid"/>
          <a:miter/>
        </a:ln>
        <a:effectLst/>
      </dsp:spPr>
      <dsp:style>
        <a:lnRef idx="2">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F72DAC-93F1-4252-B0CA-83C98984B5CC}">
      <dsp:nvSpPr>
        <dsp:cNvPr id="0" name=""/>
        <dsp:cNvSpPr/>
      </dsp:nvSpPr>
      <dsp:spPr>
        <a:xfrm>
          <a:off x="3025268" y="0"/>
          <a:ext cx="2514599" cy="2514599"/>
        </a:xfrm>
        <a:prstGeom prst="triangle">
          <a:avLst/>
        </a:prstGeom>
        <a:solidFill>
          <a:schemeClr val="accent1">
            <a:hueOff val="0"/>
            <a:satOff val="0"/>
            <a:lumOff val="0"/>
            <a:alphaOff val="0"/>
          </a:schemeClr>
        </a:solidFill>
        <a:ln w="6350" cap="flat" cmpd="sng" algn="ctr">
          <a:solidFill>
            <a:schemeClr val="bg2"/>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GB" sz="800" b="1" kern="1200" dirty="0"/>
            <a:t>Relationship Based Practice</a:t>
          </a:r>
        </a:p>
        <a:p>
          <a:pPr marL="0" lvl="0" indent="0" algn="ctr" defTabSz="355600">
            <a:lnSpc>
              <a:spcPct val="90000"/>
            </a:lnSpc>
            <a:spcBef>
              <a:spcPct val="0"/>
            </a:spcBef>
            <a:spcAft>
              <a:spcPct val="35000"/>
            </a:spcAft>
            <a:buNone/>
          </a:pPr>
          <a:r>
            <a:rPr lang="en-GB" sz="800" b="1" kern="1200" dirty="0"/>
            <a:t>Whole Family Support</a:t>
          </a:r>
        </a:p>
        <a:p>
          <a:pPr marL="0" lvl="0" indent="0" algn="ctr" defTabSz="355600">
            <a:lnSpc>
              <a:spcPct val="90000"/>
            </a:lnSpc>
            <a:spcBef>
              <a:spcPct val="0"/>
            </a:spcBef>
            <a:spcAft>
              <a:spcPct val="35000"/>
            </a:spcAft>
            <a:buNone/>
          </a:pPr>
          <a:r>
            <a:rPr lang="en-GB" sz="800" b="1" kern="1200" dirty="0"/>
            <a:t>Practical &amp; Therapeutic Help</a:t>
          </a:r>
        </a:p>
        <a:p>
          <a:pPr marL="0" lvl="0" indent="0" algn="ctr" defTabSz="355600">
            <a:lnSpc>
              <a:spcPct val="90000"/>
            </a:lnSpc>
            <a:spcBef>
              <a:spcPct val="0"/>
            </a:spcBef>
            <a:spcAft>
              <a:spcPct val="35000"/>
            </a:spcAft>
            <a:buNone/>
          </a:pPr>
          <a:r>
            <a:rPr lang="en-GB" sz="800" b="1" kern="1200" dirty="0"/>
            <a:t>Multi-Agency Co-Ordination</a:t>
          </a:r>
        </a:p>
        <a:p>
          <a:pPr marL="0" lvl="0" indent="0" algn="ctr" defTabSz="355600">
            <a:lnSpc>
              <a:spcPct val="90000"/>
            </a:lnSpc>
            <a:spcBef>
              <a:spcPct val="0"/>
            </a:spcBef>
            <a:spcAft>
              <a:spcPct val="35000"/>
            </a:spcAft>
            <a:buNone/>
          </a:pPr>
          <a:r>
            <a:rPr lang="en-GB" sz="800" b="1" kern="1200" dirty="0"/>
            <a:t>Early Intervention</a:t>
          </a:r>
        </a:p>
      </dsp:txBody>
      <dsp:txXfrm>
        <a:off x="3653918" y="1257300"/>
        <a:ext cx="1257299" cy="1257299"/>
      </dsp:txXfrm>
    </dsp:sp>
    <dsp:sp modelId="{BD47CFE1-39D0-46E6-AABE-211C78935259}">
      <dsp:nvSpPr>
        <dsp:cNvPr id="0" name=""/>
        <dsp:cNvSpPr/>
      </dsp:nvSpPr>
      <dsp:spPr>
        <a:xfrm>
          <a:off x="1734423" y="2514599"/>
          <a:ext cx="2514599" cy="2514599"/>
        </a:xfrm>
        <a:prstGeom prst="triangle">
          <a:avLst/>
        </a:prstGeom>
        <a:solidFill>
          <a:schemeClr val="accent1">
            <a:hueOff val="0"/>
            <a:satOff val="0"/>
            <a:lumOff val="0"/>
            <a:alphaOff val="0"/>
          </a:schemeClr>
        </a:solidFill>
        <a:ln w="6350" cap="flat" cmpd="sng" algn="ctr">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Clr>
              <a:srgbClr val="00A8CA"/>
            </a:buClr>
            <a:buSzPct val="65000"/>
            <a:buFont typeface="Wingdings" charset="2"/>
            <a:buNone/>
          </a:pPr>
          <a:r>
            <a:rPr lang="en-US" sz="800" b="1" u="none" strike="noStrike" kern="1200" dirty="0">
              <a:solidFill>
                <a:schemeClr val="bg2"/>
              </a:solidFill>
              <a:effectLst/>
              <a:uFillTx/>
              <a:latin typeface="Arial"/>
            </a:rPr>
            <a:t>Right support, right </a:t>
          </a:r>
          <a:r>
            <a:rPr lang="en-US" sz="800" b="0" u="none" strike="noStrike" kern="1200" dirty="0">
              <a:solidFill>
                <a:schemeClr val="bg2"/>
              </a:solidFill>
              <a:effectLst/>
              <a:uFillTx/>
              <a:latin typeface="Arial"/>
            </a:rPr>
            <a:t>time</a:t>
          </a:r>
          <a:endParaRPr lang="en-US" sz="800" b="0" u="none" strike="noStrike" kern="1200" dirty="0">
            <a:solidFill>
              <a:schemeClr val="bg2"/>
            </a:solidFill>
            <a:effectLst/>
            <a:uFillTx/>
            <a:latin typeface="Aptos"/>
          </a:endParaRPr>
        </a:p>
        <a:p>
          <a:pPr marL="0" lvl="0" indent="0" algn="ctr" defTabSz="355600">
            <a:lnSpc>
              <a:spcPct val="90000"/>
            </a:lnSpc>
            <a:spcBef>
              <a:spcPct val="0"/>
            </a:spcBef>
            <a:spcAft>
              <a:spcPct val="35000"/>
            </a:spcAft>
            <a:buClr>
              <a:srgbClr val="00A8CA"/>
            </a:buClr>
            <a:buSzPct val="65000"/>
            <a:buFont typeface="Wingdings" charset="2"/>
            <a:buNone/>
          </a:pPr>
          <a:r>
            <a:rPr lang="en-US" sz="800" b="1" u="none" strike="noStrike" kern="1200" dirty="0">
              <a:solidFill>
                <a:schemeClr val="bg2"/>
              </a:solidFill>
              <a:effectLst/>
              <a:uFillTx/>
              <a:latin typeface="Arial"/>
            </a:rPr>
            <a:t>Reduce repeat referrals</a:t>
          </a:r>
          <a:endParaRPr lang="en-US" sz="800" b="1" u="none" strike="noStrike" kern="1200" dirty="0">
            <a:solidFill>
              <a:schemeClr val="bg2"/>
            </a:solidFill>
            <a:effectLst/>
            <a:uFillTx/>
            <a:latin typeface="Aptos"/>
          </a:endParaRPr>
        </a:p>
        <a:p>
          <a:pPr marL="0" lvl="0" indent="0" algn="ctr" defTabSz="355600">
            <a:lnSpc>
              <a:spcPct val="90000"/>
            </a:lnSpc>
            <a:spcBef>
              <a:spcPct val="0"/>
            </a:spcBef>
            <a:spcAft>
              <a:spcPct val="35000"/>
            </a:spcAft>
            <a:buClr>
              <a:srgbClr val="00A8CA"/>
            </a:buClr>
            <a:buSzPct val="65000"/>
            <a:buFont typeface="Wingdings" charset="2"/>
            <a:buNone/>
          </a:pPr>
          <a:r>
            <a:rPr lang="en-US" sz="800" b="1" u="none" strike="noStrike" kern="1200" dirty="0">
              <a:solidFill>
                <a:schemeClr val="bg2"/>
              </a:solidFill>
              <a:effectLst/>
              <a:uFillTx/>
              <a:latin typeface="Arial"/>
            </a:rPr>
            <a:t>Improve family resilience</a:t>
          </a:r>
          <a:endParaRPr lang="en-US" sz="800" b="1" u="none" strike="noStrike" kern="1200" dirty="0">
            <a:solidFill>
              <a:schemeClr val="bg2"/>
            </a:solidFill>
            <a:effectLst/>
            <a:uFillTx/>
            <a:latin typeface="Aptos"/>
          </a:endParaRPr>
        </a:p>
        <a:p>
          <a:pPr marL="0" lvl="0" indent="0" algn="ctr" defTabSz="355600">
            <a:lnSpc>
              <a:spcPct val="90000"/>
            </a:lnSpc>
            <a:spcBef>
              <a:spcPct val="0"/>
            </a:spcBef>
            <a:spcAft>
              <a:spcPct val="35000"/>
            </a:spcAft>
            <a:buClr>
              <a:srgbClr val="00A8CA"/>
            </a:buClr>
            <a:buSzPct val="65000"/>
            <a:buFont typeface="Wingdings" charset="2"/>
            <a:buNone/>
          </a:pPr>
          <a:r>
            <a:rPr lang="en-US" sz="800" b="1" u="none" strike="noStrike" kern="1200" dirty="0">
              <a:solidFill>
                <a:schemeClr val="bg2"/>
              </a:solidFill>
              <a:effectLst/>
              <a:uFillTx/>
              <a:latin typeface="Arial"/>
            </a:rPr>
            <a:t>Prevent statutory escalation</a:t>
          </a:r>
          <a:endParaRPr lang="en-GB" sz="800" b="1" kern="1200" dirty="0">
            <a:solidFill>
              <a:schemeClr val="bg2"/>
            </a:solidFill>
          </a:endParaRPr>
        </a:p>
      </dsp:txBody>
      <dsp:txXfrm>
        <a:off x="2363073" y="3771899"/>
        <a:ext cx="1257299" cy="1257299"/>
      </dsp:txXfrm>
    </dsp:sp>
    <dsp:sp modelId="{B3977A4D-2BAB-41C5-8C78-33B2CBBF626E}">
      <dsp:nvSpPr>
        <dsp:cNvPr id="0" name=""/>
        <dsp:cNvSpPr/>
      </dsp:nvSpPr>
      <dsp:spPr>
        <a:xfrm rot="10800000">
          <a:off x="2991723" y="2514599"/>
          <a:ext cx="2514599" cy="2514599"/>
        </a:xfrm>
        <a:prstGeom prst="triangle">
          <a:avLst/>
        </a:prstGeom>
        <a:solidFill>
          <a:schemeClr val="accent1">
            <a:hueOff val="0"/>
            <a:satOff val="0"/>
            <a:lumOff val="0"/>
            <a:alphaOff val="0"/>
          </a:schemeClr>
        </a:solidFill>
        <a:ln w="6350" cap="flat" cmpd="sng" algn="ctr">
          <a:solidFill>
            <a:schemeClr val="bg2"/>
          </a:solidFill>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solidFill>
                <a:schemeClr val="bg1"/>
              </a:solidFill>
            </a:rPr>
            <a:t>Our Shared Vision</a:t>
          </a:r>
        </a:p>
      </dsp:txBody>
      <dsp:txXfrm rot="10800000">
        <a:off x="3620373" y="2514599"/>
        <a:ext cx="1257299" cy="1257299"/>
      </dsp:txXfrm>
    </dsp:sp>
    <dsp:sp modelId="{29B041B3-788E-40E6-97CC-919133F4052F}">
      <dsp:nvSpPr>
        <dsp:cNvPr id="0" name=""/>
        <dsp:cNvSpPr/>
      </dsp:nvSpPr>
      <dsp:spPr>
        <a:xfrm>
          <a:off x="4270548" y="2514599"/>
          <a:ext cx="2514599" cy="2514599"/>
        </a:xfrm>
        <a:prstGeom prst="triangle">
          <a:avLst/>
        </a:prstGeom>
        <a:solidFill>
          <a:schemeClr val="accent1">
            <a:hueOff val="0"/>
            <a:satOff val="0"/>
            <a:lumOff val="0"/>
            <a:alphaOff val="0"/>
          </a:schemeClr>
        </a:solidFill>
        <a:ln w="6350" cap="flat" cmpd="sng" algn="ctr">
          <a:prstDash val="solid"/>
          <a:miter/>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Clr>
              <a:srgbClr val="00A8CA"/>
            </a:buClr>
            <a:buSzPct val="65000"/>
            <a:buFont typeface="Wingdings" charset="2"/>
            <a:buNone/>
          </a:pPr>
          <a:r>
            <a:rPr lang="en-US" sz="800" b="1" u="none" strike="noStrike" kern="1200" dirty="0">
              <a:solidFill>
                <a:schemeClr val="bg2"/>
              </a:solidFill>
              <a:effectLst/>
              <a:uFillTx/>
              <a:latin typeface="Arial"/>
            </a:rPr>
            <a:t>One Family, One Plan</a:t>
          </a:r>
          <a:endParaRPr lang="en-US" sz="800" b="1" u="none" strike="noStrike" kern="1200" dirty="0">
            <a:solidFill>
              <a:schemeClr val="bg2"/>
            </a:solidFill>
            <a:effectLst/>
            <a:uFillTx/>
            <a:latin typeface="Times New Roman"/>
          </a:endParaRPr>
        </a:p>
        <a:p>
          <a:pPr marL="0" lvl="0" indent="0" algn="ctr" defTabSz="355600">
            <a:lnSpc>
              <a:spcPct val="90000"/>
            </a:lnSpc>
            <a:spcBef>
              <a:spcPct val="0"/>
            </a:spcBef>
            <a:spcAft>
              <a:spcPct val="35000"/>
            </a:spcAft>
            <a:buClr>
              <a:srgbClr val="00A8CA"/>
            </a:buClr>
            <a:buSzPct val="65000"/>
            <a:buFont typeface="Wingdings" charset="2"/>
            <a:buNone/>
          </a:pPr>
          <a:r>
            <a:rPr lang="en-US" sz="800" b="1" u="none" strike="noStrike" kern="1200" dirty="0">
              <a:solidFill>
                <a:schemeClr val="bg2"/>
              </a:solidFill>
              <a:effectLst/>
              <a:uFillTx/>
              <a:latin typeface="Arial"/>
            </a:rPr>
            <a:t>Single coordinated family plan</a:t>
          </a:r>
          <a:endParaRPr lang="en-US" sz="800" b="1" u="none" strike="noStrike" kern="1200" dirty="0">
            <a:solidFill>
              <a:schemeClr val="bg2"/>
            </a:solidFill>
            <a:effectLst/>
            <a:uFillTx/>
            <a:latin typeface="Times New Roman"/>
          </a:endParaRPr>
        </a:p>
        <a:p>
          <a:pPr marL="0" lvl="0" indent="0" algn="ctr" defTabSz="355600">
            <a:lnSpc>
              <a:spcPct val="90000"/>
            </a:lnSpc>
            <a:spcBef>
              <a:spcPct val="0"/>
            </a:spcBef>
            <a:spcAft>
              <a:spcPct val="35000"/>
            </a:spcAft>
            <a:buClr>
              <a:srgbClr val="00A8CA"/>
            </a:buClr>
            <a:buSzPct val="65000"/>
            <a:buFont typeface="Wingdings" charset="2"/>
            <a:buNone/>
          </a:pPr>
          <a:r>
            <a:rPr lang="en-US" sz="800" b="1" u="none" strike="noStrike" kern="1200" dirty="0">
              <a:solidFill>
                <a:schemeClr val="bg2"/>
              </a:solidFill>
              <a:effectLst/>
              <a:uFillTx/>
              <a:latin typeface="Arial"/>
            </a:rPr>
            <a:t>Named lead worker</a:t>
          </a:r>
          <a:endParaRPr lang="en-US" sz="800" b="1" u="none" strike="noStrike" kern="1200" dirty="0">
            <a:solidFill>
              <a:schemeClr val="bg2"/>
            </a:solidFill>
            <a:effectLst/>
            <a:uFillTx/>
            <a:latin typeface="Times New Roman"/>
          </a:endParaRPr>
        </a:p>
        <a:p>
          <a:pPr marL="0" lvl="0" indent="0" algn="ctr" defTabSz="355600">
            <a:lnSpc>
              <a:spcPct val="90000"/>
            </a:lnSpc>
            <a:spcBef>
              <a:spcPct val="0"/>
            </a:spcBef>
            <a:spcAft>
              <a:spcPct val="35000"/>
            </a:spcAft>
            <a:buClr>
              <a:srgbClr val="00A8CA"/>
            </a:buClr>
            <a:buSzPct val="65000"/>
            <a:buFont typeface="Wingdings" charset="2"/>
            <a:buNone/>
          </a:pPr>
          <a:r>
            <a:rPr lang="en-US" sz="800" b="1" u="none" strike="noStrike" kern="1200" dirty="0">
              <a:solidFill>
                <a:schemeClr val="bg2"/>
              </a:solidFill>
              <a:effectLst/>
              <a:uFillTx/>
              <a:latin typeface="Arial"/>
            </a:rPr>
            <a:t>Community and voluntary delivery</a:t>
          </a:r>
          <a:endParaRPr lang="en-US" sz="800" b="1" u="none" strike="noStrike" kern="1200" dirty="0">
            <a:solidFill>
              <a:schemeClr val="bg2"/>
            </a:solidFill>
            <a:effectLst/>
            <a:uFillTx/>
            <a:latin typeface="Times New Roman"/>
          </a:endParaRPr>
        </a:p>
        <a:p>
          <a:pPr marL="0" lvl="0" indent="0" algn="ctr" defTabSz="355600">
            <a:lnSpc>
              <a:spcPct val="90000"/>
            </a:lnSpc>
            <a:spcBef>
              <a:spcPct val="0"/>
            </a:spcBef>
            <a:spcAft>
              <a:spcPct val="35000"/>
            </a:spcAft>
            <a:buClr>
              <a:srgbClr val="00A8CA"/>
            </a:buClr>
            <a:buSzPct val="65000"/>
            <a:buFont typeface="Wingdings" charset="2"/>
            <a:buNone/>
          </a:pPr>
          <a:r>
            <a:rPr lang="en-US" sz="800" b="1" u="none" strike="noStrike" kern="1200" dirty="0">
              <a:solidFill>
                <a:schemeClr val="bg2"/>
              </a:solidFill>
              <a:effectLst/>
              <a:uFillTx/>
              <a:latin typeface="Arial"/>
            </a:rPr>
            <a:t>Outcome focused support</a:t>
          </a:r>
          <a:endParaRPr lang="en-GB" sz="800" b="1" kern="1200" dirty="0">
            <a:solidFill>
              <a:schemeClr val="bg2"/>
            </a:solidFill>
          </a:endParaRPr>
        </a:p>
      </dsp:txBody>
      <dsp:txXfrm>
        <a:off x="4899198" y="3771899"/>
        <a:ext cx="1257299" cy="1257299"/>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2.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layout3.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D66A9B-AC54-46E7-83CF-69B43B253BCA}" type="datetimeFigureOut">
              <a:rPr lang="en-GB" smtClean="0"/>
              <a:t>14/09/2026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5A641C-3FC0-45A1-BFE7-9847B6BF4A55}" type="slidenum">
              <a:rPr lang="en-GB" smtClean="0"/>
              <a:t>‹#›</a:t>
            </a:fld>
            <a:endParaRPr lang="en-GB"/>
          </a:p>
        </p:txBody>
      </p:sp>
    </p:spTree>
    <p:extLst>
      <p:ext uri="{BB962C8B-B14F-4D97-AF65-F5344CB8AC3E}">
        <p14:creationId xmlns:p14="http://schemas.microsoft.com/office/powerpoint/2010/main" val="2209276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PlaceHolder 1"/>
          <p:cNvSpPr>
            <a:spLocks noGrp="1" noRot="1" noChangeAspect="1"/>
          </p:cNvSpPr>
          <p:nvPr>
            <p:ph type="sldImg"/>
          </p:nvPr>
        </p:nvSpPr>
        <p:spPr>
          <a:xfrm>
            <a:off x="685800" y="1143000"/>
            <a:ext cx="5486400" cy="3086100"/>
          </a:xfrm>
          <a:prstGeom prst="rect">
            <a:avLst/>
          </a:prstGeom>
          <a:ln w="0">
            <a:noFill/>
          </a:ln>
        </p:spPr>
      </p:sp>
      <p:sp>
        <p:nvSpPr>
          <p:cNvPr id="321" name="PlaceHolder 2"/>
          <p:cNvSpPr>
            <a:spLocks noGrp="1"/>
          </p:cNvSpPr>
          <p:nvPr>
            <p:ph type="body"/>
          </p:nvPr>
        </p:nvSpPr>
        <p:spPr>
          <a:xfrm>
            <a:off x="685800" y="4400280"/>
            <a:ext cx="5486400" cy="3600360"/>
          </a:xfrm>
          <a:prstGeom prst="rect">
            <a:avLst/>
          </a:prstGeom>
          <a:noFill/>
          <a:ln w="0">
            <a:noFill/>
          </a:ln>
        </p:spPr>
        <p:txBody>
          <a:bodyPr lIns="91440" tIns="45720" rIns="91440" bIns="45720" anchor="t">
            <a:noAutofit/>
          </a:bodyPr>
          <a:lstStyle/>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b="0" u="none" strike="noStrike" dirty="0">
                <a:solidFill>
                  <a:srgbClr val="000000"/>
                </a:solidFill>
                <a:effectLst/>
                <a:uFillTx/>
                <a:latin typeface="Aptos"/>
              </a:rPr>
              <a:t>Intro slide</a:t>
            </a:r>
            <a:endParaRPr lang="en-US" sz="1200" b="0" u="none" strike="noStrike" dirty="0">
              <a:solidFill>
                <a:srgbClr val="000000"/>
              </a:solidFill>
              <a:effectLst/>
              <a:uFillTx/>
              <a:latin typeface="Aptos"/>
            </a:endParaRPr>
          </a:p>
        </p:txBody>
      </p:sp>
      <p:sp>
        <p:nvSpPr>
          <p:cNvPr id="322" name="Slide Number Placeholder 3"/>
          <p:cNvSpPr/>
          <p:nvPr/>
        </p:nvSpPr>
        <p:spPr>
          <a:xfrm>
            <a:off x="3884760" y="8685360"/>
            <a:ext cx="2971800" cy="4586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6EE40CAE-A33F-4B95-A041-CCBBB0081E3E}" type="slidenum">
              <a:rPr kumimoji="0" lang="en-GB" sz="1200" b="0" i="0" u="none" strike="noStrike" kern="1200" cap="none" spc="0" normalizeH="0" baseline="0" noProof="0">
                <a:ln>
                  <a:noFill/>
                </a:ln>
                <a:solidFill>
                  <a:srgbClr val="FFFFFF"/>
                </a:solidFill>
                <a:effectLst/>
                <a:uLnTx/>
                <a:uFillTx/>
                <a:latin typeface="Times New Roman"/>
                <a:ea typeface="+mn-ea"/>
                <a:cs typeface="+mn-cs"/>
              </a:rPr>
              <a:pPr marL="0" marR="0" lvl="0" indent="0" algn="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1</a:t>
            </a:fld>
            <a:endParaRPr kumimoji="0" lang="en-US" sz="1200" b="0" i="0" u="none" strike="noStrike" kern="1200" cap="none" spc="0" normalizeH="0" baseline="0" noProof="0" dirty="0">
              <a:ln>
                <a:noFill/>
              </a:ln>
              <a:solidFill>
                <a:srgbClr val="FFFFFF"/>
              </a:solidFill>
              <a:effectLst/>
              <a:uLnTx/>
              <a:uFillTx/>
              <a:latin typeface="Times New Roman"/>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PlaceHolder 1"/>
          <p:cNvSpPr>
            <a:spLocks noGrp="1" noRot="1" noChangeAspect="1"/>
          </p:cNvSpPr>
          <p:nvPr>
            <p:ph type="sldImg"/>
          </p:nvPr>
        </p:nvSpPr>
        <p:spPr>
          <a:xfrm>
            <a:off x="685800" y="1143000"/>
            <a:ext cx="5486400" cy="3086100"/>
          </a:xfrm>
          <a:prstGeom prst="rect">
            <a:avLst/>
          </a:prstGeom>
          <a:ln w="0">
            <a:noFill/>
          </a:ln>
        </p:spPr>
      </p:sp>
      <p:sp>
        <p:nvSpPr>
          <p:cNvPr id="327" name="PlaceHolder 2"/>
          <p:cNvSpPr>
            <a:spLocks noGrp="1"/>
          </p:cNvSpPr>
          <p:nvPr>
            <p:ph type="body"/>
          </p:nvPr>
        </p:nvSpPr>
        <p:spPr>
          <a:xfrm>
            <a:off x="685800" y="4400280"/>
            <a:ext cx="5486400" cy="3600360"/>
          </a:xfrm>
          <a:prstGeom prst="rect">
            <a:avLst/>
          </a:prstGeom>
          <a:noFill/>
          <a:ln w="0">
            <a:noFill/>
          </a:ln>
        </p:spPr>
        <p:txBody>
          <a:bodyPr lIns="91440" tIns="45720" rIns="91440" bIns="45720" anchor="t">
            <a:noAutofit/>
          </a:bodyPr>
          <a:lstStyle/>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b="0" u="none" strike="noStrike" dirty="0">
                <a:solidFill>
                  <a:srgbClr val="000000"/>
                </a:solidFill>
                <a:effectLst/>
                <a:uFillTx/>
                <a:latin typeface="Aptos"/>
              </a:rPr>
              <a:t>Belfast carries some of the highest levels of demand, complexity and social inequality across Northern Ireland, More families are living with complexity, disability, neurodiversity and mental health challenges that require coordinated early intervention. making it a critical location for early intervention and family support investment.</a:t>
            </a:r>
            <a:endParaRPr lang="en-US" sz="1200" b="0" u="none" strike="noStrike" dirty="0">
              <a:solidFill>
                <a:srgbClr val="000000"/>
              </a:solidFill>
              <a:effectLst/>
              <a:uFillTx/>
              <a:latin typeface="Aptos"/>
            </a:endParaRPr>
          </a:p>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dirty="0">
              <a:solidFill>
                <a:srgbClr val="000000"/>
              </a:solidFill>
              <a:effectLst/>
              <a:uFillTx/>
              <a:latin typeface="Aptos"/>
            </a:endParaRPr>
          </a:p>
        </p:txBody>
      </p:sp>
      <p:sp>
        <p:nvSpPr>
          <p:cNvPr id="328" name="Slide Number Placeholder 3"/>
          <p:cNvSpPr/>
          <p:nvPr/>
        </p:nvSpPr>
        <p:spPr>
          <a:xfrm>
            <a:off x="3884760" y="8685360"/>
            <a:ext cx="2971800" cy="4586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A58311CF-A8FF-4C22-B30A-13BAC5E1C6D7}" type="slidenum">
              <a:rPr kumimoji="0" lang="en-GB" sz="1200" b="0" i="0" u="none" strike="noStrike" kern="1200" cap="none" spc="0" normalizeH="0" baseline="0" noProof="0">
                <a:ln>
                  <a:noFill/>
                </a:ln>
                <a:solidFill>
                  <a:srgbClr val="FFFFFF"/>
                </a:solidFill>
                <a:effectLst/>
                <a:uLnTx/>
                <a:uFillTx/>
                <a:latin typeface="Times New Roman"/>
                <a:ea typeface="+mn-ea"/>
                <a:cs typeface="+mn-cs"/>
              </a:rPr>
              <a:pPr marL="0" marR="0" lvl="0" indent="0" algn="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3</a:t>
            </a:fld>
            <a:endParaRPr kumimoji="0" lang="en-US" sz="1200" b="0" i="0" u="none" strike="noStrike" kern="1200" cap="none" spc="0" normalizeH="0" baseline="0" noProof="0" dirty="0">
              <a:ln>
                <a:noFill/>
              </a:ln>
              <a:solidFill>
                <a:srgbClr val="FFFFFF"/>
              </a:solidFill>
              <a:effectLst/>
              <a:uLnTx/>
              <a:uFillTx/>
              <a:latin typeface="Times New Roman"/>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PlaceHolder 1"/>
          <p:cNvSpPr>
            <a:spLocks noGrp="1" noRot="1" noChangeAspect="1"/>
          </p:cNvSpPr>
          <p:nvPr>
            <p:ph type="sldImg"/>
          </p:nvPr>
        </p:nvSpPr>
        <p:spPr>
          <a:xfrm>
            <a:off x="685800" y="1143000"/>
            <a:ext cx="5486400" cy="3086100"/>
          </a:xfrm>
          <a:prstGeom prst="rect">
            <a:avLst/>
          </a:prstGeom>
          <a:ln w="0">
            <a:noFill/>
          </a:ln>
        </p:spPr>
      </p:sp>
      <p:sp>
        <p:nvSpPr>
          <p:cNvPr id="333" name="PlaceHolder 2"/>
          <p:cNvSpPr>
            <a:spLocks noGrp="1"/>
          </p:cNvSpPr>
          <p:nvPr>
            <p:ph type="body"/>
          </p:nvPr>
        </p:nvSpPr>
        <p:spPr>
          <a:xfrm>
            <a:off x="685800" y="4400280"/>
            <a:ext cx="5486400" cy="3600360"/>
          </a:xfrm>
          <a:prstGeom prst="rect">
            <a:avLst/>
          </a:prstGeom>
          <a:noFill/>
          <a:ln w="0">
            <a:noFill/>
          </a:ln>
        </p:spPr>
        <p:txBody>
          <a:bodyPr lIns="91440" tIns="45720" rIns="91440" bIns="45720" anchor="t">
            <a:noAutofit/>
          </a:bodyPr>
          <a:lstStyle/>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b="0" u="none" strike="noStrike" dirty="0">
                <a:solidFill>
                  <a:srgbClr val="000000"/>
                </a:solidFill>
                <a:effectLst/>
                <a:uFillTx/>
                <a:latin typeface="Aptos"/>
              </a:rPr>
              <a:t>The Missing Middle</a:t>
            </a:r>
            <a:endParaRPr lang="en-US" sz="1200" b="0" u="none" strike="noStrike" dirty="0">
              <a:solidFill>
                <a:srgbClr val="000000"/>
              </a:solidFill>
              <a:effectLst/>
              <a:uFillTx/>
              <a:latin typeface="Aptos"/>
            </a:endParaRPr>
          </a:p>
        </p:txBody>
      </p:sp>
      <p:sp>
        <p:nvSpPr>
          <p:cNvPr id="334" name="Slide Number Placeholder 3"/>
          <p:cNvSpPr/>
          <p:nvPr/>
        </p:nvSpPr>
        <p:spPr>
          <a:xfrm>
            <a:off x="3884760" y="8685360"/>
            <a:ext cx="2971800" cy="4586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F2F93A9C-FA53-44AF-ABCE-CCC0B9AC8E0E}" type="slidenum">
              <a:rPr kumimoji="0" lang="en-GB" sz="1200" b="0" i="0" u="none" strike="noStrike" kern="1200" cap="none" spc="0" normalizeH="0" baseline="0" noProof="0">
                <a:ln>
                  <a:noFill/>
                </a:ln>
                <a:solidFill>
                  <a:srgbClr val="FFFFFF"/>
                </a:solidFill>
                <a:effectLst/>
                <a:uLnTx/>
                <a:uFillTx/>
                <a:latin typeface="Times New Roman"/>
                <a:ea typeface="+mn-ea"/>
                <a:cs typeface="+mn-cs"/>
              </a:rPr>
              <a:pPr marL="0" marR="0" lvl="0" indent="0" algn="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10</a:t>
            </a:fld>
            <a:endParaRPr kumimoji="0" lang="en-US" sz="1200" b="0" i="0" u="none" strike="noStrike" kern="1200" cap="none" spc="0" normalizeH="0" baseline="0" noProof="0" dirty="0">
              <a:ln>
                <a:noFill/>
              </a:ln>
              <a:solidFill>
                <a:srgbClr val="FFFFFF"/>
              </a:solidFill>
              <a:effectLst/>
              <a:uLnTx/>
              <a:uFillTx/>
              <a:latin typeface="Times New Roman"/>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PlaceHolder 1"/>
          <p:cNvSpPr>
            <a:spLocks noGrp="1" noRot="1" noChangeAspect="1"/>
          </p:cNvSpPr>
          <p:nvPr>
            <p:ph type="sldImg"/>
          </p:nvPr>
        </p:nvSpPr>
        <p:spPr>
          <a:xfrm>
            <a:off x="685800" y="1143000"/>
            <a:ext cx="5486400" cy="3086100"/>
          </a:xfrm>
          <a:prstGeom prst="rect">
            <a:avLst/>
          </a:prstGeom>
          <a:ln w="0">
            <a:noFill/>
          </a:ln>
        </p:spPr>
      </p:sp>
      <p:sp>
        <p:nvSpPr>
          <p:cNvPr id="342" name="PlaceHolder 2"/>
          <p:cNvSpPr>
            <a:spLocks noGrp="1"/>
          </p:cNvSpPr>
          <p:nvPr>
            <p:ph type="body"/>
          </p:nvPr>
        </p:nvSpPr>
        <p:spPr>
          <a:xfrm>
            <a:off x="685800" y="4400280"/>
            <a:ext cx="5486400" cy="3600360"/>
          </a:xfrm>
          <a:prstGeom prst="rect">
            <a:avLst/>
          </a:prstGeom>
          <a:noFill/>
          <a:ln w="0">
            <a:noFill/>
          </a:ln>
        </p:spPr>
        <p:txBody>
          <a:bodyPr lIns="91440" tIns="45720" rIns="91440" bIns="45720" anchor="t">
            <a:noAutofit/>
          </a:bodyPr>
          <a:lstStyle/>
          <a:p>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dirty="0">
                <a:solidFill>
                  <a:srgbClr val="000000"/>
                </a:solidFill>
                <a:effectLst/>
                <a:uFillTx/>
                <a:latin typeface="Aptos"/>
              </a:rPr>
              <a:t>[Sources]</a:t>
            </a:r>
          </a:p>
          <a:p>
            <a:pPr indent="0" algn="l">
              <a:spcBef>
                <a:spcPts val="45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dirty="0">
                <a:solidFill>
                  <a:srgbClr val="000000"/>
                </a:solidFill>
                <a:effectLst/>
                <a:uFillTx/>
                <a:latin typeface="Aptos"/>
              </a:rPr>
              <a:t>Enhanced Service Dip Sample Final.docx, lines 26-28</a:t>
            </a:r>
          </a:p>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dirty="0">
                <a:solidFill>
                  <a:srgbClr val="000000"/>
                </a:solidFill>
                <a:effectLst/>
                <a:uFillTx/>
                <a:latin typeface="Aptos"/>
              </a:rPr>
              <a:t> </a:t>
            </a:r>
          </a:p>
        </p:txBody>
      </p:sp>
      <p:sp>
        <p:nvSpPr>
          <p:cNvPr id="343" name="Slide Number Placeholder 3"/>
          <p:cNvSpPr/>
          <p:nvPr/>
        </p:nvSpPr>
        <p:spPr>
          <a:xfrm>
            <a:off x="3884760" y="8685360"/>
            <a:ext cx="2971800" cy="4586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4692BAC3-4BA9-4359-B383-8055B9CE23B3}" type="slidenum">
              <a:rPr kumimoji="0" lang="en-US" sz="1200" b="0" i="0" u="none" strike="noStrike" kern="1200" cap="none" spc="0" normalizeH="0" baseline="0" noProof="0">
                <a:ln>
                  <a:noFill/>
                </a:ln>
                <a:solidFill>
                  <a:srgbClr val="FFFFFF"/>
                </a:solidFill>
                <a:effectLst/>
                <a:uLnTx/>
                <a:uFillTx/>
                <a:latin typeface="Times New Roman"/>
                <a:ea typeface="+mn-ea"/>
                <a:cs typeface="+mn-cs"/>
              </a:rPr>
              <a:pPr marL="0" marR="0" lvl="0" indent="0" algn="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11</a:t>
            </a:fld>
            <a:endParaRPr kumimoji="0" lang="en-US" sz="1200" b="0" i="0" u="none" strike="noStrike" kern="1200" cap="none" spc="0" normalizeH="0" baseline="0" noProof="0" dirty="0">
              <a:ln>
                <a:noFill/>
              </a:ln>
              <a:solidFill>
                <a:srgbClr val="FFFFFF"/>
              </a:solidFill>
              <a:effectLst/>
              <a:uLnTx/>
              <a:uFillTx/>
              <a:latin typeface="Times New Roman"/>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PlaceHolder 1"/>
          <p:cNvSpPr>
            <a:spLocks noGrp="1" noRot="1" noChangeAspect="1"/>
          </p:cNvSpPr>
          <p:nvPr>
            <p:ph type="sldImg"/>
          </p:nvPr>
        </p:nvSpPr>
        <p:spPr>
          <a:xfrm>
            <a:off x="1371600" y="1143000"/>
            <a:ext cx="4114800" cy="3086100"/>
          </a:xfrm>
          <a:prstGeom prst="rect">
            <a:avLst/>
          </a:prstGeom>
          <a:ln w="0">
            <a:noFill/>
          </a:ln>
        </p:spPr>
      </p:sp>
      <p:sp>
        <p:nvSpPr>
          <p:cNvPr id="336" name="PlaceHolder 2"/>
          <p:cNvSpPr>
            <a:spLocks noGrp="1"/>
          </p:cNvSpPr>
          <p:nvPr>
            <p:ph type="body"/>
          </p:nvPr>
        </p:nvSpPr>
        <p:spPr>
          <a:xfrm>
            <a:off x="685800" y="4400280"/>
            <a:ext cx="5486400" cy="3600360"/>
          </a:xfrm>
          <a:prstGeom prst="rect">
            <a:avLst/>
          </a:prstGeom>
          <a:noFill/>
          <a:ln w="0">
            <a:noFill/>
          </a:ln>
        </p:spPr>
        <p:txBody>
          <a:bodyPr lIns="91440" tIns="45720" rIns="91440" bIns="45720" anchor="t">
            <a:noAutofit/>
          </a:bodyPr>
          <a:lstStyle/>
          <a:p>
            <a:pPr indent="0" algn="l">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b="0" u="none" strike="noStrike" dirty="0">
                <a:solidFill>
                  <a:srgbClr val="000000"/>
                </a:solidFill>
                <a:effectLst/>
                <a:uFillTx/>
                <a:latin typeface="Aptos"/>
              </a:rPr>
              <a:t>Hoe the ET will make a difference.</a:t>
            </a:r>
            <a:endParaRPr lang="en-US" sz="1200" b="0" u="none" strike="noStrike" dirty="0">
              <a:solidFill>
                <a:srgbClr val="000000"/>
              </a:solidFill>
              <a:effectLst/>
              <a:uFillTx/>
              <a:latin typeface="Aptos"/>
            </a:endParaRPr>
          </a:p>
        </p:txBody>
      </p:sp>
      <p:sp>
        <p:nvSpPr>
          <p:cNvPr id="337" name="Slide Number Placeholder 3"/>
          <p:cNvSpPr/>
          <p:nvPr/>
        </p:nvSpPr>
        <p:spPr>
          <a:xfrm>
            <a:off x="3884760" y="8685360"/>
            <a:ext cx="2971800" cy="4586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A1045186-9A78-4F48-A032-E78A5353CE00}" type="slidenum">
              <a:rPr kumimoji="0" lang="en-GB" sz="1200" b="0" i="0" u="none" strike="noStrike" kern="1200" cap="none" spc="0" normalizeH="0" baseline="0" noProof="0">
                <a:ln>
                  <a:noFill/>
                </a:ln>
                <a:solidFill>
                  <a:srgbClr val="FFFFFF"/>
                </a:solidFill>
                <a:effectLst/>
                <a:uLnTx/>
                <a:uFillTx/>
                <a:latin typeface="Times New Roman"/>
                <a:ea typeface="+mn-ea"/>
                <a:cs typeface="+mn-cs"/>
              </a:rPr>
              <a:pPr marL="0" marR="0" lvl="0" indent="0" algn="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13</a:t>
            </a:fld>
            <a:endParaRPr kumimoji="0" lang="en-US" sz="1200" b="0" i="0" u="none" strike="noStrike" kern="1200" cap="none" spc="0" normalizeH="0" baseline="0" noProof="0" dirty="0">
              <a:ln>
                <a:noFill/>
              </a:ln>
              <a:solidFill>
                <a:srgbClr val="FFFFFF"/>
              </a:solidFill>
              <a:effectLst/>
              <a:uLnTx/>
              <a:uFillTx/>
              <a:latin typeface="Times New Roman"/>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le1">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838080" y="365040"/>
            <a:ext cx="10515840" cy="1325520"/>
          </a:xfrm>
          <a:prstGeom prst="rect">
            <a:avLst/>
          </a:prstGeom>
          <a:noFill/>
          <a:ln w="0">
            <a:noFill/>
          </a:ln>
        </p:spPr>
        <p:txBody>
          <a:bodyPr lIns="90000" tIns="46800" rIns="90000" bIns="46800" anchor="ctr">
            <a:noAutofit/>
          </a:bodyPr>
          <a:lstStyle>
            <a:lvl1pPr indent="0" algn="l">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4400" b="0" u="none" strike="noStrike">
                <a:solidFill>
                  <a:srgbClr val="000000"/>
                </a:solidFill>
                <a:effectLst/>
                <a:uFillTx/>
                <a:latin typeface="Aptos Display"/>
              </a:defRPr>
            </a:lvl1pPr>
          </a:lstStyle>
          <a:p>
            <a:pPr indent="0" algn="l">
              <a:lnSpc>
                <a:spcPct val="9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u="none" strike="noStrike">
                <a:solidFill>
                  <a:srgbClr val="000000"/>
                </a:solidFill>
                <a:effectLst/>
                <a:uFillTx/>
                <a:latin typeface="Aptos Display"/>
              </a:rPr>
              <a:t>Click to edit the title text format</a:t>
            </a:r>
          </a:p>
        </p:txBody>
      </p:sp>
      <p:sp>
        <p:nvSpPr>
          <p:cNvPr id="3" name="PlaceHolder 2"/>
          <p:cNvSpPr>
            <a:spLocks noGrp="1"/>
          </p:cNvSpPr>
          <p:nvPr>
            <p:ph type="body"/>
          </p:nvPr>
        </p:nvSpPr>
        <p:spPr>
          <a:xfrm>
            <a:off x="838080" y="1825200"/>
            <a:ext cx="10515840" cy="4351320"/>
          </a:xfrm>
          <a:prstGeom prst="rect">
            <a:avLst/>
          </a:prstGeom>
          <a:noFill/>
          <a:ln w="0">
            <a:noFill/>
          </a:ln>
        </p:spPr>
        <p:txBody>
          <a:bodyPr lIns="90000" tIns="46800" rIns="90000" bIns="46800" anchor="t">
            <a:normAutofit/>
          </a:bodyPr>
          <a:lstStyle>
            <a:lvl1pPr marL="228600" indent="-228600" algn="l">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2800" b="0" u="none" strike="noStrike">
                <a:solidFill>
                  <a:srgbClr val="000000"/>
                </a:solidFill>
                <a:effectLst/>
                <a:uFillTx/>
                <a:latin typeface="Aptos"/>
              </a:defRPr>
            </a:lvl1pPr>
            <a:lvl2pPr lvl="1" algn="l">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2800" b="0" u="none" strike="noStrike">
                <a:solidFill>
                  <a:srgbClr val="000000"/>
                </a:solidFill>
                <a:effectLst/>
                <a:uFillTx/>
                <a:latin typeface="Aptos"/>
              </a:defRPr>
            </a:lvl2pPr>
            <a:lvl3pPr lvl="2" algn="l">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2800" b="0" u="none" strike="noStrike">
                <a:solidFill>
                  <a:srgbClr val="000000"/>
                </a:solidFill>
                <a:effectLst/>
                <a:uFillTx/>
                <a:latin typeface="Aptos"/>
              </a:defRPr>
            </a:lvl3pPr>
            <a:lvl4pPr lvl="3" algn="l">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2800" b="0" u="none" strike="noStrike">
                <a:solidFill>
                  <a:srgbClr val="000000"/>
                </a:solidFill>
                <a:effectLst/>
                <a:uFillTx/>
                <a:latin typeface="Aptos"/>
              </a:defRPr>
            </a:lvl4pPr>
            <a:lvl5pPr lvl="4" algn="l">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2800" b="0" u="none" strike="noStrike">
                <a:solidFill>
                  <a:srgbClr val="000000"/>
                </a:solidFill>
                <a:effectLst/>
                <a:uFillTx/>
                <a:latin typeface="Aptos"/>
              </a:defRPr>
            </a:lvl5pPr>
            <a:lvl6pPr lvl="5" algn="l">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2800" b="0" u="none" strike="noStrike">
                <a:solidFill>
                  <a:srgbClr val="000000"/>
                </a:solidFill>
                <a:effectLst/>
                <a:uFillTx/>
                <a:latin typeface="Aptos"/>
              </a:defRPr>
            </a:lvl6pPr>
            <a:lvl7pPr lvl="6" algn="l">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2800" b="0" u="none" strike="noStrike">
                <a:solidFill>
                  <a:srgbClr val="000000"/>
                </a:solidFill>
                <a:effectLst/>
                <a:uFillTx/>
                <a:latin typeface="Aptos"/>
              </a:defRPr>
            </a:lvl7pPr>
          </a:lstStyle>
          <a:p>
            <a:pPr marL="228600" indent="-228600" algn="l">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Aptos"/>
              </a:rPr>
              <a:t>Click to edit the outline text format</a:t>
            </a:r>
          </a:p>
          <a:p>
            <a:pPr marL="685800" lvl="1" indent="-228600" algn="l">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Aptos"/>
              </a:rPr>
              <a:t>Second Outline Level</a:t>
            </a:r>
          </a:p>
          <a:p>
            <a:pPr marL="1143000" lvl="2" indent="-228600" algn="l">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Aptos"/>
              </a:rPr>
              <a:t>Third Outline Level</a:t>
            </a:r>
          </a:p>
          <a:p>
            <a:pPr marL="1600200" lvl="3" indent="-228600" algn="l">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Aptos"/>
              </a:rPr>
              <a:t>Fourth Outline Level</a:t>
            </a:r>
          </a:p>
          <a:p>
            <a:pPr marL="2057400" lvl="4" indent="-228600" algn="l">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Aptos"/>
              </a:rPr>
              <a:t>Fifth Outline Level</a:t>
            </a:r>
          </a:p>
          <a:p>
            <a:pPr marL="2057400" lvl="5" indent="-228600" algn="l">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Aptos"/>
              </a:rPr>
              <a:t>Sixth Outline Level</a:t>
            </a:r>
          </a:p>
          <a:p>
            <a:pPr marL="2057400" lvl="6" indent="-228600" algn="l">
              <a:lnSpc>
                <a:spcPct val="90000"/>
              </a:lnSpc>
              <a:spcBef>
                <a:spcPts val="1001"/>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Aptos"/>
              </a:rPr>
              <a:t>Seventh Outline Level</a:t>
            </a:r>
          </a:p>
        </p:txBody>
      </p:sp>
      <p:sp>
        <p:nvSpPr>
          <p:cNvPr id="4" name="PlaceHolder 3"/>
          <p:cNvSpPr>
            <a:spLocks noGrp="1"/>
          </p:cNvSpPr>
          <p:nvPr>
            <p:ph type="dt" idx="1"/>
          </p:nvPr>
        </p:nvSpPr>
        <p:spPr>
          <a:xfrm>
            <a:off x="837600" y="6356520"/>
            <a:ext cx="2743200" cy="365040"/>
          </a:xfrm>
          <a:prstGeom prst="rect">
            <a:avLst/>
          </a:prstGeom>
          <a:noFill/>
          <a:ln w="0">
            <a:noFill/>
          </a:ln>
        </p:spPr>
        <p:txBody>
          <a:bodyPr lIns="90000" tIns="46800" rIns="90000" bIns="46800" anchor="ctr">
            <a:noAutofit/>
          </a:bodyPr>
          <a:lstStyle>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GB" sz="1200" b="0" u="none" strike="noStrike">
                <a:solidFill>
                  <a:srgbClr val="767676"/>
                </a:solidFill>
                <a:effectLst/>
                <a:uFillTx/>
                <a:latin typeface="Times New Roman"/>
              </a:defRPr>
            </a:lvl1pPr>
          </a:lstStyle>
          <a:p>
            <a:r>
              <a:rPr lang="en-GB"/>
              <a:t>&lt;date/time&gt;</a:t>
            </a:r>
            <a:endParaRPr lang="en-GB" dirty="0">
              <a:solidFill>
                <a:srgbClr val="000000"/>
              </a:solidFill>
            </a:endParaRPr>
          </a:p>
        </p:txBody>
      </p:sp>
      <p:sp>
        <p:nvSpPr>
          <p:cNvPr id="5" name="PlaceHolder 4"/>
          <p:cNvSpPr>
            <a:spLocks noGrp="1"/>
          </p:cNvSpPr>
          <p:nvPr>
            <p:ph type="ftr" idx="2"/>
          </p:nvPr>
        </p:nvSpPr>
        <p:spPr>
          <a:xfrm>
            <a:off x="4038720" y="6356520"/>
            <a:ext cx="4114560" cy="365040"/>
          </a:xfrm>
          <a:prstGeom prst="rect">
            <a:avLst/>
          </a:prstGeom>
          <a:noFill/>
          <a:ln w="0">
            <a:noFill/>
          </a:ln>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dirty="0">
              <a:solidFill>
                <a:srgbClr val="FFFFFF"/>
              </a:solidFill>
              <a:latin typeface="Times New Roman"/>
            </a:endParaRPr>
          </a:p>
        </p:txBody>
      </p:sp>
      <p:sp>
        <p:nvSpPr>
          <p:cNvPr id="6" name="PlaceHolder 5"/>
          <p:cNvSpPr>
            <a:spLocks noGrp="1"/>
          </p:cNvSpPr>
          <p:nvPr>
            <p:ph type="sldNum" idx="3"/>
          </p:nvPr>
        </p:nvSpPr>
        <p:spPr>
          <a:xfrm>
            <a:off x="8610240" y="6356520"/>
            <a:ext cx="2743200" cy="365040"/>
          </a:xfrm>
          <a:prstGeom prst="rect">
            <a:avLst/>
          </a:prstGeom>
          <a:noFill/>
          <a:ln w="0">
            <a:noFill/>
          </a:ln>
        </p:spPr>
        <p:txBody>
          <a:bodyPr lIns="90000" tIns="46800" rIns="90000" bIns="46800" anchor="ctr">
            <a:noAutofit/>
          </a:bodyPr>
          <a:lstStyle>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GB" sz="1200" b="0" u="none" strike="noStrike">
                <a:solidFill>
                  <a:srgbClr val="767676"/>
                </a:solidFill>
                <a:effectLst/>
                <a:uFillTx/>
                <a:latin typeface="Times New Roman"/>
              </a:defRPr>
            </a:lvl1pPr>
          </a:lstStyle>
          <a:p>
            <a:fld id="{FF608254-EEF0-456D-9DD5-2A71319EA828}" type="slidenum">
              <a:rPr lang="en-GB" smtClean="0"/>
              <a:pPr/>
              <a:t>‹#›</a:t>
            </a:fld>
            <a:endParaRPr lang="en-GB" dirty="0">
              <a:solidFill>
                <a:srgbClr val="000000"/>
              </a:solidFill>
            </a:endParaRPr>
          </a:p>
        </p:txBody>
      </p:sp>
    </p:spTree>
    <p:extLst>
      <p:ext uri="{BB962C8B-B14F-4D97-AF65-F5344CB8AC3E}">
        <p14:creationId xmlns:p14="http://schemas.microsoft.com/office/powerpoint/2010/main" val="60674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Title3">
    <p:bg>
      <p:bgPr>
        <a:solidFill>
          <a:srgbClr val="FFFFFF"/>
        </a:solidFill>
        <a:effectLst/>
      </p:bgPr>
    </p:bg>
    <p:spTree>
      <p:nvGrpSpPr>
        <p:cNvPr id="1" name=""/>
        <p:cNvGrpSpPr/>
        <p:nvPr/>
      </p:nvGrpSpPr>
      <p:grpSpPr>
        <a:xfrm>
          <a:off x="0" y="0"/>
          <a:ext cx="0" cy="0"/>
          <a:chOff x="0" y="0"/>
          <a:chExt cx="0" cy="0"/>
        </a:xfrm>
      </p:grpSpPr>
      <p:sp>
        <p:nvSpPr>
          <p:cNvPr id="7" name="Arc 3"/>
          <p:cNvSpPr/>
          <p:nvPr/>
        </p:nvSpPr>
        <p:spPr>
          <a:xfrm>
            <a:off x="0" y="228600"/>
            <a:ext cx="11214240" cy="6618240"/>
          </a:xfrm>
          <a:custGeom>
            <a:avLst/>
            <a:gdLst>
              <a:gd name="GluePoint1X" fmla="*/ 0 w 21600"/>
              <a:gd name="GluePoint1Y" fmla="*/ 0 h 21600"/>
              <a:gd name="GluePoint2X" fmla="*/ 2147483646 w 21600"/>
              <a:gd name="GluePoint2Y" fmla="*/ 2147483646 h 21600"/>
              <a:gd name="GluePoint3X" fmla="*/ 0 w 21600"/>
              <a:gd name="GluePoint3Y" fmla="*/ 2147483646 h 21600"/>
            </a:gdLst>
            <a:ahLst/>
            <a:cxnLst>
              <a:cxn ang="0">
                <a:pos x="GluePoint1X" y="GluePoint1Y"/>
              </a:cxn>
              <a:cxn ang="0">
                <a:pos x="GluePoint2X" y="GluePoint2Y"/>
              </a:cxn>
              <a:cxn ang="0">
                <a:pos x="GluePoint3X" y="GluePoint3Y"/>
              </a:cxn>
            </a:cxnLst>
            <a:rect l="l" t="t" r="r" b="b"/>
            <a:pathLst>
              <a:path w="21600" h="21600" fill="none">
                <a:moveTo>
                  <a:pt x="-1" y="0"/>
                </a:moveTo>
                <a:cubicBezTo>
                  <a:pt x="11929" y="0"/>
                  <a:pt x="21600" y="9670"/>
                  <a:pt x="21600" y="21600"/>
                </a:cubicBezTo>
              </a:path>
              <a:path w="21600" h="21600" stroke="0">
                <a:moveTo>
                  <a:pt x="-1" y="0"/>
                </a:moveTo>
                <a:cubicBezTo>
                  <a:pt x="11929" y="0"/>
                  <a:pt x="21600" y="9670"/>
                  <a:pt x="21600" y="21600"/>
                </a:cubicBezTo>
                <a:lnTo>
                  <a:pt x="0" y="21600"/>
                </a:lnTo>
                <a:lnTo>
                  <a:pt x="-1" y="0"/>
                </a:lnTo>
                <a:close/>
              </a:path>
            </a:pathLst>
          </a:custGeom>
          <a:noFill/>
          <a:ln w="0">
            <a:no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endParaRPr lang="en-US" sz="2400" b="0" u="none" strike="noStrike" dirty="0">
              <a:solidFill>
                <a:srgbClr val="FFFFFF"/>
              </a:solidFill>
              <a:effectLst/>
              <a:uFillTx/>
              <a:latin typeface="Times New Roman"/>
            </a:endParaRPr>
          </a:p>
        </p:txBody>
      </p:sp>
      <p:pic>
        <p:nvPicPr>
          <p:cNvPr id="8" name="Picture 4" descr="BHSCTmainlogo_purple copy"/>
          <p:cNvPicPr/>
          <p:nvPr/>
        </p:nvPicPr>
        <p:blipFill>
          <a:blip r:embed="rId2"/>
          <a:stretch/>
        </p:blipFill>
        <p:spPr>
          <a:xfrm>
            <a:off x="507840" y="6095880"/>
            <a:ext cx="4064160" cy="604800"/>
          </a:xfrm>
          <a:prstGeom prst="rect">
            <a:avLst/>
          </a:prstGeom>
          <a:noFill/>
          <a:ln w="0">
            <a:noFill/>
          </a:ln>
        </p:spPr>
      </p:pic>
      <p:sp>
        <p:nvSpPr>
          <p:cNvPr id="9" name="Rectangle 7"/>
          <p:cNvSpPr/>
          <p:nvPr/>
        </p:nvSpPr>
        <p:spPr>
          <a:xfrm>
            <a:off x="0" y="5867280"/>
            <a:ext cx="12192000" cy="990720"/>
          </a:xfrm>
          <a:prstGeom prst="rect">
            <a:avLst/>
          </a:prstGeom>
          <a:solidFill>
            <a:srgbClr val="FFFFFF"/>
          </a:solidFill>
          <a:ln w="9360">
            <a:solidFill>
              <a:srgbClr val="FFFFFF"/>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u="none" strike="noStrike" dirty="0">
              <a:solidFill>
                <a:srgbClr val="FFFFFF"/>
              </a:solidFill>
              <a:effectLst/>
              <a:uFillTx/>
              <a:latin typeface="Times New Roman"/>
            </a:endParaRPr>
          </a:p>
        </p:txBody>
      </p:sp>
      <p:pic>
        <p:nvPicPr>
          <p:cNvPr id="10" name="Picture 8" descr="BHSCTmainlogo"/>
          <p:cNvPicPr/>
          <p:nvPr/>
        </p:nvPicPr>
        <p:blipFill>
          <a:blip r:embed="rId3"/>
          <a:stretch/>
        </p:blipFill>
        <p:spPr>
          <a:xfrm>
            <a:off x="609600" y="6172200"/>
            <a:ext cx="3211200" cy="477720"/>
          </a:xfrm>
          <a:prstGeom prst="rect">
            <a:avLst/>
          </a:prstGeom>
          <a:noFill/>
          <a:ln w="0">
            <a:noFill/>
          </a:ln>
        </p:spPr>
      </p:pic>
      <p:pic>
        <p:nvPicPr>
          <p:cNvPr id="11" name="Picture 10" descr="curves-white bkg2"/>
          <p:cNvPicPr/>
          <p:nvPr/>
        </p:nvPicPr>
        <p:blipFill>
          <a:blip r:embed="rId4"/>
          <a:stretch/>
        </p:blipFill>
        <p:spPr>
          <a:xfrm>
            <a:off x="8657280" y="2919240"/>
            <a:ext cx="3534720" cy="3938760"/>
          </a:xfrm>
          <a:prstGeom prst="rect">
            <a:avLst/>
          </a:prstGeom>
          <a:noFill/>
          <a:ln w="0">
            <a:noFill/>
          </a:ln>
        </p:spPr>
      </p:pic>
      <p:sp>
        <p:nvSpPr>
          <p:cNvPr id="12" name="Shape 0"/>
          <p:cNvSpPr/>
          <p:nvPr/>
        </p:nvSpPr>
        <p:spPr>
          <a:xfrm>
            <a:off x="504000" y="6446880"/>
            <a:ext cx="11201280" cy="0"/>
          </a:xfrm>
          <a:prstGeom prst="line">
            <a:avLst/>
          </a:prstGeom>
          <a:ln w="12600">
            <a:solidFill>
              <a:srgbClr val="D6E4EF"/>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2400" b="0" u="none" strike="noStrike" dirty="0">
              <a:solidFill>
                <a:srgbClr val="FFFFFF"/>
              </a:solidFill>
              <a:effectLst/>
              <a:uFillTx/>
              <a:latin typeface="Times New Roman"/>
            </a:endParaRPr>
          </a:p>
        </p:txBody>
      </p:sp>
      <p:sp>
        <p:nvSpPr>
          <p:cNvPr id="13" name="Text 1"/>
          <p:cNvSpPr/>
          <p:nvPr/>
        </p:nvSpPr>
        <p:spPr>
          <a:xfrm>
            <a:off x="548160" y="6510240"/>
            <a:ext cx="6858240" cy="1825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500" b="0" u="none" strike="noStrike" dirty="0">
                <a:solidFill>
                  <a:srgbClr val="6B7280"/>
                </a:solidFill>
                <a:effectLst/>
                <a:uFillTx/>
                <a:latin typeface="Aptos"/>
                <a:ea typeface="Aptos"/>
              </a:rPr>
              <a:t>Draft for discussion | Enhanced Family Support Team pathway</a:t>
            </a:r>
            <a:endParaRPr lang="en-US" sz="500" b="0" u="none" strike="noStrike" dirty="0">
              <a:solidFill>
                <a:srgbClr val="FFFFFF"/>
              </a:solidFill>
              <a:effectLst/>
              <a:uFillTx/>
              <a:latin typeface="Times New Roman"/>
            </a:endParaRPr>
          </a:p>
        </p:txBody>
      </p:sp>
      <p:sp>
        <p:nvSpPr>
          <p:cNvPr id="14" name="Text 2"/>
          <p:cNvSpPr/>
          <p:nvPr/>
        </p:nvSpPr>
        <p:spPr>
          <a:xfrm>
            <a:off x="9325920" y="6510240"/>
            <a:ext cx="2332800" cy="1825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500" b="0" u="none" strike="noStrike" dirty="0">
                <a:solidFill>
                  <a:srgbClr val="6B7280"/>
                </a:solidFill>
                <a:effectLst/>
                <a:uFillTx/>
                <a:latin typeface="Aptos"/>
                <a:ea typeface="Aptos"/>
              </a:rPr>
              <a:t>BHSCT Children's Services</a:t>
            </a:r>
            <a:endParaRPr lang="en-US" sz="500" b="0" u="none" strike="noStrike" dirty="0">
              <a:solidFill>
                <a:srgbClr val="FFFFFF"/>
              </a:solidFill>
              <a:effectLst/>
              <a:uFillTx/>
              <a:latin typeface="Times New Roman"/>
            </a:endParaRPr>
          </a:p>
        </p:txBody>
      </p:sp>
      <p:sp>
        <p:nvSpPr>
          <p:cNvPr id="15" name="PlaceHolder 1"/>
          <p:cNvSpPr>
            <a:spLocks noGrp="1"/>
          </p:cNvSpPr>
          <p:nvPr>
            <p:ph type="body"/>
          </p:nvPr>
        </p:nvSpPr>
        <p:spPr>
          <a:xfrm>
            <a:off x="609120" y="1752120"/>
            <a:ext cx="11379360" cy="3962520"/>
          </a:xfrm>
          <a:prstGeom prst="rect">
            <a:avLst/>
          </a:prstGeom>
          <a:noFill/>
          <a:ln w="0">
            <a:noFill/>
          </a:ln>
        </p:spPr>
        <p:txBody>
          <a:bodyPr lIns="90000" tIns="46800" rIns="90000" bIns="46800" anchor="t">
            <a:normAutofit fontScale="92500" lnSpcReduction="9999"/>
          </a:bodyPr>
          <a:lstStyle>
            <a:lvl1pPr marL="343080" indent="-343080" algn="l">
              <a:spcBef>
                <a:spcPts val="799"/>
              </a:spcBef>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3200" b="0" u="none" strike="noStrike">
                <a:solidFill>
                  <a:srgbClr val="000000"/>
                </a:solidFill>
                <a:effectLst/>
                <a:uFillTx/>
                <a:latin typeface="Arial"/>
              </a:defRPr>
            </a:lvl1pPr>
            <a:lvl2pPr lvl="1" algn="l">
              <a:spcBef>
                <a:spcPts val="799"/>
              </a:spcBef>
              <a:buClr>
                <a:srgbClr val="FFFFFF"/>
              </a:buClr>
              <a:buSzPct val="9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3200" b="0" u="none" strike="noStrike">
                <a:solidFill>
                  <a:srgbClr val="000000"/>
                </a:solidFill>
                <a:effectLst/>
                <a:uFillTx/>
                <a:latin typeface="Arial"/>
              </a:defRPr>
            </a:lvl2pPr>
            <a:lvl3pPr lvl="2" algn="l">
              <a:spcBef>
                <a:spcPts val="799"/>
              </a:spcBef>
              <a:buClr>
                <a:srgbClr val="00FFFF"/>
              </a:buClr>
              <a:buSzPct val="6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3200" b="0" u="none" strike="noStrike">
                <a:solidFill>
                  <a:srgbClr val="000000"/>
                </a:solidFill>
                <a:effectLst/>
                <a:uFillTx/>
                <a:latin typeface="Arial"/>
              </a:defRPr>
            </a:lvl3pPr>
            <a:lvl4pPr lvl="3" algn="l">
              <a:spcBef>
                <a:spcPts val="799"/>
              </a:spcBef>
              <a:buClr>
                <a:srgbClr val="FFFFFF"/>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3200" b="0" u="none" strike="noStrike">
                <a:solidFill>
                  <a:srgbClr val="000000"/>
                </a:solidFill>
                <a:effectLst/>
                <a:uFillTx/>
                <a:latin typeface="Arial"/>
              </a:defRPr>
            </a:lvl4pPr>
            <a:lvl5pPr lvl="4" algn="l">
              <a:spcBef>
                <a:spcPts val="799"/>
              </a:spcBef>
              <a:buClr>
                <a:srgbClr val="00FFFF"/>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3200" b="0" u="none" strike="noStrike">
                <a:solidFill>
                  <a:srgbClr val="000000"/>
                </a:solidFill>
                <a:effectLst/>
                <a:uFillTx/>
                <a:latin typeface="Arial"/>
              </a:defRPr>
            </a:lvl5pPr>
            <a:lvl6pPr lvl="5" algn="l">
              <a:spcBef>
                <a:spcPts val="799"/>
              </a:spcBef>
              <a:buClr>
                <a:srgbClr val="FFFFFF"/>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3200" b="0" u="none" strike="noStrike">
                <a:solidFill>
                  <a:srgbClr val="000000"/>
                </a:solidFill>
                <a:effectLst/>
                <a:uFillTx/>
                <a:latin typeface="Arial"/>
              </a:defRPr>
            </a:lvl6pPr>
            <a:lvl7pPr lvl="6" algn="l">
              <a:spcBef>
                <a:spcPts val="799"/>
              </a:spcBef>
              <a:buClr>
                <a:srgbClr val="FFFFFF"/>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lang="en-US" sz="3200" b="0" u="none" strike="noStrike">
                <a:solidFill>
                  <a:srgbClr val="000000"/>
                </a:solidFill>
                <a:effectLst/>
                <a:uFillTx/>
                <a:latin typeface="Arial"/>
              </a:defRPr>
            </a:lvl7pPr>
          </a:lstStyle>
          <a:p>
            <a:pPr marL="343080" indent="-343080" algn="l">
              <a:spcBef>
                <a:spcPts val="799"/>
              </a:spcBef>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Arial"/>
              </a:rPr>
              <a:t>Click to edit the outline text format</a:t>
            </a:r>
          </a:p>
          <a:p>
            <a:pPr marL="743040" lvl="1" indent="-285840" algn="l">
              <a:spcBef>
                <a:spcPts val="799"/>
              </a:spcBef>
              <a:buClr>
                <a:srgbClr val="FFFFFF"/>
              </a:buClr>
              <a:buSzPct val="90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Arial"/>
              </a:rPr>
              <a:t>Second Outline Level</a:t>
            </a:r>
          </a:p>
          <a:p>
            <a:pPr marL="1143000" lvl="2" indent="-228600" algn="l">
              <a:spcBef>
                <a:spcPts val="799"/>
              </a:spcBef>
              <a:buClr>
                <a:srgbClr val="00FFFF"/>
              </a:buClr>
              <a:buSzPct val="60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Arial"/>
              </a:rPr>
              <a:t>Third Outline Level</a:t>
            </a:r>
          </a:p>
          <a:p>
            <a:pPr marL="1600200" lvl="3" indent="-228600" algn="l">
              <a:spcBef>
                <a:spcPts val="799"/>
              </a:spcBef>
              <a:buClr>
                <a:srgbClr val="FFFFFF"/>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Arial"/>
              </a:rPr>
              <a:t>Fourth Outline Level</a:t>
            </a:r>
          </a:p>
          <a:p>
            <a:pPr marL="2057400" lvl="4" indent="-228600" algn="l">
              <a:spcBef>
                <a:spcPts val="799"/>
              </a:spcBef>
              <a:buClr>
                <a:srgbClr val="00FFFF"/>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Arial"/>
              </a:rPr>
              <a:t>Fifth Outline Level</a:t>
            </a:r>
          </a:p>
          <a:p>
            <a:pPr marL="2057400" lvl="5" indent="-228600" algn="l">
              <a:spcBef>
                <a:spcPts val="799"/>
              </a:spcBef>
              <a:buClr>
                <a:srgbClr val="FFFFFF"/>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Arial"/>
              </a:rPr>
              <a:t>Sixth Outline Level</a:t>
            </a:r>
          </a:p>
          <a:p>
            <a:pPr marL="2057400" lvl="6" indent="-228600" algn="l">
              <a:spcBef>
                <a:spcPts val="799"/>
              </a:spcBef>
              <a:buClr>
                <a:srgbClr val="FFFFFF"/>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0" u="none" strike="noStrike">
                <a:solidFill>
                  <a:srgbClr val="000000"/>
                </a:solidFill>
                <a:effectLst/>
                <a:uFillTx/>
                <a:latin typeface="Arial"/>
              </a:rPr>
              <a:t>Seventh Outline Level</a:t>
            </a:r>
          </a:p>
        </p:txBody>
      </p:sp>
      <p:sp>
        <p:nvSpPr>
          <p:cNvPr id="16" name="PlaceHolder 2"/>
          <p:cNvSpPr>
            <a:spLocks noGrp="1"/>
          </p:cNvSpPr>
          <p:nvPr>
            <p:ph type="title"/>
          </p:nvPr>
        </p:nvSpPr>
        <p:spPr>
          <a:xfrm>
            <a:off x="609600" y="151920"/>
            <a:ext cx="10363200" cy="1143000"/>
          </a:xfrm>
          <a:prstGeom prst="rect">
            <a:avLst/>
          </a:prstGeom>
          <a:noFill/>
          <a:ln w="0">
            <a:noFill/>
          </a:ln>
          <a:effectLst>
            <a:outerShdw dist="17819" dir="2700000" rotWithShape="0">
              <a:srgbClr val="000000">
                <a:alpha val="50000"/>
              </a:srgbClr>
            </a:outerShdw>
          </a:effectLst>
        </p:spPr>
        <p:txBody>
          <a:bodyPr lIns="92160" tIns="46080" rIns="92160" bIns="46080" anchor="ctr">
            <a:noAutofit/>
          </a:bodyPr>
          <a:lstStyle>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4000" b="1" u="none" strike="noStrike">
                <a:solidFill>
                  <a:srgbClr val="00B5CC"/>
                </a:solidFill>
                <a:effectLst/>
                <a:uFillTx/>
                <a:latin typeface="Arial"/>
              </a:defRPr>
            </a:lvl1pPr>
          </a:lstStyle>
          <a:p>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b="1" u="none" strike="noStrike">
                <a:solidFill>
                  <a:srgbClr val="00B5CC"/>
                </a:solidFill>
                <a:effectLst/>
                <a:uFillTx/>
                <a:latin typeface="Arial"/>
              </a:rPr>
              <a:t>Click to edit the title text format</a:t>
            </a:r>
          </a:p>
        </p:txBody>
      </p:sp>
      <p:sp>
        <p:nvSpPr>
          <p:cNvPr id="17" name="PlaceHolder 3"/>
          <p:cNvSpPr>
            <a:spLocks noGrp="1"/>
          </p:cNvSpPr>
          <p:nvPr>
            <p:ph type="sldNum" idx="4"/>
          </p:nvPr>
        </p:nvSpPr>
        <p:spPr>
          <a:xfrm>
            <a:off x="11732160" y="6510240"/>
            <a:ext cx="800160" cy="300240"/>
          </a:xfrm>
          <a:prstGeom prst="rect">
            <a:avLst/>
          </a:prstGeom>
          <a:noFill/>
          <a:ln w="0">
            <a:noFill/>
          </a:ln>
        </p:spPr>
        <p:txBody>
          <a:bodyPr lIns="90000" tIns="46800" rIns="90000" bIns="46800" anchor="t">
            <a:noAutofit/>
          </a:bodyPr>
          <a:lstStyle>
            <a:lvl1pPr indent="0" algn="l">
              <a:lnSpc>
                <a:spcPct val="10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500" b="0" u="none" strike="noStrike">
                <a:solidFill>
                  <a:srgbClr val="6B7280"/>
                </a:solidFill>
                <a:effectLst/>
                <a:uFillTx/>
                <a:latin typeface="Aptos"/>
                <a:ea typeface="Aptos"/>
              </a:defRPr>
            </a:lvl1pPr>
          </a:lstStyle>
          <a:p>
            <a:fld id="{6052372E-EC88-4F93-8FCA-FE5AB84BFF3D}" type="slidenum">
              <a:rPr lang="en-GB" smtClean="0"/>
              <a:pPr/>
              <a:t>‹#›</a:t>
            </a:fld>
            <a:endParaRPr lang="en-GB" dirty="0">
              <a:solidFill>
                <a:srgbClr val="000000"/>
              </a:solidFill>
              <a:latin typeface="Times New Roman"/>
            </a:endParaRPr>
          </a:p>
        </p:txBody>
      </p:sp>
    </p:spTree>
    <p:extLst>
      <p:ext uri="{BB962C8B-B14F-4D97-AF65-F5344CB8AC3E}">
        <p14:creationId xmlns:p14="http://schemas.microsoft.com/office/powerpoint/2010/main" val="7730426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95492384"/>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31" name="Picture 30" descr="slide-1.png"/>
          <p:cNvPicPr>
            <a:picLocks noChangeAspect="1"/>
          </p:cNvPicPr>
          <p:nvPr/>
        </p:nvPicPr>
        <p:blipFill>
          <a:blip r:embed="rId3">
            <a:extLst>
              <a:ext uri="{BEBA8EAE-BF5A-486C-A8C5-ECC9F3942E4B}">
                <a14:imgProps xmlns:a14="http://schemas.microsoft.com/office/drawing/2010/main">
                  <a14:imgLayer r:embed="rId4">
                    <a14:imgEffect>
                      <a14:colorTemperature colorTemp="5900"/>
                    </a14:imgEffect>
                    <a14:imgEffect>
                      <a14:saturation sat="300000"/>
                    </a14:imgEffect>
                  </a14:imgLayer>
                </a14:imgProps>
              </a:ext>
            </a:extLst>
          </a:blip>
          <a:stretch>
            <a:fillRect/>
          </a:stretch>
        </p:blipFill>
        <p:spPr>
          <a:xfrm>
            <a:off x="1524000" y="0"/>
            <a:ext cx="9144000" cy="6858000"/>
          </a:xfrm>
          <a:prstGeom prst="rect">
            <a:avLst/>
          </a:prstGeom>
        </p:spPr>
      </p:pic>
      <p:sp>
        <p:nvSpPr>
          <p:cNvPr id="27" name="PlaceHolder 1"/>
          <p:cNvSpPr>
            <a:spLocks noGrp="1"/>
          </p:cNvSpPr>
          <p:nvPr>
            <p:ph type="subTitle"/>
          </p:nvPr>
        </p:nvSpPr>
        <p:spPr>
          <a:xfrm>
            <a:off x="1774560" y="1844640"/>
            <a:ext cx="8785080" cy="32400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t>- Delivering an Enhanced Family Support Service for Belfast</a:t>
            </a:r>
            <a:endParaRPr lang="en-US" dirty="0"/>
          </a:p>
          <a:p>
            <a:pPr indent="0">
              <a:buNone/>
            </a:pPr>
            <a:endParaRPr lang="en-US" dirty="0"/>
          </a:p>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t>Belfast Trust </a:t>
            </a:r>
            <a:endParaRPr lang="en-US" dirty="0"/>
          </a:p>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t>Children’s Community Gateway Service</a:t>
            </a:r>
            <a:endParaRPr lang="en-US" dirty="0"/>
          </a:p>
        </p:txBody>
      </p:sp>
      <p:pic>
        <p:nvPicPr>
          <p:cNvPr id="28" name="Picture 2"/>
          <p:cNvPicPr/>
          <p:nvPr/>
        </p:nvPicPr>
        <p:blipFill>
          <a:blip r:embed="rId5"/>
          <a:stretch/>
        </p:blipFill>
        <p:spPr>
          <a:xfrm>
            <a:off x="8880600" y="50760"/>
            <a:ext cx="1787400" cy="1301760"/>
          </a:xfrm>
          <a:prstGeom prst="rect">
            <a:avLst/>
          </a:prstGeom>
          <a:noFill/>
          <a:ln w="0">
            <a:noFill/>
          </a:ln>
        </p:spPr>
      </p:pic>
      <p:pic>
        <p:nvPicPr>
          <p:cNvPr id="29" name="Picture 4"/>
          <p:cNvPicPr/>
          <p:nvPr/>
        </p:nvPicPr>
        <p:blipFill>
          <a:blip r:embed="rId6"/>
          <a:stretch/>
        </p:blipFill>
        <p:spPr>
          <a:xfrm>
            <a:off x="1632000" y="195120"/>
            <a:ext cx="1657440" cy="1157400"/>
          </a:xfrm>
          <a:prstGeom prst="rect">
            <a:avLst/>
          </a:prstGeom>
          <a:noFill/>
          <a:ln w="0">
            <a:noFill/>
          </a:ln>
        </p:spPr>
      </p:pic>
      <p:sp>
        <p:nvSpPr>
          <p:cNvPr id="30" name="TextBox 5"/>
          <p:cNvSpPr/>
          <p:nvPr/>
        </p:nvSpPr>
        <p:spPr>
          <a:xfrm>
            <a:off x="3071640" y="925560"/>
            <a:ext cx="6480360" cy="764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4400" b="1" i="0" u="none" strike="noStrike" kern="1200" cap="none" spc="0" normalizeH="0" baseline="0" noProof="0" dirty="0">
                <a:ln>
                  <a:noFill/>
                </a:ln>
                <a:solidFill>
                  <a:srgbClr val="00B5CC"/>
                </a:solidFill>
                <a:effectLst/>
                <a:uLnTx/>
                <a:uFillTx/>
                <a:latin typeface="Arial"/>
              </a:rPr>
              <a:t>Together for Families</a:t>
            </a:r>
            <a:endParaRPr kumimoji="0" lang="en-US" sz="4400" b="0" i="0" u="none" strike="noStrike" kern="1200" cap="none" spc="0" normalizeH="0" baseline="0" noProof="0" dirty="0">
              <a:ln>
                <a:noFill/>
              </a:ln>
              <a:solidFill>
                <a:srgbClr val="FFFFFF"/>
              </a:solidFill>
              <a:effectLst/>
              <a:uLnTx/>
              <a:uFillTx/>
              <a:latin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578FF37-7A42-A9AB-7DF1-4D688BCAFCEB}"/>
              </a:ext>
            </a:extLst>
          </p:cNvPr>
          <p:cNvPicPr>
            <a:picLocks noChangeAspect="1"/>
          </p:cNvPicPr>
          <p:nvPr/>
        </p:nvPicPr>
        <p:blipFill>
          <a:blip r:embed="rId2">
            <a:alphaModFix/>
          </a:blip>
          <a:stretch>
            <a:fillRect/>
          </a:stretch>
        </p:blipFill>
        <p:spPr>
          <a:xfrm>
            <a:off x="1371601" y="584497"/>
            <a:ext cx="8476487" cy="565795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2762918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37" name="Picture 36" descr="slide-1.png"/>
          <p:cNvPicPr>
            <a:picLocks noChangeAspect="1"/>
          </p:cNvPicPr>
          <p:nvPr/>
        </p:nvPicPr>
        <p:blipFill>
          <a:blip r:embed="rId3"/>
          <a:stretch>
            <a:fillRect/>
          </a:stretch>
        </p:blipFill>
        <p:spPr>
          <a:xfrm>
            <a:off x="1524000" y="0"/>
            <a:ext cx="9144000" cy="6858000"/>
          </a:xfrm>
          <a:prstGeom prst="rect">
            <a:avLst/>
          </a:prstGeom>
        </p:spPr>
      </p:pic>
      <p:pic>
        <p:nvPicPr>
          <p:cNvPr id="33" name="Picture 2"/>
          <p:cNvPicPr/>
          <p:nvPr/>
        </p:nvPicPr>
        <p:blipFill>
          <a:blip r:embed="rId4"/>
          <a:stretch/>
        </p:blipFill>
        <p:spPr>
          <a:xfrm>
            <a:off x="8880600" y="50760"/>
            <a:ext cx="1787400" cy="1301760"/>
          </a:xfrm>
          <a:prstGeom prst="rect">
            <a:avLst/>
          </a:prstGeom>
          <a:noFill/>
          <a:ln w="0">
            <a:noFill/>
          </a:ln>
        </p:spPr>
      </p:pic>
      <p:pic>
        <p:nvPicPr>
          <p:cNvPr id="34" name="Picture 4"/>
          <p:cNvPicPr/>
          <p:nvPr/>
        </p:nvPicPr>
        <p:blipFill>
          <a:blip r:embed="rId5"/>
          <a:stretch/>
        </p:blipFill>
        <p:spPr>
          <a:xfrm>
            <a:off x="1632000" y="195120"/>
            <a:ext cx="1657440" cy="1157400"/>
          </a:xfrm>
          <a:prstGeom prst="rect">
            <a:avLst/>
          </a:prstGeom>
          <a:noFill/>
          <a:ln w="0">
            <a:noFill/>
          </a:ln>
        </p:spPr>
      </p:pic>
      <p:sp>
        <p:nvSpPr>
          <p:cNvPr id="36" name="TextBox 35"/>
          <p:cNvSpPr txBox="1"/>
          <p:nvPr/>
        </p:nvSpPr>
        <p:spPr>
          <a:xfrm>
            <a:off x="713232" y="1385640"/>
            <a:ext cx="9846768" cy="4779720"/>
          </a:xfrm>
          <a:prstGeom prst="rect">
            <a:avLst/>
          </a:prstGeom>
          <a:noFill/>
          <a:ln w="0">
            <a:noFill/>
          </a:ln>
        </p:spPr>
        <p:txBody>
          <a:bodyPr anchor="t">
            <a:normAutofit/>
          </a:bodyPr>
          <a:lstStyle/>
          <a:p>
            <a:pPr marL="343080" marR="0" lvl="0" indent="-343080" algn="l" defTabSz="914400" rtl="0" eaLnBrk="1" fontAlgn="auto" latinLnBrk="0" hangingPunct="1">
              <a:lnSpc>
                <a:spcPct val="80000"/>
              </a:lnSpc>
              <a:spcBef>
                <a:spcPts val="524"/>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100" b="0" i="0" u="none" strike="noStrike" kern="1200" cap="none" spc="0" normalizeH="0" baseline="0" noProof="0" dirty="0">
                <a:ln>
                  <a:noFill/>
                </a:ln>
                <a:solidFill>
                  <a:srgbClr val="000000"/>
                </a:solidFill>
                <a:effectLst/>
                <a:uLnTx/>
                <a:uFillTx/>
                <a:latin typeface="Arial"/>
              </a:rPr>
              <a:t>Belfast has @76,704 children and young people with significant levels of deprivation and complex need.</a:t>
            </a:r>
            <a:endParaRPr kumimoji="0" lang="en-US" sz="21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80000"/>
              </a:lnSpc>
              <a:spcBef>
                <a:spcPts val="524"/>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100" b="0" i="0" u="none" strike="noStrike" kern="1200" cap="none" spc="0" normalizeH="0" baseline="0" noProof="0" dirty="0">
                <a:ln>
                  <a:noFill/>
                </a:ln>
                <a:solidFill>
                  <a:srgbClr val="000000"/>
                </a:solidFill>
                <a:effectLst/>
                <a:uLnTx/>
                <a:uFillTx/>
                <a:latin typeface="Arial"/>
              </a:rPr>
              <a:t>Belfast - CYPSP consultation - area experiencing significant poverty-related pressures affecting children and families. </a:t>
            </a:r>
            <a:endParaRPr kumimoji="0" lang="en-US" sz="21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80000"/>
              </a:lnSpc>
              <a:spcBef>
                <a:spcPts val="524"/>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100" b="0" i="0" u="none" strike="noStrike" kern="1200" cap="none" spc="0" normalizeH="0" baseline="0" noProof="0" dirty="0">
                <a:ln>
                  <a:noFill/>
                </a:ln>
                <a:solidFill>
                  <a:srgbClr val="000000"/>
                </a:solidFill>
                <a:effectLst/>
                <a:uLnTx/>
                <a:uFillTx/>
                <a:latin typeface="Arial"/>
              </a:rPr>
              <a:t>11,000–19,000 are affected by poverty</a:t>
            </a:r>
            <a:endParaRPr kumimoji="0" lang="en-US" sz="21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80000"/>
              </a:lnSpc>
              <a:spcBef>
                <a:spcPts val="524"/>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100" b="0" i="0" u="none" strike="noStrike" kern="1200" cap="none" spc="0" normalizeH="0" baseline="0" noProof="0" dirty="0">
                <a:ln>
                  <a:noFill/>
                </a:ln>
                <a:solidFill>
                  <a:srgbClr val="000000"/>
                </a:solidFill>
                <a:effectLst/>
                <a:uLnTx/>
                <a:uFillTx/>
                <a:latin typeface="Arial"/>
              </a:rPr>
              <a:t>Mental Health - Belfast above the Northern Ireland rate for self-harm hospital admissions among children and young people.</a:t>
            </a:r>
            <a:endParaRPr kumimoji="0" lang="en-US" sz="21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80000"/>
              </a:lnSpc>
              <a:spcBef>
                <a:spcPts val="524"/>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100" b="0" i="0" u="none" strike="noStrike" kern="1200" cap="none" spc="0" normalizeH="0" baseline="0" noProof="0" dirty="0">
                <a:ln>
                  <a:noFill/>
                </a:ln>
                <a:solidFill>
                  <a:srgbClr val="000000"/>
                </a:solidFill>
                <a:effectLst/>
                <a:uLnTx/>
                <a:uFillTx/>
                <a:latin typeface="Arial"/>
              </a:rPr>
              <a:t>Disability and Neurodiversity - Belfast highest rate of children receiving Disability Living Allowance.</a:t>
            </a:r>
            <a:endParaRPr kumimoji="0" lang="en-US" sz="21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80000"/>
              </a:lnSpc>
              <a:spcBef>
                <a:spcPts val="524"/>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100" b="0" i="0" u="none" strike="noStrike" kern="1200" cap="none" spc="0" normalizeH="0" baseline="0" noProof="0" dirty="0">
                <a:ln>
                  <a:noFill/>
                </a:ln>
                <a:solidFill>
                  <a:srgbClr val="000000"/>
                </a:solidFill>
                <a:effectLst/>
                <a:uLnTx/>
                <a:uFillTx/>
                <a:latin typeface="Arial"/>
              </a:rPr>
              <a:t>Education - 21% of Belfast post-primary pupils attend school less than 85% of the time.</a:t>
            </a:r>
            <a:endParaRPr kumimoji="0" lang="en-US" sz="21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80000"/>
              </a:lnSpc>
              <a:spcBef>
                <a:spcPts val="524"/>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100" b="0" i="0" u="none" strike="noStrike" kern="1200" cap="none" spc="0" normalizeH="0" baseline="0" noProof="0" dirty="0">
                <a:ln>
                  <a:noFill/>
                </a:ln>
                <a:solidFill>
                  <a:srgbClr val="000000"/>
                </a:solidFill>
                <a:effectLst/>
                <a:uLnTx/>
                <a:uFillTx/>
                <a:latin typeface="Arial"/>
              </a:rPr>
              <a:t>Belfast has the highest primary school absenteeism levels in Northern Ireland.</a:t>
            </a:r>
            <a:endParaRPr kumimoji="0" lang="en-US" sz="21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80000"/>
              </a:lnSpc>
              <a:spcBef>
                <a:spcPts val="524"/>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100" b="0" i="0" u="none" strike="noStrike" kern="1200" cap="none" spc="0" normalizeH="0" baseline="0" noProof="0" dirty="0">
                <a:ln>
                  <a:noFill/>
                </a:ln>
                <a:solidFill>
                  <a:srgbClr val="000000"/>
                </a:solidFill>
                <a:effectLst/>
                <a:uLnTx/>
                <a:uFillTx/>
                <a:latin typeface="Arial"/>
              </a:rPr>
              <a:t>Family Safety - Belfast records the highest level of domestic abuse motivated crime in Northern Ireland.</a:t>
            </a:r>
            <a:endParaRPr kumimoji="0" lang="en-US" sz="21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80000"/>
              </a:lnSpc>
              <a:spcBef>
                <a:spcPts val="524"/>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100" b="0" i="0" u="none" strike="noStrike" kern="1200" cap="none" spc="0" normalizeH="0" baseline="0" noProof="0" dirty="0">
              <a:ln>
                <a:noFill/>
              </a:ln>
              <a:solidFill>
                <a:srgbClr val="000000"/>
              </a:solidFill>
              <a:effectLst/>
              <a:uLnTx/>
              <a:uFillTx/>
              <a:latin typeface="Arial"/>
            </a:endParaRPr>
          </a:p>
        </p:txBody>
      </p:sp>
      <p:sp>
        <p:nvSpPr>
          <p:cNvPr id="2" name="TextBox 1">
            <a:extLst>
              <a:ext uri="{FF2B5EF4-FFF2-40B4-BE49-F238E27FC236}">
                <a16:creationId xmlns:a16="http://schemas.microsoft.com/office/drawing/2014/main" id="{CECEE9D4-4BBC-303B-555D-C51E7DD31387}"/>
              </a:ext>
            </a:extLst>
          </p:cNvPr>
          <p:cNvSpPr txBox="1"/>
          <p:nvPr/>
        </p:nvSpPr>
        <p:spPr>
          <a:xfrm>
            <a:off x="3289440" y="275302"/>
            <a:ext cx="5591160" cy="1077218"/>
          </a:xfrm>
          <a:prstGeom prst="rect">
            <a:avLst/>
          </a:prstGeom>
          <a:noFill/>
          <a:effectLst>
            <a:outerShdw blurRad="50800" dist="38100" dir="10800000" algn="r"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56D0E0"/>
                </a:solidFill>
                <a:effectLst/>
                <a:uLnTx/>
                <a:uFillTx/>
                <a:latin typeface="Arial"/>
              </a:rPr>
              <a:t>The Belfast Context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56D0E0"/>
                </a:solidFill>
                <a:effectLst/>
                <a:uLnTx/>
                <a:uFillTx/>
                <a:latin typeface="Arial"/>
              </a:rPr>
              <a:t>Demand and Complexity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39" name="Picture 38" descr="slide-1.png"/>
          <p:cNvPicPr>
            <a:picLocks noChangeAspect="1"/>
          </p:cNvPicPr>
          <p:nvPr/>
        </p:nvPicPr>
        <p:blipFill>
          <a:blip r:embed="rId2"/>
          <a:stretch>
            <a:fillRect/>
          </a:stretch>
        </p:blipFill>
        <p:spPr>
          <a:xfrm>
            <a:off x="1524000" y="0"/>
            <a:ext cx="9144000" cy="6858000"/>
          </a:xfrm>
          <a:prstGeom prst="rect">
            <a:avLst/>
          </a:prstGeom>
        </p:spPr>
      </p:pic>
      <p:sp>
        <p:nvSpPr>
          <p:cNvPr id="37" name="PlaceHolder 1"/>
          <p:cNvSpPr>
            <a:spLocks noGrp="1"/>
          </p:cNvSpPr>
          <p:nvPr>
            <p:ph type="title"/>
          </p:nvPr>
        </p:nvSpPr>
        <p:spPr>
          <a:xfrm>
            <a:off x="2740404" y="274320"/>
            <a:ext cx="6493079" cy="1325520"/>
          </a:xfrm>
          <a:prstGeom prst="rect">
            <a:avLst/>
          </a:prstGeom>
          <a:noFill/>
          <a:ln w="0">
            <a:noFill/>
          </a:ln>
          <a:effectLst>
            <a:outerShdw dist="17819" dir="2700000" rotWithShape="0">
              <a:srgbClr val="000000">
                <a:alpha val="50000"/>
              </a:srgbClr>
            </a:outerShdw>
          </a:effectLst>
        </p:spPr>
        <p:txBody>
          <a:bodyPr lIns="92160" tIns="46080" rIns="92160" bIns="46080" anchor="ctr">
            <a:noAutofit/>
          </a:bodyPr>
          <a:lstStyle/>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600" b="1" dirty="0">
                <a:solidFill>
                  <a:srgbClr val="00B5CC"/>
                </a:solidFill>
              </a:rPr>
              <a:t>What Children, Young People and Parents Told Us</a:t>
            </a:r>
            <a:endParaRPr lang="en-US" sz="3600" b="1" dirty="0">
              <a:solidFill>
                <a:srgbClr val="00B5CC"/>
              </a:solidFill>
            </a:endParaRPr>
          </a:p>
        </p:txBody>
      </p:sp>
      <p:sp>
        <p:nvSpPr>
          <p:cNvPr id="38" name="TextBox 37"/>
          <p:cNvSpPr txBox="1"/>
          <p:nvPr/>
        </p:nvSpPr>
        <p:spPr>
          <a:xfrm>
            <a:off x="429769" y="1599840"/>
            <a:ext cx="9637776" cy="4708440"/>
          </a:xfrm>
          <a:prstGeom prst="rect">
            <a:avLst/>
          </a:prstGeom>
          <a:noFill/>
          <a:ln w="0">
            <a:noFill/>
          </a:ln>
        </p:spPr>
        <p:txBody>
          <a:bodyPr anchor="t">
            <a:normAutofit/>
          </a:bodyPr>
          <a:lstStyle/>
          <a:p>
            <a:pPr marL="343080" marR="0" lvl="0" indent="-343080" algn="l" defTabSz="914400" rtl="0" eaLnBrk="1" fontAlgn="auto" latinLnBrk="0" hangingPunct="1">
              <a:lnSpc>
                <a:spcPct val="80000"/>
              </a:lnSpc>
              <a:spcBef>
                <a:spcPts val="4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000" b="0" i="0" u="none" strike="noStrike" kern="1200" cap="none" spc="0" normalizeH="0" baseline="0" noProof="0" dirty="0">
                <a:ln>
                  <a:noFill/>
                </a:ln>
                <a:solidFill>
                  <a:srgbClr val="000000"/>
                </a:solidFill>
                <a:effectLst/>
                <a:uLnTx/>
                <a:uFillTx/>
                <a:latin typeface="Arial"/>
              </a:rPr>
              <a:t>Better support for mental health</a:t>
            </a:r>
            <a:endParaRPr kumimoji="0" lang="en-US" sz="20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80000"/>
              </a:lnSpc>
              <a:spcBef>
                <a:spcPts val="4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000" b="0" i="0" u="none" strike="noStrike" kern="1200" cap="none" spc="0" normalizeH="0" baseline="0" noProof="0" dirty="0">
                <a:ln>
                  <a:noFill/>
                </a:ln>
                <a:solidFill>
                  <a:srgbClr val="000000"/>
                </a:solidFill>
                <a:effectLst/>
                <a:uLnTx/>
                <a:uFillTx/>
                <a:latin typeface="Arial"/>
              </a:rPr>
              <a:t>More support for additional needs</a:t>
            </a:r>
            <a:endParaRPr kumimoji="0" lang="en-US" sz="20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80000"/>
              </a:lnSpc>
              <a:spcBef>
                <a:spcPts val="4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000" b="0" i="0" u="none" strike="noStrike" kern="1200" cap="none" spc="0" normalizeH="0" baseline="0" noProof="0" dirty="0">
                <a:ln>
                  <a:noFill/>
                </a:ln>
                <a:solidFill>
                  <a:srgbClr val="000000"/>
                </a:solidFill>
                <a:effectLst/>
                <a:uLnTx/>
                <a:uFillTx/>
                <a:latin typeface="Arial"/>
              </a:rPr>
              <a:t>Trusted adults in schools</a:t>
            </a:r>
            <a:endParaRPr kumimoji="0" lang="en-US" sz="20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80000"/>
              </a:lnSpc>
              <a:spcBef>
                <a:spcPts val="4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000" b="0" i="0" u="none" strike="noStrike" kern="1200" cap="none" spc="0" normalizeH="0" baseline="0" noProof="0" dirty="0">
                <a:ln>
                  <a:noFill/>
                </a:ln>
                <a:solidFill>
                  <a:srgbClr val="000000"/>
                </a:solidFill>
                <a:effectLst/>
                <a:uLnTx/>
                <a:uFillTx/>
                <a:latin typeface="Arial"/>
              </a:rPr>
              <a:t>Safe spaces and social connections</a:t>
            </a:r>
            <a:endParaRPr kumimoji="0" lang="en-US" sz="20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80000"/>
              </a:lnSpc>
              <a:spcBef>
                <a:spcPts val="4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000" b="0" i="0" u="none" strike="noStrike" kern="1200" cap="none" spc="0" normalizeH="0" baseline="0" noProof="0" dirty="0">
                <a:ln>
                  <a:noFill/>
                </a:ln>
                <a:solidFill>
                  <a:srgbClr val="000000"/>
                </a:solidFill>
                <a:effectLst/>
                <a:uLnTx/>
                <a:uFillTx/>
                <a:latin typeface="Arial"/>
              </a:rPr>
              <a:t>Easier access to support</a:t>
            </a:r>
            <a:endParaRPr kumimoji="0" lang="en-US" sz="20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80000"/>
              </a:lnSpc>
              <a:spcBef>
                <a:spcPts val="4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000" b="0" i="0" u="none" strike="noStrike" kern="1200" cap="none" spc="0" normalizeH="0" baseline="0" noProof="0" dirty="0">
                <a:ln>
                  <a:noFill/>
                </a:ln>
                <a:solidFill>
                  <a:srgbClr val="000000"/>
                </a:solidFill>
                <a:effectLst/>
                <a:uLnTx/>
                <a:uFillTx/>
                <a:latin typeface="Arial"/>
              </a:rPr>
              <a:t>Less fragmented services</a:t>
            </a:r>
            <a:endParaRPr kumimoji="0" lang="en-US" sz="20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80000"/>
              </a:lnSpc>
              <a:spcBef>
                <a:spcPts val="4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000" b="0" i="0" u="none" strike="noStrike" kern="1200" cap="none" spc="0" normalizeH="0" baseline="0" noProof="0" dirty="0">
                <a:ln>
                  <a:noFill/>
                </a:ln>
                <a:solidFill>
                  <a:srgbClr val="000000"/>
                </a:solidFill>
                <a:effectLst/>
                <a:uLnTx/>
                <a:uFillTx/>
                <a:latin typeface="Arial"/>
              </a:rPr>
              <a:t>Earlier intervention</a:t>
            </a:r>
            <a:endParaRPr kumimoji="0" lang="en-US" sz="20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80000"/>
              </a:lnSpc>
              <a:spcBef>
                <a:spcPts val="4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000" b="0" i="0" u="none" strike="noStrike" kern="1200" cap="none" spc="0" normalizeH="0" baseline="0" noProof="0" dirty="0">
                <a:ln>
                  <a:noFill/>
                </a:ln>
                <a:solidFill>
                  <a:srgbClr val="000000"/>
                </a:solidFill>
                <a:effectLst/>
                <a:uLnTx/>
                <a:uFillTx/>
                <a:latin typeface="Arial"/>
              </a:rPr>
              <a:t>Support for school anxiety</a:t>
            </a:r>
            <a:endParaRPr kumimoji="0" lang="en-US" sz="20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80000"/>
              </a:lnSpc>
              <a:spcBef>
                <a:spcPts val="4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000" b="0" i="0" u="none" strike="noStrike" kern="1200" cap="none" spc="0" normalizeH="0" baseline="0" noProof="0" dirty="0">
                <a:ln>
                  <a:noFill/>
                </a:ln>
                <a:solidFill>
                  <a:srgbClr val="000000"/>
                </a:solidFill>
                <a:effectLst/>
                <a:uLnTx/>
                <a:uFillTx/>
                <a:latin typeface="Arial"/>
              </a:rPr>
              <a:t>Earlier access</a:t>
            </a:r>
            <a:endParaRPr kumimoji="0" lang="en-US" sz="20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80000"/>
              </a:lnSpc>
              <a:spcBef>
                <a:spcPts val="4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000" b="0" i="0" u="none" strike="noStrike" kern="1200" cap="none" spc="0" normalizeH="0" baseline="0" noProof="0" dirty="0">
                <a:ln>
                  <a:noFill/>
                </a:ln>
                <a:solidFill>
                  <a:srgbClr val="000000"/>
                </a:solidFill>
                <a:effectLst/>
                <a:uLnTx/>
                <a:uFillTx/>
                <a:latin typeface="Arial"/>
              </a:rPr>
              <a:t>Coordinated support</a:t>
            </a:r>
            <a:endParaRPr kumimoji="0" lang="en-US" sz="20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80000"/>
              </a:lnSpc>
              <a:spcBef>
                <a:spcPts val="4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000" b="0" i="0" u="none" strike="noStrike" kern="1200" cap="none" spc="0" normalizeH="0" baseline="0" noProof="0" dirty="0">
                <a:ln>
                  <a:noFill/>
                </a:ln>
                <a:solidFill>
                  <a:srgbClr val="000000"/>
                </a:solidFill>
                <a:effectLst/>
                <a:uLnTx/>
                <a:uFillTx/>
                <a:latin typeface="Arial"/>
              </a:rPr>
              <a:t>Single plan</a:t>
            </a:r>
            <a:endParaRPr kumimoji="0" lang="en-US" sz="20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80000"/>
              </a:lnSpc>
              <a:spcBef>
                <a:spcPts val="4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000" b="0" i="0" u="none" strike="noStrike" kern="1200" cap="none" spc="0" normalizeH="0" baseline="0" noProof="0" dirty="0">
                <a:ln>
                  <a:noFill/>
                </a:ln>
                <a:solidFill>
                  <a:srgbClr val="000000"/>
                </a:solidFill>
                <a:effectLst/>
                <a:uLnTx/>
                <a:uFillTx/>
                <a:latin typeface="Arial"/>
              </a:rPr>
              <a:t>Named worker</a:t>
            </a:r>
            <a:endParaRPr kumimoji="0" lang="en-US" sz="20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80000"/>
              </a:lnSpc>
              <a:spcBef>
                <a:spcPts val="4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000" b="0" i="0" u="none" strike="noStrike" kern="1200" cap="none" spc="0" normalizeH="0" baseline="0" noProof="0" dirty="0">
                <a:ln>
                  <a:noFill/>
                </a:ln>
                <a:solidFill>
                  <a:srgbClr val="000000"/>
                </a:solidFill>
                <a:effectLst/>
                <a:uLnTx/>
                <a:uFillTx/>
                <a:latin typeface="Arial"/>
              </a:rPr>
              <a:t>Community-based solutions for School disruption and school anxiety were identified by children, young people and parents as key priorities.</a:t>
            </a:r>
            <a:endParaRPr kumimoji="0" lang="en-US" sz="2000" b="0" i="0" u="none" strike="noStrike" kern="1200" cap="none" spc="0" normalizeH="0" baseline="0" noProof="0" dirty="0">
              <a:ln>
                <a:noFill/>
              </a:ln>
              <a:solidFill>
                <a:srgbClr val="000000"/>
              </a:solidFill>
              <a:effectLst/>
              <a:uLnTx/>
              <a:uFillTx/>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C6BAD-C36E-1509-7F83-A7893C229B56}"/>
            </a:ext>
          </a:extLst>
        </p:cNvPr>
        <p:cNvGrpSpPr/>
        <p:nvPr/>
      </p:nvGrpSpPr>
      <p:grpSpPr>
        <a:xfrm>
          <a:off x="0" y="0"/>
          <a:ext cx="1" cy="1"/>
          <a:chOff x="0" y="0"/>
          <a:chExt cx="1" cy="1"/>
        </a:xfrm>
      </p:grpSpPr>
      <p:grpSp>
        <p:nvGrpSpPr>
          <p:cNvPr id="41" name="Group 2">
            <a:extLst>
              <a:ext uri="{FF2B5EF4-FFF2-40B4-BE49-F238E27FC236}">
                <a16:creationId xmlns:a16="http://schemas.microsoft.com/office/drawing/2014/main" id="{C456BBF0-96F8-DBA3-37C4-A6507C9C1059}"/>
              </a:ext>
            </a:extLst>
          </p:cNvPr>
          <p:cNvGrpSpPr/>
          <p:nvPr/>
        </p:nvGrpSpPr>
        <p:grpSpPr>
          <a:xfrm>
            <a:off x="1805160" y="1424879"/>
            <a:ext cx="8742240" cy="813467"/>
            <a:chOff x="258840" y="1448640"/>
            <a:chExt cx="8742240" cy="484920"/>
          </a:xfrm>
        </p:grpSpPr>
        <p:sp>
          <p:nvSpPr>
            <p:cNvPr id="42" name="Freeform 3">
              <a:extLst>
                <a:ext uri="{FF2B5EF4-FFF2-40B4-BE49-F238E27FC236}">
                  <a16:creationId xmlns:a16="http://schemas.microsoft.com/office/drawing/2014/main" id="{5B5C3483-598E-B86F-36B6-051EC246D4CE}"/>
                </a:ext>
              </a:extLst>
            </p:cNvPr>
            <p:cNvSpPr/>
            <p:nvPr/>
          </p:nvSpPr>
          <p:spPr>
            <a:xfrm>
              <a:off x="258840" y="1448640"/>
              <a:ext cx="8742240" cy="484920"/>
            </a:xfrm>
            <a:custGeom>
              <a:avLst/>
              <a:gdLst>
                <a:gd name="GluePoint1X" fmla="*/ 15429928 w 15554389"/>
                <a:gd name="GluePoint1Y" fmla="*/ 996958 h 996958"/>
                <a:gd name="GluePoint2X" fmla="*/ 124460 w 15554389"/>
                <a:gd name="GluePoint2Y" fmla="*/ 996958 h 996958"/>
                <a:gd name="GluePoint3X" fmla="*/ 55880 w 15554389"/>
                <a:gd name="GluePoint3Y" fmla="*/ 996958 h 996958"/>
                <a:gd name="GluePoint4X" fmla="*/ 0 w 15554389"/>
                <a:gd name="GluePoint4Y" fmla="*/ 941078 h 996958"/>
                <a:gd name="GluePoint5X" fmla="*/ 0 w 15554389"/>
                <a:gd name="GluePoint5Y" fmla="*/ 872498 h 996958"/>
                <a:gd name="GluePoint6X" fmla="*/ 0 w 15554389"/>
                <a:gd name="GluePoint6Y" fmla="*/ 124460 h 996958"/>
                <a:gd name="GluePoint7X" fmla="*/ 0 w 15554389"/>
                <a:gd name="GluePoint7Y" fmla="*/ 55880 h 996958"/>
                <a:gd name="GluePoint8X" fmla="*/ 55880 w 15554389"/>
                <a:gd name="GluePoint8Y" fmla="*/ 0 h 996958"/>
                <a:gd name="GluePoint9X" fmla="*/ 124460 w 15554389"/>
                <a:gd name="GluePoint9Y" fmla="*/ 0 h 996958"/>
                <a:gd name="GluePoint10X" fmla="*/ 15429928 w 15554389"/>
                <a:gd name="GluePoint10Y" fmla="*/ 0 h 996958"/>
                <a:gd name="GluePoint11X" fmla="*/ 15498508 w 15554389"/>
                <a:gd name="GluePoint11Y" fmla="*/ 0 h 996958"/>
                <a:gd name="GluePoint12X" fmla="*/ 15554389 w 15554389"/>
                <a:gd name="GluePoint12Y" fmla="*/ 55880 h 996958"/>
                <a:gd name="GluePoint13X" fmla="*/ 15554389 w 15554389"/>
                <a:gd name="GluePoint13Y" fmla="*/ 124460 h 996958"/>
                <a:gd name="GluePoint14X" fmla="*/ 15554389 w 15554389"/>
                <a:gd name="GluePoint14Y" fmla="*/ 872498 h 996958"/>
                <a:gd name="GluePoint15X" fmla="*/ 15554389 w 15554389"/>
                <a:gd name="GluePoint15Y" fmla="*/ 941078 h 996958"/>
                <a:gd name="GluePoint16X" fmla="*/ 15498508 w 15554389"/>
                <a:gd name="GluePoint16Y" fmla="*/ 996958 h 996958"/>
                <a:gd name="GluePoint17X" fmla="*/ 15429928 w 15554389"/>
                <a:gd name="GluePoint17Y" fmla="*/ 996958 h 99695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Lst>
              <a:rect l="l" t="t" r="r" b="b"/>
              <a:pathLst>
                <a:path w="15554389" h="996958">
                  <a:moveTo>
                    <a:pt x="15429928" y="996958"/>
                  </a:moveTo>
                  <a:lnTo>
                    <a:pt x="124460" y="996958"/>
                  </a:lnTo>
                  <a:cubicBezTo>
                    <a:pt x="55880" y="996958"/>
                    <a:pt x="0" y="941078"/>
                    <a:pt x="0" y="872498"/>
                  </a:cubicBezTo>
                  <a:lnTo>
                    <a:pt x="0" y="124460"/>
                  </a:lnTo>
                  <a:cubicBezTo>
                    <a:pt x="0" y="55880"/>
                    <a:pt x="55880" y="0"/>
                    <a:pt x="124460" y="0"/>
                  </a:cubicBezTo>
                  <a:lnTo>
                    <a:pt x="15429928" y="0"/>
                  </a:lnTo>
                  <a:cubicBezTo>
                    <a:pt x="15498508" y="0"/>
                    <a:pt x="15554389" y="55880"/>
                    <a:pt x="15554389" y="124460"/>
                  </a:cubicBezTo>
                  <a:lnTo>
                    <a:pt x="15554389" y="872498"/>
                  </a:lnTo>
                  <a:cubicBezTo>
                    <a:pt x="15554389" y="941078"/>
                    <a:pt x="15498508" y="996958"/>
                    <a:pt x="15429928" y="996958"/>
                  </a:cubicBezTo>
                  <a:close/>
                </a:path>
              </a:pathLst>
            </a:custGeom>
            <a:solidFill>
              <a:srgbClr val="FF5757"/>
            </a:solid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endParaRPr lang="en-US" sz="2400" dirty="0">
                <a:solidFill>
                  <a:srgbClr val="FFFFFF"/>
                </a:solidFill>
                <a:latin typeface="Times New Roman"/>
              </a:endParaRPr>
            </a:p>
          </p:txBody>
        </p:sp>
      </p:grpSp>
      <p:grpSp>
        <p:nvGrpSpPr>
          <p:cNvPr id="47" name="Group 14">
            <a:extLst>
              <a:ext uri="{FF2B5EF4-FFF2-40B4-BE49-F238E27FC236}">
                <a16:creationId xmlns:a16="http://schemas.microsoft.com/office/drawing/2014/main" id="{73BE2EE1-4A84-041E-E5F6-22D9040F6582}"/>
              </a:ext>
            </a:extLst>
          </p:cNvPr>
          <p:cNvGrpSpPr/>
          <p:nvPr/>
        </p:nvGrpSpPr>
        <p:grpSpPr>
          <a:xfrm>
            <a:off x="733425" y="2875104"/>
            <a:ext cx="3134685" cy="813467"/>
            <a:chOff x="3751200" y="2109960"/>
            <a:chExt cx="1517760" cy="529920"/>
          </a:xfrm>
        </p:grpSpPr>
        <p:sp>
          <p:nvSpPr>
            <p:cNvPr id="48" name="Freeform 15">
              <a:extLst>
                <a:ext uri="{FF2B5EF4-FFF2-40B4-BE49-F238E27FC236}">
                  <a16:creationId xmlns:a16="http://schemas.microsoft.com/office/drawing/2014/main" id="{8FF81C21-58A1-65D0-F06C-969296DC5BB6}"/>
                </a:ext>
              </a:extLst>
            </p:cNvPr>
            <p:cNvSpPr/>
            <p:nvPr/>
          </p:nvSpPr>
          <p:spPr>
            <a:xfrm>
              <a:off x="3751200" y="2109960"/>
              <a:ext cx="1517760" cy="529920"/>
            </a:xfrm>
            <a:custGeom>
              <a:avLst/>
              <a:gdLst>
                <a:gd name="GluePoint1X" fmla="*/ 2577410 w 2701870"/>
                <a:gd name="GluePoint1Y" fmla="*/ 942707 h 942707"/>
                <a:gd name="GluePoint2X" fmla="*/ 124460 w 2701870"/>
                <a:gd name="GluePoint2Y" fmla="*/ 942707 h 942707"/>
                <a:gd name="GluePoint3X" fmla="*/ 55880 w 2701870"/>
                <a:gd name="GluePoint3Y" fmla="*/ 942707 h 942707"/>
                <a:gd name="GluePoint4X" fmla="*/ 0 w 2701870"/>
                <a:gd name="GluePoint4Y" fmla="*/ 886827 h 942707"/>
                <a:gd name="GluePoint5X" fmla="*/ 0 w 2701870"/>
                <a:gd name="GluePoint5Y" fmla="*/ 818247 h 942707"/>
                <a:gd name="GluePoint6X" fmla="*/ 0 w 2701870"/>
                <a:gd name="GluePoint6Y" fmla="*/ 124460 h 942707"/>
                <a:gd name="GluePoint7X" fmla="*/ 0 w 2701870"/>
                <a:gd name="GluePoint7Y" fmla="*/ 55880 h 942707"/>
                <a:gd name="GluePoint8X" fmla="*/ 55880 w 2701870"/>
                <a:gd name="GluePoint8Y" fmla="*/ 0 h 942707"/>
                <a:gd name="GluePoint9X" fmla="*/ 124460 w 2701870"/>
                <a:gd name="GluePoint9Y" fmla="*/ 0 h 942707"/>
                <a:gd name="GluePoint10X" fmla="*/ 2577410 w 2701870"/>
                <a:gd name="GluePoint10Y" fmla="*/ 0 h 942707"/>
                <a:gd name="GluePoint11X" fmla="*/ 2645990 w 2701870"/>
                <a:gd name="GluePoint11Y" fmla="*/ 0 h 942707"/>
                <a:gd name="GluePoint12X" fmla="*/ 2701870 w 2701870"/>
                <a:gd name="GluePoint12Y" fmla="*/ 55880 h 942707"/>
                <a:gd name="GluePoint13X" fmla="*/ 2701870 w 2701870"/>
                <a:gd name="GluePoint13Y" fmla="*/ 124460 h 942707"/>
                <a:gd name="GluePoint14X" fmla="*/ 2701870 w 2701870"/>
                <a:gd name="GluePoint14Y" fmla="*/ 818247 h 942707"/>
                <a:gd name="GluePoint15X" fmla="*/ 2701870 w 2701870"/>
                <a:gd name="GluePoint15Y" fmla="*/ 886827 h 942707"/>
                <a:gd name="GluePoint16X" fmla="*/ 2645990 w 2701870"/>
                <a:gd name="GluePoint16Y" fmla="*/ 942707 h 942707"/>
                <a:gd name="GluePoint17X" fmla="*/ 2577410 w 2701870"/>
                <a:gd name="GluePoint17Y" fmla="*/ 942707 h 942707"/>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Lst>
              <a:rect l="l" t="t" r="r" b="b"/>
              <a:pathLst>
                <a:path w="2701870" h="942707">
                  <a:moveTo>
                    <a:pt x="2577410" y="942707"/>
                  </a:moveTo>
                  <a:lnTo>
                    <a:pt x="124460" y="942707"/>
                  </a:lnTo>
                  <a:cubicBezTo>
                    <a:pt x="55880" y="942707"/>
                    <a:pt x="0" y="886827"/>
                    <a:pt x="0" y="818247"/>
                  </a:cubicBezTo>
                  <a:lnTo>
                    <a:pt x="0" y="124460"/>
                  </a:lnTo>
                  <a:cubicBezTo>
                    <a:pt x="0" y="55880"/>
                    <a:pt x="55880" y="0"/>
                    <a:pt x="124460" y="0"/>
                  </a:cubicBezTo>
                  <a:lnTo>
                    <a:pt x="2577410" y="0"/>
                  </a:lnTo>
                  <a:cubicBezTo>
                    <a:pt x="2645990" y="0"/>
                    <a:pt x="2701870" y="55880"/>
                    <a:pt x="2701870" y="124460"/>
                  </a:cubicBezTo>
                  <a:lnTo>
                    <a:pt x="2701870" y="818247"/>
                  </a:lnTo>
                  <a:cubicBezTo>
                    <a:pt x="2701870" y="886827"/>
                    <a:pt x="2645990" y="942707"/>
                    <a:pt x="2577410" y="942707"/>
                  </a:cubicBezTo>
                  <a:close/>
                </a:path>
              </a:pathLst>
            </a:custGeom>
            <a:solidFill>
              <a:srgbClr val="E4760F"/>
            </a:solidFill>
            <a:ln w="0">
              <a:no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r>
                <a:rPr lang="en-US" sz="2000" dirty="0">
                  <a:latin typeface="Times New Roman"/>
                </a:rPr>
                <a:t>TFF B7 Senior Practitioner </a:t>
              </a:r>
            </a:p>
            <a:p>
              <a:pPr algn="ctr"/>
              <a:r>
                <a:rPr lang="en-US" sz="2000" dirty="0">
                  <a:latin typeface="Times New Roman"/>
                </a:rPr>
                <a:t>North</a:t>
              </a:r>
            </a:p>
          </p:txBody>
        </p:sp>
      </p:grpSp>
      <p:grpSp>
        <p:nvGrpSpPr>
          <p:cNvPr id="49" name="Group 16">
            <a:extLst>
              <a:ext uri="{FF2B5EF4-FFF2-40B4-BE49-F238E27FC236}">
                <a16:creationId xmlns:a16="http://schemas.microsoft.com/office/drawing/2014/main" id="{F2F77912-52D5-038E-0878-3A69825E5052}"/>
              </a:ext>
            </a:extLst>
          </p:cNvPr>
          <p:cNvGrpSpPr/>
          <p:nvPr/>
        </p:nvGrpSpPr>
        <p:grpSpPr>
          <a:xfrm>
            <a:off x="990603" y="4419920"/>
            <a:ext cx="2600319" cy="1299870"/>
            <a:chOff x="3669202" y="2897335"/>
            <a:chExt cx="1511280" cy="878040"/>
          </a:xfrm>
        </p:grpSpPr>
        <p:sp>
          <p:nvSpPr>
            <p:cNvPr id="50" name="Freeform 17">
              <a:extLst>
                <a:ext uri="{FF2B5EF4-FFF2-40B4-BE49-F238E27FC236}">
                  <a16:creationId xmlns:a16="http://schemas.microsoft.com/office/drawing/2014/main" id="{941D85D8-A468-9839-6415-012308E539B8}"/>
                </a:ext>
              </a:extLst>
            </p:cNvPr>
            <p:cNvSpPr/>
            <p:nvPr/>
          </p:nvSpPr>
          <p:spPr>
            <a:xfrm>
              <a:off x="3669202" y="2897335"/>
              <a:ext cx="1511280" cy="878040"/>
            </a:xfrm>
            <a:custGeom>
              <a:avLst/>
              <a:gdLst>
                <a:gd name="GluePoint1X" fmla="*/ 2565252 w 2689712"/>
                <a:gd name="GluePoint1Y" fmla="*/ 2848461 h 2848461"/>
                <a:gd name="GluePoint2X" fmla="*/ 124460 w 2689712"/>
                <a:gd name="GluePoint2Y" fmla="*/ 2848461 h 2848461"/>
                <a:gd name="GluePoint3X" fmla="*/ 55880 w 2689712"/>
                <a:gd name="GluePoint3Y" fmla="*/ 2848461 h 2848461"/>
                <a:gd name="GluePoint4X" fmla="*/ 0 w 2689712"/>
                <a:gd name="GluePoint4Y" fmla="*/ 2792581 h 2848461"/>
                <a:gd name="GluePoint5X" fmla="*/ 0 w 2689712"/>
                <a:gd name="GluePoint5Y" fmla="*/ 2724001 h 2848461"/>
                <a:gd name="GluePoint6X" fmla="*/ 0 w 2689712"/>
                <a:gd name="GluePoint6Y" fmla="*/ 124460 h 2848461"/>
                <a:gd name="GluePoint7X" fmla="*/ 0 w 2689712"/>
                <a:gd name="GluePoint7Y" fmla="*/ 55880 h 2848461"/>
                <a:gd name="GluePoint8X" fmla="*/ 55880 w 2689712"/>
                <a:gd name="GluePoint8Y" fmla="*/ 0 h 2848461"/>
                <a:gd name="GluePoint9X" fmla="*/ 124460 w 2689712"/>
                <a:gd name="GluePoint9Y" fmla="*/ 0 h 2848461"/>
                <a:gd name="GluePoint10X" fmla="*/ 2565252 w 2689712"/>
                <a:gd name="GluePoint10Y" fmla="*/ 0 h 2848461"/>
                <a:gd name="GluePoint11X" fmla="*/ 2633832 w 2689712"/>
                <a:gd name="GluePoint11Y" fmla="*/ 0 h 2848461"/>
                <a:gd name="GluePoint12X" fmla="*/ 2689712 w 2689712"/>
                <a:gd name="GluePoint12Y" fmla="*/ 55880 h 2848461"/>
                <a:gd name="GluePoint13X" fmla="*/ 2689712 w 2689712"/>
                <a:gd name="GluePoint13Y" fmla="*/ 124460 h 2848461"/>
                <a:gd name="GluePoint14X" fmla="*/ 2689712 w 2689712"/>
                <a:gd name="GluePoint14Y" fmla="*/ 2724001 h 2848461"/>
                <a:gd name="GluePoint15X" fmla="*/ 2689712 w 2689712"/>
                <a:gd name="GluePoint15Y" fmla="*/ 2792581 h 2848461"/>
                <a:gd name="GluePoint16X" fmla="*/ 2633832 w 2689712"/>
                <a:gd name="GluePoint16Y" fmla="*/ 2848461 h 2848461"/>
                <a:gd name="GluePoint17X" fmla="*/ 2565252 w 2689712"/>
                <a:gd name="GluePoint17Y" fmla="*/ 2848461 h 284846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Lst>
              <a:rect l="l" t="t" r="r" b="b"/>
              <a:pathLst>
                <a:path w="2689712" h="2848461">
                  <a:moveTo>
                    <a:pt x="2565252" y="2848461"/>
                  </a:moveTo>
                  <a:lnTo>
                    <a:pt x="124460" y="2848461"/>
                  </a:lnTo>
                  <a:cubicBezTo>
                    <a:pt x="55880" y="2848461"/>
                    <a:pt x="0" y="2792581"/>
                    <a:pt x="0" y="2724001"/>
                  </a:cubicBezTo>
                  <a:lnTo>
                    <a:pt x="0" y="124460"/>
                  </a:lnTo>
                  <a:cubicBezTo>
                    <a:pt x="0" y="55880"/>
                    <a:pt x="55880" y="0"/>
                    <a:pt x="124460" y="0"/>
                  </a:cubicBezTo>
                  <a:lnTo>
                    <a:pt x="2565252" y="0"/>
                  </a:lnTo>
                  <a:cubicBezTo>
                    <a:pt x="2633832" y="0"/>
                    <a:pt x="2689712" y="55880"/>
                    <a:pt x="2689712" y="124460"/>
                  </a:cubicBezTo>
                  <a:lnTo>
                    <a:pt x="2689712" y="2724001"/>
                  </a:lnTo>
                  <a:cubicBezTo>
                    <a:pt x="2689712" y="2792581"/>
                    <a:pt x="2633832" y="2848461"/>
                    <a:pt x="2565252" y="2848461"/>
                  </a:cubicBezTo>
                  <a:close/>
                </a:path>
              </a:pathLst>
            </a:custGeom>
            <a:solidFill>
              <a:srgbClr val="FFCB57"/>
            </a:solidFill>
            <a:ln w="0">
              <a:no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r>
                <a:rPr lang="en-US" sz="2400" dirty="0">
                  <a:latin typeface="Times New Roman"/>
                </a:rPr>
                <a:t>Enhanced Family Support Service  North Belfast</a:t>
              </a:r>
            </a:p>
          </p:txBody>
        </p:sp>
      </p:grpSp>
      <p:grpSp>
        <p:nvGrpSpPr>
          <p:cNvPr id="51" name="Group 24">
            <a:extLst>
              <a:ext uri="{FF2B5EF4-FFF2-40B4-BE49-F238E27FC236}">
                <a16:creationId xmlns:a16="http://schemas.microsoft.com/office/drawing/2014/main" id="{4309B49D-6872-488B-F65D-A34130CEA7F7}"/>
              </a:ext>
            </a:extLst>
          </p:cNvPr>
          <p:cNvGrpSpPr/>
          <p:nvPr/>
        </p:nvGrpSpPr>
        <p:grpSpPr>
          <a:xfrm>
            <a:off x="4551306" y="2869398"/>
            <a:ext cx="2962123" cy="808630"/>
            <a:chOff x="5675438" y="2101680"/>
            <a:chExt cx="1503360" cy="574920"/>
          </a:xfrm>
        </p:grpSpPr>
        <p:sp>
          <p:nvSpPr>
            <p:cNvPr id="52" name="Freeform 25">
              <a:extLst>
                <a:ext uri="{FF2B5EF4-FFF2-40B4-BE49-F238E27FC236}">
                  <a16:creationId xmlns:a16="http://schemas.microsoft.com/office/drawing/2014/main" id="{91528C08-0C93-1969-10E8-643267C4693C}"/>
                </a:ext>
              </a:extLst>
            </p:cNvPr>
            <p:cNvSpPr/>
            <p:nvPr/>
          </p:nvSpPr>
          <p:spPr>
            <a:xfrm>
              <a:off x="5675438" y="2101680"/>
              <a:ext cx="1503360" cy="574920"/>
            </a:xfrm>
            <a:custGeom>
              <a:avLst/>
              <a:gdLst>
                <a:gd name="GluePoint1X" fmla="*/ 2549981 w 2674441"/>
                <a:gd name="GluePoint1Y" fmla="*/ 1021174 h 1021174"/>
                <a:gd name="GluePoint2X" fmla="*/ 124460 w 2674441"/>
                <a:gd name="GluePoint2Y" fmla="*/ 1021174 h 1021174"/>
                <a:gd name="GluePoint3X" fmla="*/ 55880 w 2674441"/>
                <a:gd name="GluePoint3Y" fmla="*/ 1021174 h 1021174"/>
                <a:gd name="GluePoint4X" fmla="*/ 0 w 2674441"/>
                <a:gd name="GluePoint4Y" fmla="*/ 965294 h 1021174"/>
                <a:gd name="GluePoint5X" fmla="*/ 0 w 2674441"/>
                <a:gd name="GluePoint5Y" fmla="*/ 896714 h 1021174"/>
                <a:gd name="GluePoint6X" fmla="*/ 0 w 2674441"/>
                <a:gd name="GluePoint6Y" fmla="*/ 124460 h 1021174"/>
                <a:gd name="GluePoint7X" fmla="*/ 0 w 2674441"/>
                <a:gd name="GluePoint7Y" fmla="*/ 55880 h 1021174"/>
                <a:gd name="GluePoint8X" fmla="*/ 55880 w 2674441"/>
                <a:gd name="GluePoint8Y" fmla="*/ 0 h 1021174"/>
                <a:gd name="GluePoint9X" fmla="*/ 124460 w 2674441"/>
                <a:gd name="GluePoint9Y" fmla="*/ 0 h 1021174"/>
                <a:gd name="GluePoint10X" fmla="*/ 2549981 w 2674441"/>
                <a:gd name="GluePoint10Y" fmla="*/ 0 h 1021174"/>
                <a:gd name="GluePoint11X" fmla="*/ 2618561 w 2674441"/>
                <a:gd name="GluePoint11Y" fmla="*/ 0 h 1021174"/>
                <a:gd name="GluePoint12X" fmla="*/ 2674441 w 2674441"/>
                <a:gd name="GluePoint12Y" fmla="*/ 55880 h 1021174"/>
                <a:gd name="GluePoint13X" fmla="*/ 2674441 w 2674441"/>
                <a:gd name="GluePoint13Y" fmla="*/ 124460 h 1021174"/>
                <a:gd name="GluePoint14X" fmla="*/ 2674441 w 2674441"/>
                <a:gd name="GluePoint14Y" fmla="*/ 896714 h 1021174"/>
                <a:gd name="GluePoint15X" fmla="*/ 2674441 w 2674441"/>
                <a:gd name="GluePoint15Y" fmla="*/ 965294 h 1021174"/>
                <a:gd name="GluePoint16X" fmla="*/ 2618561 w 2674441"/>
                <a:gd name="GluePoint16Y" fmla="*/ 1021174 h 1021174"/>
                <a:gd name="GluePoint17X" fmla="*/ 2549981 w 2674441"/>
                <a:gd name="GluePoint17Y" fmla="*/ 1021174 h 1021174"/>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Lst>
              <a:rect l="l" t="t" r="r" b="b"/>
              <a:pathLst>
                <a:path w="2674441" h="1021174">
                  <a:moveTo>
                    <a:pt x="2549981" y="1021174"/>
                  </a:moveTo>
                  <a:lnTo>
                    <a:pt x="124460" y="1021174"/>
                  </a:lnTo>
                  <a:cubicBezTo>
                    <a:pt x="55880" y="1021174"/>
                    <a:pt x="0" y="965294"/>
                    <a:pt x="0" y="896714"/>
                  </a:cubicBezTo>
                  <a:lnTo>
                    <a:pt x="0" y="124460"/>
                  </a:lnTo>
                  <a:cubicBezTo>
                    <a:pt x="0" y="55880"/>
                    <a:pt x="55880" y="0"/>
                    <a:pt x="124460" y="0"/>
                  </a:cubicBezTo>
                  <a:lnTo>
                    <a:pt x="2549981" y="0"/>
                  </a:lnTo>
                  <a:cubicBezTo>
                    <a:pt x="2618561" y="0"/>
                    <a:pt x="2674441" y="55880"/>
                    <a:pt x="2674441" y="124460"/>
                  </a:cubicBezTo>
                  <a:lnTo>
                    <a:pt x="2674441" y="896714"/>
                  </a:lnTo>
                  <a:cubicBezTo>
                    <a:pt x="2674441" y="965294"/>
                    <a:pt x="2618561" y="1021174"/>
                    <a:pt x="2549981" y="1021174"/>
                  </a:cubicBezTo>
                  <a:close/>
                </a:path>
              </a:pathLst>
            </a:custGeom>
            <a:solidFill>
              <a:srgbClr val="E4760F"/>
            </a:solidFill>
            <a:ln w="0">
              <a:no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r>
                <a:rPr lang="en-US" sz="2000" dirty="0">
                  <a:latin typeface="Times New Roman"/>
                </a:rPr>
                <a:t>TFF B7 Senior Practitioner  West</a:t>
              </a:r>
            </a:p>
          </p:txBody>
        </p:sp>
      </p:grpSp>
      <p:grpSp>
        <p:nvGrpSpPr>
          <p:cNvPr id="53" name="Group 26">
            <a:extLst>
              <a:ext uri="{FF2B5EF4-FFF2-40B4-BE49-F238E27FC236}">
                <a16:creationId xmlns:a16="http://schemas.microsoft.com/office/drawing/2014/main" id="{8BE37D82-1F25-18C7-FE14-AC0FB781D8CB}"/>
              </a:ext>
            </a:extLst>
          </p:cNvPr>
          <p:cNvGrpSpPr/>
          <p:nvPr/>
        </p:nvGrpSpPr>
        <p:grpSpPr>
          <a:xfrm>
            <a:off x="4597139" y="4410145"/>
            <a:ext cx="2870457" cy="1299870"/>
            <a:chOff x="5659560" y="2887560"/>
            <a:chExt cx="1447560" cy="878040"/>
          </a:xfrm>
        </p:grpSpPr>
        <p:sp>
          <p:nvSpPr>
            <p:cNvPr id="54" name="Freeform 27">
              <a:extLst>
                <a:ext uri="{FF2B5EF4-FFF2-40B4-BE49-F238E27FC236}">
                  <a16:creationId xmlns:a16="http://schemas.microsoft.com/office/drawing/2014/main" id="{572BE230-C9F9-A663-3185-240F74E4343E}"/>
                </a:ext>
              </a:extLst>
            </p:cNvPr>
            <p:cNvSpPr/>
            <p:nvPr/>
          </p:nvSpPr>
          <p:spPr>
            <a:xfrm>
              <a:off x="5659560" y="2887560"/>
              <a:ext cx="1447560" cy="878040"/>
            </a:xfrm>
            <a:custGeom>
              <a:avLst/>
              <a:gdLst>
                <a:gd name="GluePoint1X" fmla="*/ 2452081 w 2576541"/>
                <a:gd name="GluePoint1Y" fmla="*/ 2848461 h 2848461"/>
                <a:gd name="GluePoint2X" fmla="*/ 124460 w 2576541"/>
                <a:gd name="GluePoint2Y" fmla="*/ 2848461 h 2848461"/>
                <a:gd name="GluePoint3X" fmla="*/ 55880 w 2576541"/>
                <a:gd name="GluePoint3Y" fmla="*/ 2848461 h 2848461"/>
                <a:gd name="GluePoint4X" fmla="*/ 0 w 2576541"/>
                <a:gd name="GluePoint4Y" fmla="*/ 2792581 h 2848461"/>
                <a:gd name="GluePoint5X" fmla="*/ 0 w 2576541"/>
                <a:gd name="GluePoint5Y" fmla="*/ 2724001 h 2848461"/>
                <a:gd name="GluePoint6X" fmla="*/ 0 w 2576541"/>
                <a:gd name="GluePoint6Y" fmla="*/ 124460 h 2848461"/>
                <a:gd name="GluePoint7X" fmla="*/ 0 w 2576541"/>
                <a:gd name="GluePoint7Y" fmla="*/ 55880 h 2848461"/>
                <a:gd name="GluePoint8X" fmla="*/ 55880 w 2576541"/>
                <a:gd name="GluePoint8Y" fmla="*/ 0 h 2848461"/>
                <a:gd name="GluePoint9X" fmla="*/ 124460 w 2576541"/>
                <a:gd name="GluePoint9Y" fmla="*/ 0 h 2848461"/>
                <a:gd name="GluePoint10X" fmla="*/ 2452081 w 2576541"/>
                <a:gd name="GluePoint10Y" fmla="*/ 0 h 2848461"/>
                <a:gd name="GluePoint11X" fmla="*/ 2520661 w 2576541"/>
                <a:gd name="GluePoint11Y" fmla="*/ 0 h 2848461"/>
                <a:gd name="GluePoint12X" fmla="*/ 2576541 w 2576541"/>
                <a:gd name="GluePoint12Y" fmla="*/ 55880 h 2848461"/>
                <a:gd name="GluePoint13X" fmla="*/ 2576541 w 2576541"/>
                <a:gd name="GluePoint13Y" fmla="*/ 124460 h 2848461"/>
                <a:gd name="GluePoint14X" fmla="*/ 2576541 w 2576541"/>
                <a:gd name="GluePoint14Y" fmla="*/ 2724001 h 2848461"/>
                <a:gd name="GluePoint15X" fmla="*/ 2576541 w 2576541"/>
                <a:gd name="GluePoint15Y" fmla="*/ 2792581 h 2848461"/>
                <a:gd name="GluePoint16X" fmla="*/ 2520661 w 2576541"/>
                <a:gd name="GluePoint16Y" fmla="*/ 2848461 h 2848461"/>
                <a:gd name="GluePoint17X" fmla="*/ 2452081 w 2576541"/>
                <a:gd name="GluePoint17Y" fmla="*/ 2848461 h 284846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Lst>
              <a:rect l="l" t="t" r="r" b="b"/>
              <a:pathLst>
                <a:path w="2576541" h="2848461">
                  <a:moveTo>
                    <a:pt x="2452081" y="2848461"/>
                  </a:moveTo>
                  <a:lnTo>
                    <a:pt x="124460" y="2848461"/>
                  </a:lnTo>
                  <a:cubicBezTo>
                    <a:pt x="55880" y="2848461"/>
                    <a:pt x="0" y="2792581"/>
                    <a:pt x="0" y="2724001"/>
                  </a:cubicBezTo>
                  <a:lnTo>
                    <a:pt x="0" y="124460"/>
                  </a:lnTo>
                  <a:cubicBezTo>
                    <a:pt x="0" y="55880"/>
                    <a:pt x="55880" y="0"/>
                    <a:pt x="124460" y="0"/>
                  </a:cubicBezTo>
                  <a:lnTo>
                    <a:pt x="2452081" y="0"/>
                  </a:lnTo>
                  <a:cubicBezTo>
                    <a:pt x="2520661" y="0"/>
                    <a:pt x="2576541" y="55880"/>
                    <a:pt x="2576541" y="124460"/>
                  </a:cubicBezTo>
                  <a:lnTo>
                    <a:pt x="2576541" y="2724001"/>
                  </a:lnTo>
                  <a:cubicBezTo>
                    <a:pt x="2576541" y="2792581"/>
                    <a:pt x="2520661" y="2848461"/>
                    <a:pt x="2452081" y="2848461"/>
                  </a:cubicBezTo>
                  <a:close/>
                </a:path>
              </a:pathLst>
            </a:custGeom>
            <a:solidFill>
              <a:srgbClr val="FFCB57"/>
            </a:solidFill>
            <a:ln w="0">
              <a:no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r>
                <a:rPr lang="en-US" sz="2400" dirty="0">
                  <a:latin typeface="Times New Roman"/>
                </a:rPr>
                <a:t>Enhanced Family Support Service </a:t>
              </a:r>
            </a:p>
            <a:p>
              <a:pPr algn="ctr"/>
              <a:r>
                <a:rPr lang="en-US" sz="2400" dirty="0">
                  <a:latin typeface="Times New Roman"/>
                </a:rPr>
                <a:t>West Belfast</a:t>
              </a:r>
            </a:p>
          </p:txBody>
        </p:sp>
      </p:grpSp>
      <p:grpSp>
        <p:nvGrpSpPr>
          <p:cNvPr id="55" name="Group 28">
            <a:extLst>
              <a:ext uri="{FF2B5EF4-FFF2-40B4-BE49-F238E27FC236}">
                <a16:creationId xmlns:a16="http://schemas.microsoft.com/office/drawing/2014/main" id="{1422DD18-FB64-F514-3680-F9577A3A4F51}"/>
              </a:ext>
            </a:extLst>
          </p:cNvPr>
          <p:cNvGrpSpPr/>
          <p:nvPr/>
        </p:nvGrpSpPr>
        <p:grpSpPr>
          <a:xfrm>
            <a:off x="8239266" y="2889047"/>
            <a:ext cx="2962123" cy="772604"/>
            <a:chOff x="6750818" y="2109960"/>
            <a:chExt cx="2468320" cy="772604"/>
          </a:xfrm>
        </p:grpSpPr>
        <p:sp>
          <p:nvSpPr>
            <p:cNvPr id="56" name="Freeform 29">
              <a:extLst>
                <a:ext uri="{FF2B5EF4-FFF2-40B4-BE49-F238E27FC236}">
                  <a16:creationId xmlns:a16="http://schemas.microsoft.com/office/drawing/2014/main" id="{31BC6B26-3324-D543-00C3-A139AA2E57BD}"/>
                </a:ext>
              </a:extLst>
            </p:cNvPr>
            <p:cNvSpPr/>
            <p:nvPr/>
          </p:nvSpPr>
          <p:spPr>
            <a:xfrm>
              <a:off x="6750818" y="2109960"/>
              <a:ext cx="2468320" cy="772604"/>
            </a:xfrm>
            <a:custGeom>
              <a:avLst/>
              <a:gdLst>
                <a:gd name="GluePoint1X" fmla="*/ 2581857 w 2706318"/>
                <a:gd name="GluePoint1Y" fmla="*/ 1006346 h 1006346"/>
                <a:gd name="GluePoint2X" fmla="*/ 124460 w 2706318"/>
                <a:gd name="GluePoint2Y" fmla="*/ 1006346 h 1006346"/>
                <a:gd name="GluePoint3X" fmla="*/ 55880 w 2706318"/>
                <a:gd name="GluePoint3Y" fmla="*/ 1006346 h 1006346"/>
                <a:gd name="GluePoint4X" fmla="*/ 0 w 2706318"/>
                <a:gd name="GluePoint4Y" fmla="*/ 950466 h 1006346"/>
                <a:gd name="GluePoint5X" fmla="*/ 0 w 2706318"/>
                <a:gd name="GluePoint5Y" fmla="*/ 881886 h 1006346"/>
                <a:gd name="GluePoint6X" fmla="*/ 0 w 2706318"/>
                <a:gd name="GluePoint6Y" fmla="*/ 124460 h 1006346"/>
                <a:gd name="GluePoint7X" fmla="*/ 0 w 2706318"/>
                <a:gd name="GluePoint7Y" fmla="*/ 55880 h 1006346"/>
                <a:gd name="GluePoint8X" fmla="*/ 55880 w 2706318"/>
                <a:gd name="GluePoint8Y" fmla="*/ 0 h 1006346"/>
                <a:gd name="GluePoint9X" fmla="*/ 124460 w 2706318"/>
                <a:gd name="GluePoint9Y" fmla="*/ 0 h 1006346"/>
                <a:gd name="GluePoint10X" fmla="*/ 2581858 w 2706318"/>
                <a:gd name="GluePoint10Y" fmla="*/ 0 h 1006346"/>
                <a:gd name="GluePoint11X" fmla="*/ 2650437 w 2706318"/>
                <a:gd name="GluePoint11Y" fmla="*/ 0 h 1006346"/>
                <a:gd name="GluePoint12X" fmla="*/ 2706318 w 2706318"/>
                <a:gd name="GluePoint12Y" fmla="*/ 55880 h 1006346"/>
                <a:gd name="GluePoint13X" fmla="*/ 2706318 w 2706318"/>
                <a:gd name="GluePoint13Y" fmla="*/ 124460 h 1006346"/>
                <a:gd name="GluePoint14X" fmla="*/ 2706318 w 2706318"/>
                <a:gd name="GluePoint14Y" fmla="*/ 881886 h 1006346"/>
                <a:gd name="GluePoint15X" fmla="*/ 2706318 w 2706318"/>
                <a:gd name="GluePoint15Y" fmla="*/ 950466 h 1006346"/>
                <a:gd name="GluePoint16X" fmla="*/ 2650437 w 2706318"/>
                <a:gd name="GluePoint16Y" fmla="*/ 1006346 h 1006346"/>
                <a:gd name="GluePoint17X" fmla="*/ 2581858 w 2706318"/>
                <a:gd name="GluePoint17Y" fmla="*/ 1006346 h 1006346"/>
                <a:gd name="GluePoint18X" fmla="*/ 2581857 w 2706318"/>
                <a:gd name="GluePoint18Y" fmla="*/ 1006346 h 1006346"/>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Lst>
              <a:rect l="l" t="t" r="r" b="b"/>
              <a:pathLst>
                <a:path w="2706318" h="1006346">
                  <a:moveTo>
                    <a:pt x="2581857" y="1006346"/>
                  </a:moveTo>
                  <a:lnTo>
                    <a:pt x="124460" y="1006346"/>
                  </a:lnTo>
                  <a:cubicBezTo>
                    <a:pt x="55880" y="1006346"/>
                    <a:pt x="0" y="950466"/>
                    <a:pt x="0" y="881886"/>
                  </a:cubicBezTo>
                  <a:lnTo>
                    <a:pt x="0" y="124460"/>
                  </a:lnTo>
                  <a:cubicBezTo>
                    <a:pt x="0" y="55880"/>
                    <a:pt x="55880" y="0"/>
                    <a:pt x="124460" y="0"/>
                  </a:cubicBezTo>
                  <a:lnTo>
                    <a:pt x="2581858" y="0"/>
                  </a:lnTo>
                  <a:cubicBezTo>
                    <a:pt x="2650437" y="0"/>
                    <a:pt x="2706318" y="55880"/>
                    <a:pt x="2706318" y="124460"/>
                  </a:cubicBezTo>
                  <a:lnTo>
                    <a:pt x="2706318" y="881886"/>
                  </a:lnTo>
                  <a:cubicBezTo>
                    <a:pt x="2706318" y="950466"/>
                    <a:pt x="2650437" y="1006346"/>
                    <a:pt x="2581858" y="1006346"/>
                  </a:cubicBezTo>
                  <a:lnTo>
                    <a:pt x="2581857" y="1006346"/>
                  </a:lnTo>
                  <a:close/>
                </a:path>
              </a:pathLst>
            </a:custGeom>
            <a:solidFill>
              <a:srgbClr val="E4760F"/>
            </a:solidFill>
            <a:ln w="0">
              <a:noFill/>
            </a:ln>
          </p:spPr>
          <p:style>
            <a:lnRef idx="0">
              <a:scrgbClr r="0" g="0" b="0"/>
            </a:lnRef>
            <a:fillRef idx="0">
              <a:scrgbClr r="0" g="0" b="0"/>
            </a:fillRef>
            <a:effectRef idx="0">
              <a:scrgbClr r="0" g="0" b="0"/>
            </a:effectRef>
            <a:fontRef idx="minor"/>
          </p:style>
          <p:txBody>
            <a:bodyPr lIns="90000" tIns="46800" rIns="90000" bIns="46800" anchor="t">
              <a:noAutofit/>
            </a:bodyPr>
            <a:lstStyle/>
            <a:p>
              <a:r>
                <a:rPr lang="en-US" sz="2000" dirty="0">
                  <a:latin typeface="Times New Roman"/>
                </a:rPr>
                <a:t>TFF B7 Senior Practitioner</a:t>
              </a:r>
            </a:p>
            <a:p>
              <a:pPr algn="ctr"/>
              <a:r>
                <a:rPr lang="en-US" sz="2000" dirty="0">
                  <a:latin typeface="Times New Roman"/>
                </a:rPr>
                <a:t>South &amp; East</a:t>
              </a:r>
            </a:p>
          </p:txBody>
        </p:sp>
      </p:grpSp>
      <p:grpSp>
        <p:nvGrpSpPr>
          <p:cNvPr id="57" name="Group 30">
            <a:extLst>
              <a:ext uri="{FF2B5EF4-FFF2-40B4-BE49-F238E27FC236}">
                <a16:creationId xmlns:a16="http://schemas.microsoft.com/office/drawing/2014/main" id="{5DB4E755-E1D2-858F-0ECD-DF158C588214}"/>
              </a:ext>
            </a:extLst>
          </p:cNvPr>
          <p:cNvGrpSpPr/>
          <p:nvPr/>
        </p:nvGrpSpPr>
        <p:grpSpPr>
          <a:xfrm>
            <a:off x="8243111" y="4419990"/>
            <a:ext cx="2958279" cy="1244982"/>
            <a:chOff x="7429679" y="2887560"/>
            <a:chExt cx="1668040" cy="878040"/>
          </a:xfrm>
        </p:grpSpPr>
        <p:sp>
          <p:nvSpPr>
            <p:cNvPr id="58" name="Freeform 31">
              <a:extLst>
                <a:ext uri="{FF2B5EF4-FFF2-40B4-BE49-F238E27FC236}">
                  <a16:creationId xmlns:a16="http://schemas.microsoft.com/office/drawing/2014/main" id="{2A6EC6D8-02D4-9F5A-44E2-829AFF59CDB7}"/>
                </a:ext>
              </a:extLst>
            </p:cNvPr>
            <p:cNvSpPr/>
            <p:nvPr/>
          </p:nvSpPr>
          <p:spPr>
            <a:xfrm>
              <a:off x="7429679" y="2887560"/>
              <a:ext cx="1668040" cy="878040"/>
            </a:xfrm>
            <a:custGeom>
              <a:avLst/>
              <a:gdLst>
                <a:gd name="GluePoint1X" fmla="*/ 2581857 w 2706318"/>
                <a:gd name="GluePoint1Y" fmla="*/ 2848461 h 2848461"/>
                <a:gd name="GluePoint2X" fmla="*/ 124460 w 2706318"/>
                <a:gd name="GluePoint2Y" fmla="*/ 2848461 h 2848461"/>
                <a:gd name="GluePoint3X" fmla="*/ 55880 w 2706318"/>
                <a:gd name="GluePoint3Y" fmla="*/ 2848461 h 2848461"/>
                <a:gd name="GluePoint4X" fmla="*/ 0 w 2706318"/>
                <a:gd name="GluePoint4Y" fmla="*/ 2792581 h 2848461"/>
                <a:gd name="GluePoint5X" fmla="*/ 0 w 2706318"/>
                <a:gd name="GluePoint5Y" fmla="*/ 2724001 h 2848461"/>
                <a:gd name="GluePoint6X" fmla="*/ 0 w 2706318"/>
                <a:gd name="GluePoint6Y" fmla="*/ 124460 h 2848461"/>
                <a:gd name="GluePoint7X" fmla="*/ 0 w 2706318"/>
                <a:gd name="GluePoint7Y" fmla="*/ 55880 h 2848461"/>
                <a:gd name="GluePoint8X" fmla="*/ 55880 w 2706318"/>
                <a:gd name="GluePoint8Y" fmla="*/ 0 h 2848461"/>
                <a:gd name="GluePoint9X" fmla="*/ 124460 w 2706318"/>
                <a:gd name="GluePoint9Y" fmla="*/ 0 h 2848461"/>
                <a:gd name="GluePoint10X" fmla="*/ 2581858 w 2706318"/>
                <a:gd name="GluePoint10Y" fmla="*/ 0 h 2848461"/>
                <a:gd name="GluePoint11X" fmla="*/ 2650437 w 2706318"/>
                <a:gd name="GluePoint11Y" fmla="*/ 0 h 2848461"/>
                <a:gd name="GluePoint12X" fmla="*/ 2706318 w 2706318"/>
                <a:gd name="GluePoint12Y" fmla="*/ 55880 h 2848461"/>
                <a:gd name="GluePoint13X" fmla="*/ 2706318 w 2706318"/>
                <a:gd name="GluePoint13Y" fmla="*/ 124460 h 2848461"/>
                <a:gd name="GluePoint14X" fmla="*/ 2706318 w 2706318"/>
                <a:gd name="GluePoint14Y" fmla="*/ 2724001 h 2848461"/>
                <a:gd name="GluePoint15X" fmla="*/ 2706318 w 2706318"/>
                <a:gd name="GluePoint15Y" fmla="*/ 2792581 h 2848461"/>
                <a:gd name="GluePoint16X" fmla="*/ 2650437 w 2706318"/>
                <a:gd name="GluePoint16Y" fmla="*/ 2848461 h 2848461"/>
                <a:gd name="GluePoint17X" fmla="*/ 2581858 w 2706318"/>
                <a:gd name="GluePoint17Y" fmla="*/ 2848461 h 2848461"/>
                <a:gd name="GluePoint18X" fmla="*/ 2581857 w 2706318"/>
                <a:gd name="GluePoint18Y" fmla="*/ 2848461 h 2848461"/>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 ang="0">
                  <a:pos x="GluePoint12X" y="GluePoint12Y"/>
                </a:cxn>
                <a:cxn ang="0">
                  <a:pos x="GluePoint13X" y="GluePoint13Y"/>
                </a:cxn>
                <a:cxn ang="0">
                  <a:pos x="GluePoint14X" y="GluePoint14Y"/>
                </a:cxn>
                <a:cxn ang="0">
                  <a:pos x="GluePoint15X" y="GluePoint15Y"/>
                </a:cxn>
                <a:cxn ang="0">
                  <a:pos x="GluePoint16X" y="GluePoint16Y"/>
                </a:cxn>
                <a:cxn ang="0">
                  <a:pos x="GluePoint17X" y="GluePoint17Y"/>
                </a:cxn>
                <a:cxn ang="0">
                  <a:pos x="GluePoint18X" y="GluePoint18Y"/>
                </a:cxn>
              </a:cxnLst>
              <a:rect l="l" t="t" r="r" b="b"/>
              <a:pathLst>
                <a:path w="2706318" h="2848461">
                  <a:moveTo>
                    <a:pt x="2581857" y="2848461"/>
                  </a:moveTo>
                  <a:lnTo>
                    <a:pt x="124460" y="2848461"/>
                  </a:lnTo>
                  <a:cubicBezTo>
                    <a:pt x="55880" y="2848461"/>
                    <a:pt x="0" y="2792581"/>
                    <a:pt x="0" y="2724001"/>
                  </a:cubicBezTo>
                  <a:lnTo>
                    <a:pt x="0" y="124460"/>
                  </a:lnTo>
                  <a:cubicBezTo>
                    <a:pt x="0" y="55880"/>
                    <a:pt x="55880" y="0"/>
                    <a:pt x="124460" y="0"/>
                  </a:cubicBezTo>
                  <a:lnTo>
                    <a:pt x="2581858" y="0"/>
                  </a:lnTo>
                  <a:cubicBezTo>
                    <a:pt x="2650437" y="0"/>
                    <a:pt x="2706318" y="55880"/>
                    <a:pt x="2706318" y="124460"/>
                  </a:cubicBezTo>
                  <a:lnTo>
                    <a:pt x="2706318" y="2724001"/>
                  </a:lnTo>
                  <a:cubicBezTo>
                    <a:pt x="2706318" y="2792581"/>
                    <a:pt x="2650437" y="2848461"/>
                    <a:pt x="2581858" y="2848461"/>
                  </a:cubicBezTo>
                  <a:lnTo>
                    <a:pt x="2581857" y="2848461"/>
                  </a:lnTo>
                  <a:close/>
                </a:path>
              </a:pathLst>
            </a:custGeom>
            <a:solidFill>
              <a:srgbClr val="FFCB57"/>
            </a:solidFill>
            <a:ln w="0">
              <a:no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r>
                <a:rPr lang="en-US" sz="2400" dirty="0">
                  <a:latin typeface="Times New Roman"/>
                </a:rPr>
                <a:t>Enhanced Family Support Service </a:t>
              </a:r>
            </a:p>
            <a:p>
              <a:pPr algn="ctr"/>
              <a:r>
                <a:rPr lang="en-US" sz="2400" dirty="0">
                  <a:latin typeface="Times New Roman"/>
                </a:rPr>
                <a:t>South and East Belfast</a:t>
              </a:r>
            </a:p>
          </p:txBody>
        </p:sp>
      </p:grpSp>
      <p:sp>
        <p:nvSpPr>
          <p:cNvPr id="59" name="TextBox 32">
            <a:extLst>
              <a:ext uri="{FF2B5EF4-FFF2-40B4-BE49-F238E27FC236}">
                <a16:creationId xmlns:a16="http://schemas.microsoft.com/office/drawing/2014/main" id="{A19B4AF7-0474-FCA4-D84F-DCA73BDB8D59}"/>
              </a:ext>
            </a:extLst>
          </p:cNvPr>
          <p:cNvSpPr/>
          <p:nvPr/>
        </p:nvSpPr>
        <p:spPr>
          <a:xfrm>
            <a:off x="1556678" y="116591"/>
            <a:ext cx="8954804" cy="904415"/>
          </a:xfrm>
          <a:prstGeom prst="rect">
            <a:avLst/>
          </a:prstGeom>
          <a:noFill/>
          <a:ln w="0">
            <a:noFill/>
          </a:ln>
          <a:effectLst>
            <a:outerShdw blurRad="63500" sx="102000" sy="102000" algn="ctr" rotWithShape="0">
              <a:prstClr val="black">
                <a:alpha val="40000"/>
              </a:prstClr>
            </a:outerShdw>
          </a:effectLst>
        </p:spPr>
        <p:style>
          <a:lnRef idx="0">
            <a:scrgbClr r="0" g="0" b="0"/>
          </a:lnRef>
          <a:fillRef idx="0">
            <a:scrgbClr r="0" g="0" b="0"/>
          </a:fillRef>
          <a:effectRef idx="0">
            <a:scrgbClr r="0" g="0" b="0"/>
          </a:effectRef>
          <a:fontRef idx="minor"/>
        </p:style>
        <p:txBody>
          <a:bodyPr wrap="square" lIns="0" tIns="0" rIns="0" bIns="0" anchor="t">
            <a:spAutoFit/>
          </a:bodyPr>
          <a:lstStyle/>
          <a:p>
            <a:pPr algn="ctr">
              <a:lnSpc>
                <a:spcPts val="3538"/>
              </a:lnSpc>
              <a:tabLst>
                <a:tab pos="0" algn="l"/>
                <a:tab pos="857160" algn="l"/>
                <a:tab pos="1714680" algn="l"/>
                <a:tab pos="2571840" algn="l"/>
                <a:tab pos="3429000" algn="l"/>
                <a:tab pos="4286160" algn="l"/>
                <a:tab pos="5143680" algn="l"/>
                <a:tab pos="6000840" algn="l"/>
                <a:tab pos="6858000" algn="l"/>
                <a:tab pos="7715160" algn="l"/>
                <a:tab pos="8572680" algn="l"/>
                <a:tab pos="9429840" algn="l"/>
                <a:tab pos="10287000" algn="l"/>
              </a:tabLst>
            </a:pPr>
            <a:r>
              <a:rPr lang="en-US" sz="3600" b="1" dirty="0">
                <a:solidFill>
                  <a:srgbClr val="56D0E0"/>
                </a:solidFill>
                <a:latin typeface="Canva Sans Bold"/>
                <a:ea typeface="Canva Sans Bold"/>
              </a:rPr>
              <a:t>BHSCT Gateway Service </a:t>
            </a:r>
          </a:p>
          <a:p>
            <a:pPr algn="ctr">
              <a:lnSpc>
                <a:spcPts val="3538"/>
              </a:lnSpc>
              <a:tabLst>
                <a:tab pos="0" algn="l"/>
                <a:tab pos="857160" algn="l"/>
                <a:tab pos="1714680" algn="l"/>
                <a:tab pos="2571840" algn="l"/>
                <a:tab pos="3429000" algn="l"/>
                <a:tab pos="4286160" algn="l"/>
                <a:tab pos="5143680" algn="l"/>
                <a:tab pos="6000840" algn="l"/>
                <a:tab pos="6858000" algn="l"/>
                <a:tab pos="7715160" algn="l"/>
                <a:tab pos="8572680" algn="l"/>
                <a:tab pos="9429840" algn="l"/>
                <a:tab pos="10287000" algn="l"/>
              </a:tabLst>
            </a:pPr>
            <a:r>
              <a:rPr lang="en-US" sz="3600" b="1" dirty="0">
                <a:solidFill>
                  <a:srgbClr val="56D0E0"/>
                </a:solidFill>
                <a:latin typeface="Canva Sans Bold"/>
                <a:ea typeface="Canva Sans Bold"/>
              </a:rPr>
              <a:t>and the Enhanced Family Support Teams</a:t>
            </a:r>
            <a:endParaRPr lang="en-US" sz="3600" dirty="0">
              <a:solidFill>
                <a:srgbClr val="56D0E0"/>
              </a:solidFill>
              <a:latin typeface="Times New Roman"/>
            </a:endParaRPr>
          </a:p>
        </p:txBody>
      </p:sp>
      <p:sp>
        <p:nvSpPr>
          <p:cNvPr id="60" name="TextBox 33">
            <a:extLst>
              <a:ext uri="{FF2B5EF4-FFF2-40B4-BE49-F238E27FC236}">
                <a16:creationId xmlns:a16="http://schemas.microsoft.com/office/drawing/2014/main" id="{FAEF9D5F-EAA7-D7BF-5B3F-40A47E129F60}"/>
              </a:ext>
            </a:extLst>
          </p:cNvPr>
          <p:cNvSpPr/>
          <p:nvPr/>
        </p:nvSpPr>
        <p:spPr>
          <a:xfrm>
            <a:off x="3122060" y="1801184"/>
            <a:ext cx="6269590" cy="286360"/>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algn="ctr">
              <a:lnSpc>
                <a:spcPts val="1573"/>
              </a:lnSpc>
              <a:tabLst>
                <a:tab pos="0" algn="l"/>
                <a:tab pos="857160" algn="l"/>
                <a:tab pos="1714680" algn="l"/>
                <a:tab pos="2571840" algn="l"/>
                <a:tab pos="3429000" algn="l"/>
                <a:tab pos="4286160" algn="l"/>
                <a:tab pos="5143680" algn="l"/>
                <a:tab pos="6000840" algn="l"/>
                <a:tab pos="6858000" algn="l"/>
                <a:tab pos="7715160" algn="l"/>
                <a:tab pos="8572680" algn="l"/>
                <a:tab pos="9429840" algn="l"/>
                <a:tab pos="10287000" algn="l"/>
              </a:tabLst>
            </a:pPr>
            <a:r>
              <a:rPr lang="en-US" sz="2800" b="1" dirty="0">
                <a:solidFill>
                  <a:srgbClr val="FFFFFF"/>
                </a:solidFill>
                <a:latin typeface="Tahoma" panose="020B0604030504040204" pitchFamily="34" charset="0"/>
                <a:ea typeface="Tahoma" panose="020B0604030504040204" pitchFamily="34" charset="0"/>
                <a:cs typeface="Tahoma" panose="020B0604030504040204" pitchFamily="34" charset="0"/>
              </a:rPr>
              <a:t>SPOE/Initial Assessment Teams</a:t>
            </a:r>
          </a:p>
          <a:p>
            <a:pPr algn="ctr">
              <a:lnSpc>
                <a:spcPts val="524"/>
              </a:lnSpc>
              <a:tabLst>
                <a:tab pos="0" algn="l"/>
                <a:tab pos="857160" algn="l"/>
                <a:tab pos="1714680" algn="l"/>
                <a:tab pos="2571840" algn="l"/>
                <a:tab pos="3429000" algn="l"/>
                <a:tab pos="4286160" algn="l"/>
                <a:tab pos="5143680" algn="l"/>
                <a:tab pos="6000840" algn="l"/>
                <a:tab pos="6858000" algn="l"/>
                <a:tab pos="7715160" algn="l"/>
                <a:tab pos="8572680" algn="l"/>
                <a:tab pos="9429840" algn="l"/>
                <a:tab pos="10287000" algn="l"/>
              </a:tabLst>
            </a:pPr>
            <a:endParaRPr lang="en-US" sz="1100" dirty="0">
              <a:solidFill>
                <a:srgbClr val="FFFFFF"/>
              </a:solidFill>
              <a:latin typeface="Times New Roman"/>
            </a:endParaRPr>
          </a:p>
        </p:txBody>
      </p:sp>
      <p:sp>
        <p:nvSpPr>
          <p:cNvPr id="61" name="TextBox 34">
            <a:extLst>
              <a:ext uri="{FF2B5EF4-FFF2-40B4-BE49-F238E27FC236}">
                <a16:creationId xmlns:a16="http://schemas.microsoft.com/office/drawing/2014/main" id="{88658B5B-7CB6-5788-9229-4DC232CC512F}"/>
              </a:ext>
            </a:extLst>
          </p:cNvPr>
          <p:cNvSpPr/>
          <p:nvPr/>
        </p:nvSpPr>
        <p:spPr>
          <a:xfrm>
            <a:off x="1984440" y="2165400"/>
            <a:ext cx="1001520" cy="635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2500"/>
              </a:lnSpc>
              <a:tabLst>
                <a:tab pos="0" algn="l"/>
                <a:tab pos="857160" algn="l"/>
                <a:tab pos="1714680" algn="l"/>
                <a:tab pos="2571840" algn="l"/>
                <a:tab pos="3429000" algn="l"/>
                <a:tab pos="4286160" algn="l"/>
                <a:tab pos="5143680" algn="l"/>
                <a:tab pos="6000840" algn="l"/>
                <a:tab pos="6858000" algn="l"/>
                <a:tab pos="7715160" algn="l"/>
                <a:tab pos="8572680" algn="l"/>
                <a:tab pos="9429840" algn="l"/>
                <a:tab pos="10287000" algn="l"/>
              </a:tabLst>
            </a:pPr>
            <a:r>
              <a:rPr lang="en-US" sz="1700" b="1" dirty="0">
                <a:solidFill>
                  <a:srgbClr val="FFFFFF"/>
                </a:solidFill>
                <a:latin typeface="Canva Sans Bold"/>
                <a:ea typeface="Canva Sans Bold"/>
              </a:rPr>
              <a:t>SPOE</a:t>
            </a:r>
            <a:endParaRPr lang="en-US" sz="1700" dirty="0">
              <a:solidFill>
                <a:srgbClr val="FFFFFF"/>
              </a:solidFill>
              <a:latin typeface="Times New Roman"/>
            </a:endParaRPr>
          </a:p>
          <a:p>
            <a:pPr algn="ctr">
              <a:lnSpc>
                <a:spcPts val="2500"/>
              </a:lnSpc>
              <a:tabLst>
                <a:tab pos="0" algn="l"/>
                <a:tab pos="857160" algn="l"/>
                <a:tab pos="1714680" algn="l"/>
                <a:tab pos="2571840" algn="l"/>
                <a:tab pos="3429000" algn="l"/>
                <a:tab pos="4286160" algn="l"/>
                <a:tab pos="5143680" algn="l"/>
                <a:tab pos="6000840" algn="l"/>
                <a:tab pos="6858000" algn="l"/>
                <a:tab pos="7715160" algn="l"/>
                <a:tab pos="8572680" algn="l"/>
                <a:tab pos="9429840" algn="l"/>
                <a:tab pos="10287000" algn="l"/>
              </a:tabLst>
            </a:pPr>
            <a:endParaRPr lang="en-US" sz="1700" dirty="0">
              <a:solidFill>
                <a:srgbClr val="FFFFFF"/>
              </a:solidFill>
              <a:latin typeface="Times New Roman"/>
            </a:endParaRPr>
          </a:p>
        </p:txBody>
      </p:sp>
      <p:sp>
        <p:nvSpPr>
          <p:cNvPr id="63" name="TextBox 37">
            <a:extLst>
              <a:ext uri="{FF2B5EF4-FFF2-40B4-BE49-F238E27FC236}">
                <a16:creationId xmlns:a16="http://schemas.microsoft.com/office/drawing/2014/main" id="{7DDA546E-1AAA-EAFE-228C-B56410FF195C}"/>
              </a:ext>
            </a:extLst>
          </p:cNvPr>
          <p:cNvSpPr/>
          <p:nvPr/>
        </p:nvSpPr>
        <p:spPr>
          <a:xfrm>
            <a:off x="6792960" y="4767120"/>
            <a:ext cx="2160720" cy="635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2500"/>
              </a:lnSpc>
              <a:tabLst>
                <a:tab pos="0" algn="l"/>
                <a:tab pos="857160" algn="l"/>
                <a:tab pos="1714680" algn="l"/>
                <a:tab pos="2571840" algn="l"/>
                <a:tab pos="3429000" algn="l"/>
                <a:tab pos="4286160" algn="l"/>
                <a:tab pos="5143680" algn="l"/>
                <a:tab pos="6000840" algn="l"/>
                <a:tab pos="6858000" algn="l"/>
                <a:tab pos="7715160" algn="l"/>
                <a:tab pos="8572680" algn="l"/>
                <a:tab pos="9429840" algn="l"/>
                <a:tab pos="10287000" algn="l"/>
              </a:tabLst>
            </a:pPr>
            <a:endParaRPr lang="en-US" sz="1700" dirty="0">
              <a:solidFill>
                <a:srgbClr val="FFFFFF"/>
              </a:solidFill>
              <a:latin typeface="Times New Roman"/>
            </a:endParaRPr>
          </a:p>
          <a:p>
            <a:pPr algn="ctr">
              <a:lnSpc>
                <a:spcPts val="2500"/>
              </a:lnSpc>
              <a:tabLst>
                <a:tab pos="0" algn="l"/>
                <a:tab pos="857160" algn="l"/>
                <a:tab pos="1714680" algn="l"/>
                <a:tab pos="2571840" algn="l"/>
                <a:tab pos="3429000" algn="l"/>
                <a:tab pos="4286160" algn="l"/>
                <a:tab pos="5143680" algn="l"/>
                <a:tab pos="6000840" algn="l"/>
                <a:tab pos="6858000" algn="l"/>
                <a:tab pos="7715160" algn="l"/>
                <a:tab pos="8572680" algn="l"/>
                <a:tab pos="9429840" algn="l"/>
                <a:tab pos="10287000" algn="l"/>
              </a:tabLst>
            </a:pPr>
            <a:endParaRPr lang="en-US" sz="1700" dirty="0">
              <a:solidFill>
                <a:srgbClr val="FFFFFF"/>
              </a:solidFill>
              <a:latin typeface="Times New Roman"/>
            </a:endParaRPr>
          </a:p>
        </p:txBody>
      </p:sp>
      <p:sp>
        <p:nvSpPr>
          <p:cNvPr id="64" name="TextBox 41">
            <a:extLst>
              <a:ext uri="{FF2B5EF4-FFF2-40B4-BE49-F238E27FC236}">
                <a16:creationId xmlns:a16="http://schemas.microsoft.com/office/drawing/2014/main" id="{41B9E5F7-EACE-5F48-2CEF-E627026B9B0D}"/>
              </a:ext>
            </a:extLst>
          </p:cNvPr>
          <p:cNvSpPr/>
          <p:nvPr/>
        </p:nvSpPr>
        <p:spPr>
          <a:xfrm>
            <a:off x="9212160" y="4881600"/>
            <a:ext cx="1001880" cy="635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2500"/>
              </a:lnSpc>
              <a:tabLst>
                <a:tab pos="0" algn="l"/>
                <a:tab pos="857160" algn="l"/>
                <a:tab pos="1714680" algn="l"/>
                <a:tab pos="2571840" algn="l"/>
                <a:tab pos="3429000" algn="l"/>
                <a:tab pos="4286160" algn="l"/>
                <a:tab pos="5143680" algn="l"/>
                <a:tab pos="6000840" algn="l"/>
                <a:tab pos="6858000" algn="l"/>
                <a:tab pos="7715160" algn="l"/>
                <a:tab pos="8572680" algn="l"/>
                <a:tab pos="9429840" algn="l"/>
                <a:tab pos="10287000" algn="l"/>
              </a:tabLst>
            </a:pPr>
            <a:r>
              <a:rPr lang="en-US" sz="1700" b="1" dirty="0">
                <a:solidFill>
                  <a:srgbClr val="000000"/>
                </a:solidFill>
                <a:latin typeface="Canva Sans Bold"/>
                <a:ea typeface="Canva Sans Bold"/>
              </a:rPr>
              <a:t> </a:t>
            </a:r>
            <a:endParaRPr lang="en-US" sz="1700" dirty="0">
              <a:solidFill>
                <a:srgbClr val="FFFFFF"/>
              </a:solidFill>
              <a:latin typeface="Times New Roman"/>
            </a:endParaRPr>
          </a:p>
          <a:p>
            <a:pPr algn="ctr">
              <a:lnSpc>
                <a:spcPts val="2500"/>
              </a:lnSpc>
              <a:tabLst>
                <a:tab pos="0" algn="l"/>
                <a:tab pos="857160" algn="l"/>
                <a:tab pos="1714680" algn="l"/>
                <a:tab pos="2571840" algn="l"/>
                <a:tab pos="3429000" algn="l"/>
                <a:tab pos="4286160" algn="l"/>
                <a:tab pos="5143680" algn="l"/>
                <a:tab pos="6000840" algn="l"/>
                <a:tab pos="6858000" algn="l"/>
                <a:tab pos="7715160" algn="l"/>
                <a:tab pos="8572680" algn="l"/>
                <a:tab pos="9429840" algn="l"/>
                <a:tab pos="10287000" algn="l"/>
              </a:tabLst>
            </a:pPr>
            <a:endParaRPr lang="en-US" sz="1700" dirty="0">
              <a:solidFill>
                <a:srgbClr val="FFFFFF"/>
              </a:solidFill>
              <a:latin typeface="Times New Roman"/>
            </a:endParaRPr>
          </a:p>
        </p:txBody>
      </p:sp>
      <p:sp>
        <p:nvSpPr>
          <p:cNvPr id="65" name="TextBox 42">
            <a:extLst>
              <a:ext uri="{FF2B5EF4-FFF2-40B4-BE49-F238E27FC236}">
                <a16:creationId xmlns:a16="http://schemas.microsoft.com/office/drawing/2014/main" id="{06264316-EA91-D3FB-68BD-5910920359CA}"/>
              </a:ext>
            </a:extLst>
          </p:cNvPr>
          <p:cNvSpPr/>
          <p:nvPr/>
        </p:nvSpPr>
        <p:spPr>
          <a:xfrm>
            <a:off x="7372200" y="3070080"/>
            <a:ext cx="1001880" cy="612091"/>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2500"/>
              </a:lnSpc>
              <a:tabLst>
                <a:tab pos="0" algn="l"/>
                <a:tab pos="857160" algn="l"/>
                <a:tab pos="1714680" algn="l"/>
                <a:tab pos="2571840" algn="l"/>
                <a:tab pos="3429000" algn="l"/>
                <a:tab pos="4286160" algn="l"/>
                <a:tab pos="5143680" algn="l"/>
                <a:tab pos="6000840" algn="l"/>
                <a:tab pos="6858000" algn="l"/>
                <a:tab pos="7715160" algn="l"/>
                <a:tab pos="8572680" algn="l"/>
                <a:tab pos="9429840" algn="l"/>
                <a:tab pos="10287000" algn="l"/>
              </a:tabLst>
            </a:pPr>
            <a:endParaRPr lang="en-US" sz="1700" dirty="0">
              <a:solidFill>
                <a:srgbClr val="FFFFFF"/>
              </a:solidFill>
              <a:latin typeface="Times New Roman"/>
            </a:endParaRPr>
          </a:p>
          <a:p>
            <a:pPr algn="ctr">
              <a:lnSpc>
                <a:spcPts val="2500"/>
              </a:lnSpc>
              <a:tabLst>
                <a:tab pos="0" algn="l"/>
                <a:tab pos="857160" algn="l"/>
                <a:tab pos="1714680" algn="l"/>
                <a:tab pos="2571840" algn="l"/>
                <a:tab pos="3429000" algn="l"/>
                <a:tab pos="4286160" algn="l"/>
                <a:tab pos="5143680" algn="l"/>
                <a:tab pos="6000840" algn="l"/>
                <a:tab pos="6858000" algn="l"/>
                <a:tab pos="7715160" algn="l"/>
                <a:tab pos="8572680" algn="l"/>
                <a:tab pos="9429840" algn="l"/>
                <a:tab pos="10287000" algn="l"/>
              </a:tabLst>
            </a:pPr>
            <a:endParaRPr lang="en-US" sz="1700" dirty="0">
              <a:solidFill>
                <a:srgbClr val="FFFFFF"/>
              </a:solidFill>
              <a:latin typeface="Times New Roman"/>
            </a:endParaRPr>
          </a:p>
        </p:txBody>
      </p:sp>
      <p:sp>
        <p:nvSpPr>
          <p:cNvPr id="66" name="TextBox 43">
            <a:extLst>
              <a:ext uri="{FF2B5EF4-FFF2-40B4-BE49-F238E27FC236}">
                <a16:creationId xmlns:a16="http://schemas.microsoft.com/office/drawing/2014/main" id="{3E6E074A-FD54-8FC9-5937-93264E2C475C}"/>
              </a:ext>
            </a:extLst>
          </p:cNvPr>
          <p:cNvSpPr/>
          <p:nvPr/>
        </p:nvSpPr>
        <p:spPr>
          <a:xfrm>
            <a:off x="5349720" y="3049560"/>
            <a:ext cx="1368720" cy="612091"/>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2500"/>
              </a:lnSpc>
              <a:tabLst>
                <a:tab pos="0" algn="l"/>
                <a:tab pos="857160" algn="l"/>
                <a:tab pos="1714680" algn="l"/>
                <a:tab pos="2571840" algn="l"/>
                <a:tab pos="3429000" algn="l"/>
                <a:tab pos="4286160" algn="l"/>
                <a:tab pos="5143680" algn="l"/>
                <a:tab pos="6000840" algn="l"/>
                <a:tab pos="6858000" algn="l"/>
                <a:tab pos="7715160" algn="l"/>
                <a:tab pos="8572680" algn="l"/>
                <a:tab pos="9429840" algn="l"/>
                <a:tab pos="10287000" algn="l"/>
              </a:tabLst>
            </a:pPr>
            <a:endParaRPr lang="en-US" sz="1700" dirty="0">
              <a:solidFill>
                <a:srgbClr val="FFFFFF"/>
              </a:solidFill>
              <a:latin typeface="Times New Roman"/>
            </a:endParaRPr>
          </a:p>
          <a:p>
            <a:pPr algn="ctr">
              <a:lnSpc>
                <a:spcPts val="2500"/>
              </a:lnSpc>
              <a:tabLst>
                <a:tab pos="0" algn="l"/>
                <a:tab pos="857160" algn="l"/>
                <a:tab pos="1714680" algn="l"/>
                <a:tab pos="2571840" algn="l"/>
                <a:tab pos="3429000" algn="l"/>
                <a:tab pos="4286160" algn="l"/>
                <a:tab pos="5143680" algn="l"/>
                <a:tab pos="6000840" algn="l"/>
                <a:tab pos="6858000" algn="l"/>
                <a:tab pos="7715160" algn="l"/>
                <a:tab pos="8572680" algn="l"/>
                <a:tab pos="9429840" algn="l"/>
                <a:tab pos="10287000" algn="l"/>
              </a:tabLst>
            </a:pPr>
            <a:endParaRPr lang="en-US" sz="1700" dirty="0">
              <a:solidFill>
                <a:srgbClr val="FFFFFF"/>
              </a:solidFill>
              <a:latin typeface="Times New Roman"/>
            </a:endParaRPr>
          </a:p>
        </p:txBody>
      </p:sp>
      <p:sp>
        <p:nvSpPr>
          <p:cNvPr id="74" name="TextBox 55">
            <a:extLst>
              <a:ext uri="{FF2B5EF4-FFF2-40B4-BE49-F238E27FC236}">
                <a16:creationId xmlns:a16="http://schemas.microsoft.com/office/drawing/2014/main" id="{B79B0236-92D8-E54A-36C1-D3A3172CC352}"/>
              </a:ext>
            </a:extLst>
          </p:cNvPr>
          <p:cNvSpPr/>
          <p:nvPr/>
        </p:nvSpPr>
        <p:spPr>
          <a:xfrm>
            <a:off x="3518040" y="5861161"/>
            <a:ext cx="4802040" cy="52578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2500"/>
              </a:lnSpc>
              <a:tabLst>
                <a:tab pos="0" algn="l"/>
                <a:tab pos="857160" algn="l"/>
                <a:tab pos="1714680" algn="l"/>
                <a:tab pos="2571840" algn="l"/>
                <a:tab pos="3429000" algn="l"/>
                <a:tab pos="4286160" algn="l"/>
                <a:tab pos="5143680" algn="l"/>
                <a:tab pos="6000840" algn="l"/>
                <a:tab pos="6858000" algn="l"/>
                <a:tab pos="7715160" algn="l"/>
                <a:tab pos="8572680" algn="l"/>
                <a:tab pos="9429840" algn="l"/>
                <a:tab pos="10287000" algn="l"/>
              </a:tabLst>
            </a:pPr>
            <a:endParaRPr lang="en-US" sz="1700" dirty="0">
              <a:solidFill>
                <a:srgbClr val="FFFFFF"/>
              </a:solidFill>
              <a:latin typeface="Times New Roman"/>
            </a:endParaRPr>
          </a:p>
          <a:p>
            <a:pPr algn="ctr">
              <a:lnSpc>
                <a:spcPts val="1573"/>
              </a:lnSpc>
              <a:tabLst>
                <a:tab pos="0" algn="l"/>
                <a:tab pos="857160" algn="l"/>
                <a:tab pos="1714680" algn="l"/>
                <a:tab pos="2571840" algn="l"/>
                <a:tab pos="3429000" algn="l"/>
                <a:tab pos="4286160" algn="l"/>
                <a:tab pos="5143680" algn="l"/>
                <a:tab pos="6000840" algn="l"/>
                <a:tab pos="6858000" algn="l"/>
                <a:tab pos="7715160" algn="l"/>
                <a:tab pos="8572680" algn="l"/>
                <a:tab pos="9429840" algn="l"/>
                <a:tab pos="10287000" algn="l"/>
              </a:tabLst>
            </a:pPr>
            <a:endParaRPr lang="en-US" sz="1700" dirty="0">
              <a:solidFill>
                <a:srgbClr val="FFFFFF"/>
              </a:solidFill>
              <a:latin typeface="Times New Roman"/>
            </a:endParaRPr>
          </a:p>
        </p:txBody>
      </p:sp>
      <p:sp>
        <p:nvSpPr>
          <p:cNvPr id="75" name="TextBox 8">
            <a:extLst>
              <a:ext uri="{FF2B5EF4-FFF2-40B4-BE49-F238E27FC236}">
                <a16:creationId xmlns:a16="http://schemas.microsoft.com/office/drawing/2014/main" id="{ED0BB47B-6A10-BC50-B44D-F3CE5EB1B819}"/>
              </a:ext>
            </a:extLst>
          </p:cNvPr>
          <p:cNvSpPr/>
          <p:nvPr/>
        </p:nvSpPr>
        <p:spPr>
          <a:xfrm>
            <a:off x="3810000" y="3236761"/>
            <a:ext cx="4572000" cy="415115"/>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ts val="2500"/>
              </a:lnSpc>
              <a:tabLst>
                <a:tab pos="0" algn="l"/>
                <a:tab pos="857160" algn="l"/>
                <a:tab pos="1714680" algn="l"/>
                <a:tab pos="2571840" algn="l"/>
                <a:tab pos="3429000" algn="l"/>
                <a:tab pos="4286160" algn="l"/>
                <a:tab pos="5143680" algn="l"/>
                <a:tab pos="6000840" algn="l"/>
                <a:tab pos="6858000" algn="l"/>
                <a:tab pos="7715160" algn="l"/>
                <a:tab pos="8572680" algn="l"/>
                <a:tab pos="9429840" algn="l"/>
                <a:tab pos="10287000" algn="l"/>
              </a:tabLst>
            </a:pPr>
            <a:endParaRPr lang="en-US" sz="2400" dirty="0">
              <a:solidFill>
                <a:srgbClr val="FFFFFF"/>
              </a:solidFill>
              <a:latin typeface="Times New Roman"/>
            </a:endParaRPr>
          </a:p>
        </p:txBody>
      </p:sp>
      <p:pic>
        <p:nvPicPr>
          <p:cNvPr id="3" name="Picture 2">
            <a:extLst>
              <a:ext uri="{FF2B5EF4-FFF2-40B4-BE49-F238E27FC236}">
                <a16:creationId xmlns:a16="http://schemas.microsoft.com/office/drawing/2014/main" id="{C069FB24-2933-3171-BDF4-7D9172B595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0012" y="6505526"/>
            <a:ext cx="2572109" cy="352474"/>
          </a:xfrm>
          <a:prstGeom prst="rect">
            <a:avLst/>
          </a:prstGeom>
        </p:spPr>
      </p:pic>
      <p:cxnSp>
        <p:nvCxnSpPr>
          <p:cNvPr id="26" name="Straight Arrow Connector 25">
            <a:extLst>
              <a:ext uri="{FF2B5EF4-FFF2-40B4-BE49-F238E27FC236}">
                <a16:creationId xmlns:a16="http://schemas.microsoft.com/office/drawing/2014/main" id="{7C2F548C-BBD4-9D38-49A1-86BC255A0BA5}"/>
              </a:ext>
            </a:extLst>
          </p:cNvPr>
          <p:cNvCxnSpPr>
            <a:cxnSpLocks/>
            <a:endCxn id="48" idx="9"/>
          </p:cNvCxnSpPr>
          <p:nvPr/>
        </p:nvCxnSpPr>
        <p:spPr>
          <a:xfrm flipH="1">
            <a:off x="3723713" y="2233509"/>
            <a:ext cx="2372287" cy="641595"/>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13FBE2EF-651D-846E-6D8F-4789CB9A66DD}"/>
              </a:ext>
            </a:extLst>
          </p:cNvPr>
          <p:cNvCxnSpPr>
            <a:cxnSpLocks/>
          </p:cNvCxnSpPr>
          <p:nvPr/>
        </p:nvCxnSpPr>
        <p:spPr>
          <a:xfrm>
            <a:off x="6076950" y="2233509"/>
            <a:ext cx="3514725" cy="635889"/>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855DA212-1E0D-9CED-A792-E381205A4C91}"/>
              </a:ext>
            </a:extLst>
          </p:cNvPr>
          <p:cNvCxnSpPr>
            <a:cxnSpLocks/>
          </p:cNvCxnSpPr>
          <p:nvPr/>
        </p:nvCxnSpPr>
        <p:spPr>
          <a:xfrm>
            <a:off x="6096000" y="2242898"/>
            <a:ext cx="0" cy="626500"/>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F39122FE-E922-1DCB-04AD-AC8A3DAD5E2E}"/>
              </a:ext>
            </a:extLst>
          </p:cNvPr>
          <p:cNvCxnSpPr>
            <a:cxnSpLocks/>
          </p:cNvCxnSpPr>
          <p:nvPr/>
        </p:nvCxnSpPr>
        <p:spPr>
          <a:xfrm>
            <a:off x="2226161" y="3688571"/>
            <a:ext cx="0" cy="721574"/>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B487768D-7739-196F-3264-196B673D3E40}"/>
              </a:ext>
            </a:extLst>
          </p:cNvPr>
          <p:cNvCxnSpPr>
            <a:cxnSpLocks/>
          </p:cNvCxnSpPr>
          <p:nvPr/>
        </p:nvCxnSpPr>
        <p:spPr>
          <a:xfrm>
            <a:off x="9855686" y="3661651"/>
            <a:ext cx="0" cy="738719"/>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3CFEC803-503F-0C06-6FBC-C494FF758B29}"/>
              </a:ext>
            </a:extLst>
          </p:cNvPr>
          <p:cNvCxnSpPr>
            <a:cxnSpLocks/>
          </p:cNvCxnSpPr>
          <p:nvPr/>
        </p:nvCxnSpPr>
        <p:spPr>
          <a:xfrm>
            <a:off x="6076950" y="3661651"/>
            <a:ext cx="0" cy="738719"/>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0987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80" name="Picture 79" descr="slide-1.png"/>
          <p:cNvPicPr>
            <a:picLocks noChangeAspect="1"/>
          </p:cNvPicPr>
          <p:nvPr/>
        </p:nvPicPr>
        <p:blipFill>
          <a:blip r:embed="rId2"/>
          <a:stretch>
            <a:fillRect/>
          </a:stretch>
        </p:blipFill>
        <p:spPr>
          <a:xfrm>
            <a:off x="1524000" y="0"/>
            <a:ext cx="9144000" cy="6858000"/>
          </a:xfrm>
          <a:prstGeom prst="rect">
            <a:avLst/>
          </a:prstGeom>
        </p:spPr>
      </p:pic>
      <p:sp>
        <p:nvSpPr>
          <p:cNvPr id="78" name="TextBox 77"/>
          <p:cNvSpPr txBox="1"/>
          <p:nvPr/>
        </p:nvSpPr>
        <p:spPr>
          <a:xfrm>
            <a:off x="1097280" y="1600200"/>
            <a:ext cx="10168128" cy="4525920"/>
          </a:xfrm>
          <a:prstGeom prst="rect">
            <a:avLst/>
          </a:prstGeom>
          <a:noFill/>
          <a:ln w="0">
            <a:noFill/>
          </a:ln>
        </p:spPr>
        <p:txBody>
          <a:bodyPr anchor="t">
            <a:normAutofit/>
          </a:bodyPr>
          <a:lstStyle/>
          <a:p>
            <a:pPr marL="343080" marR="0" lvl="0" indent="-343080" algn="l" defTabSz="914400" rtl="0" eaLnBrk="1" fontAlgn="auto" latinLnBrk="0" hangingPunct="1">
              <a:lnSpc>
                <a:spcPct val="90000"/>
              </a:lnSpc>
              <a:spcBef>
                <a:spcPts val="7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3200" b="0" i="0" u="none" strike="noStrike" kern="1200" cap="none" spc="0" normalizeH="0" baseline="0" noProof="0" dirty="0">
                <a:ln>
                  <a:noFill/>
                </a:ln>
                <a:solidFill>
                  <a:srgbClr val="000000"/>
                </a:solidFill>
                <a:effectLst/>
                <a:uLnTx/>
                <a:uFillTx/>
                <a:latin typeface="Arial"/>
              </a:rPr>
              <a:t>Belfast had 7,005 children in need referred in 2024/25.</a:t>
            </a:r>
            <a:endParaRPr kumimoji="0" lang="en-US" sz="32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90000"/>
              </a:lnSpc>
              <a:spcBef>
                <a:spcPts val="7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3200" b="0" i="0" u="none" strike="noStrike" kern="1200" cap="none" spc="0" normalizeH="0" baseline="0" noProof="0" dirty="0">
                <a:ln>
                  <a:noFill/>
                </a:ln>
                <a:solidFill>
                  <a:srgbClr val="000000"/>
                </a:solidFill>
                <a:effectLst/>
                <a:uLnTx/>
                <a:uFillTx/>
                <a:latin typeface="Arial"/>
              </a:rPr>
              <a:t>5.3 per 1,000 Belfast children on the Child Protection Register. </a:t>
            </a:r>
            <a:endParaRPr kumimoji="0" lang="en-US" sz="32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90000"/>
              </a:lnSpc>
              <a:spcBef>
                <a:spcPts val="7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3200" b="0" i="0" u="none" strike="noStrike" kern="1200" cap="none" spc="0" normalizeH="0" baseline="0" noProof="0" dirty="0">
                <a:ln>
                  <a:noFill/>
                </a:ln>
                <a:solidFill>
                  <a:srgbClr val="000000"/>
                </a:solidFill>
                <a:effectLst/>
                <a:uLnTx/>
                <a:uFillTx/>
                <a:latin typeface="Arial"/>
              </a:rPr>
              <a:t>15.3 per 1,000 Belfast children are Looked After Children, the highest rate in Northern Ireland. </a:t>
            </a:r>
            <a:endParaRPr kumimoji="0" lang="en-US" sz="32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90000"/>
              </a:lnSpc>
              <a:spcBef>
                <a:spcPts val="7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3200" b="0" i="0" u="none" strike="noStrike" kern="1200" cap="none" spc="0" normalizeH="0" baseline="0" noProof="0" dirty="0">
                <a:ln>
                  <a:noFill/>
                </a:ln>
                <a:solidFill>
                  <a:srgbClr val="000000"/>
                </a:solidFill>
                <a:effectLst/>
                <a:uLnTx/>
                <a:uFillTx/>
                <a:latin typeface="Arial"/>
              </a:rPr>
              <a:t>This is substantially above the NI average of 9.6 per 1,000. </a:t>
            </a:r>
            <a:endParaRPr kumimoji="0" lang="en-US" sz="3200" b="0" i="0" u="none" strike="noStrike" kern="1200" cap="none" spc="0" normalizeH="0" baseline="0" noProof="0" dirty="0">
              <a:ln>
                <a:noFill/>
              </a:ln>
              <a:solidFill>
                <a:srgbClr val="000000"/>
              </a:solidFill>
              <a:effectLst/>
              <a:uLnTx/>
              <a:uFillTx/>
              <a:latin typeface="Arial"/>
            </a:endParaRPr>
          </a:p>
        </p:txBody>
      </p:sp>
      <p:sp>
        <p:nvSpPr>
          <p:cNvPr id="79" name="TextBox 1"/>
          <p:cNvSpPr/>
          <p:nvPr/>
        </p:nvSpPr>
        <p:spPr>
          <a:xfrm>
            <a:off x="2815905" y="409169"/>
            <a:ext cx="7214532" cy="1079399"/>
          </a:xfrm>
          <a:prstGeom prst="rect">
            <a:avLst/>
          </a:prstGeom>
          <a:noFill/>
          <a:ln w="0">
            <a:noFill/>
          </a:ln>
        </p:spPr>
        <p:style>
          <a:lnRef idx="0">
            <a:scrgbClr r="0" g="0" b="0"/>
          </a:lnRef>
          <a:fillRef idx="0">
            <a:scrgbClr r="0" g="0" b="0"/>
          </a:fillRef>
          <a:effectRef idx="0">
            <a:scrgbClr r="0" g="0" b="0"/>
          </a:effectRef>
          <a:fontRef idx="minor"/>
        </p:style>
        <p:txBody>
          <a:bodyPr wrap="square" lIns="90000" tIns="46800" rIns="90000" bIns="4680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400" b="0" i="0" u="none" strike="noStrike" kern="1200" cap="none" spc="0" normalizeH="0" baseline="0" noProof="0" dirty="0">
                <a:ln>
                  <a:noFill/>
                </a:ln>
                <a:solidFill>
                  <a:srgbClr val="FFFFFF"/>
                </a:solidFill>
                <a:effectLst/>
                <a:uLnTx/>
                <a:uFillTx/>
                <a:latin typeface="Times New Roman"/>
              </a:rPr>
              <a:t>W  </a:t>
            </a:r>
            <a:r>
              <a:rPr kumimoji="0" lang="en-GB" sz="4000" b="1" i="0" u="none" strike="noStrike" kern="1200" cap="none" spc="0" normalizeH="0" baseline="0" noProof="0" dirty="0">
                <a:ln>
                  <a:noFill/>
                </a:ln>
                <a:solidFill>
                  <a:srgbClr val="00B5CC"/>
                </a:solidFill>
                <a:effectLst/>
                <a:uLnTx/>
                <a:uFillTx/>
                <a:latin typeface="Arial"/>
              </a:rPr>
              <a:t>What Gateway Tells us</a:t>
            </a:r>
            <a:r>
              <a:rPr kumimoji="0" lang="en-GB" sz="2400" b="0" i="0" u="none" strike="noStrike" kern="1200" cap="none" spc="0" normalizeH="0" baseline="0" noProof="0" dirty="0">
                <a:ln>
                  <a:noFill/>
                </a:ln>
                <a:solidFill>
                  <a:srgbClr val="FFFFFF"/>
                </a:solidFill>
                <a:effectLst/>
                <a:uLnTx/>
                <a:uFillTx/>
                <a:latin typeface="Times New Roman"/>
              </a:rPr>
              <a:t> is telling us.</a:t>
            </a:r>
            <a:endParaRPr kumimoji="0" lang="en-US" sz="2400" b="0" i="0" u="none" strike="noStrike" kern="1200" cap="none" spc="0" normalizeH="0" baseline="0" noProof="0" dirty="0">
              <a:ln>
                <a:noFill/>
              </a:ln>
              <a:solidFill>
                <a:srgbClr val="FFFFFF"/>
              </a:solidFill>
              <a:effectLst/>
              <a:uLnTx/>
              <a:uFillTx/>
              <a:latin typeface="Times New Roman"/>
            </a:endParaRPr>
          </a:p>
        </p:txBody>
      </p:sp>
      <p:pic>
        <p:nvPicPr>
          <p:cNvPr id="3" name="Picture 2">
            <a:extLst>
              <a:ext uri="{FF2B5EF4-FFF2-40B4-BE49-F238E27FC236}">
                <a16:creationId xmlns:a16="http://schemas.microsoft.com/office/drawing/2014/main" id="{435A7915-2305-4D4B-4673-95052D95D6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0012" y="6505526"/>
            <a:ext cx="2572109" cy="35247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84" name="Picture 83" descr="slide-1.png"/>
          <p:cNvPicPr>
            <a:picLocks noChangeAspect="1"/>
          </p:cNvPicPr>
          <p:nvPr/>
        </p:nvPicPr>
        <p:blipFill>
          <a:blip r:embed="rId2"/>
          <a:stretch>
            <a:fillRect/>
          </a:stretch>
        </p:blipFill>
        <p:spPr>
          <a:xfrm>
            <a:off x="1524000" y="-37743"/>
            <a:ext cx="9144000" cy="6858000"/>
          </a:xfrm>
          <a:prstGeom prst="rect">
            <a:avLst/>
          </a:prstGeom>
        </p:spPr>
      </p:pic>
      <p:sp>
        <p:nvSpPr>
          <p:cNvPr id="80" name="PlaceHolder 1"/>
          <p:cNvSpPr>
            <a:spLocks noGrp="1"/>
          </p:cNvSpPr>
          <p:nvPr>
            <p:ph type="title"/>
          </p:nvPr>
        </p:nvSpPr>
        <p:spPr>
          <a:xfrm>
            <a:off x="3126297" y="-146689"/>
            <a:ext cx="5821960" cy="1325520"/>
          </a:xfrm>
          <a:prstGeom prst="rect">
            <a:avLst/>
          </a:prstGeom>
          <a:noFill/>
          <a:ln w="0">
            <a:noFill/>
          </a:ln>
        </p:spPr>
        <p:txBody>
          <a:bodyPr lIns="91440" tIns="45720" rIns="91440" bIns="45720" anchor="ctr">
            <a:noAutofit/>
          </a:bodyPr>
          <a:lstStyle/>
          <a:p>
            <a:r>
              <a:rPr lang="en-GB" sz="4000" b="1" dirty="0">
                <a:solidFill>
                  <a:srgbClr val="00B5CC"/>
                </a:solidFill>
                <a:latin typeface="Arial"/>
              </a:rPr>
              <a:t>What Gateway tells us</a:t>
            </a:r>
            <a:endParaRPr lang="en-US" sz="4000" dirty="0"/>
          </a:p>
        </p:txBody>
      </p:sp>
      <p:sp>
        <p:nvSpPr>
          <p:cNvPr id="81" name="TextBox 80"/>
          <p:cNvSpPr txBox="1"/>
          <p:nvPr/>
        </p:nvSpPr>
        <p:spPr>
          <a:xfrm>
            <a:off x="1702920" y="1412641"/>
            <a:ext cx="4537080" cy="4182817"/>
          </a:xfrm>
          <a:prstGeom prst="rect">
            <a:avLst/>
          </a:prstGeom>
          <a:solidFill>
            <a:srgbClr val="56D0E0"/>
          </a:solidFill>
          <a:ln w="0">
            <a:noFill/>
          </a:ln>
        </p:spPr>
        <p:txBody>
          <a:bodyPr anchor="t">
            <a:normAutofit lnSpcReduction="10000"/>
          </a:bodyPr>
          <a:lstStyle/>
          <a:p>
            <a:pPr marL="0" marR="0" lvl="0" indent="0" algn="l" defTabSz="914400" rtl="0" eaLnBrk="1" fontAlgn="auto" latinLnBrk="0" hangingPunct="1">
              <a:lnSpc>
                <a:spcPct val="90000"/>
              </a:lnSpc>
              <a:spcBef>
                <a:spcPts val="1001"/>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800" b="0" i="0" u="sng" strike="noStrike" kern="1200" cap="none" spc="0" normalizeH="0" baseline="0" noProof="0" dirty="0">
                <a:ln>
                  <a:noFill/>
                </a:ln>
                <a:solidFill>
                  <a:srgbClr val="000000"/>
                </a:solidFill>
                <a:effectLst/>
                <a:uLnTx/>
                <a:uFillTx/>
                <a:latin typeface="Aptos"/>
              </a:rPr>
              <a:t>Activity</a:t>
            </a:r>
            <a:endParaRPr kumimoji="0" lang="en-US" sz="2800" b="0" i="0" u="sng" strike="noStrike" kern="1200" cap="none" spc="0" normalizeH="0" baseline="0" noProof="0" dirty="0">
              <a:ln>
                <a:noFill/>
              </a:ln>
              <a:solidFill>
                <a:srgbClr val="000000"/>
              </a:solidFill>
              <a:effectLst/>
              <a:uLnTx/>
              <a:uFillTx/>
              <a:latin typeface="Aptos"/>
            </a:endParaRPr>
          </a:p>
          <a:p>
            <a:pPr marL="0" marR="0" lvl="0" indent="0" algn="l" defTabSz="914400" rtl="0" eaLnBrk="1" fontAlgn="auto" latinLnBrk="0" hangingPunct="1">
              <a:lnSpc>
                <a:spcPct val="90000"/>
              </a:lnSpc>
              <a:spcBef>
                <a:spcPts val="1001"/>
              </a:spcBef>
              <a:spcAft>
                <a:spcPts val="0"/>
              </a:spcAft>
              <a:buClr>
                <a:srgbClr val="000000"/>
              </a:buClr>
              <a:buSzTx/>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800" b="0" i="0" u="none" strike="noStrike" kern="1200" cap="none" spc="0" normalizeH="0" baseline="0" noProof="0" dirty="0">
                <a:ln>
                  <a:noFill/>
                </a:ln>
                <a:solidFill>
                  <a:srgbClr val="000000"/>
                </a:solidFill>
                <a:effectLst/>
                <a:uLnTx/>
                <a:uFillTx/>
                <a:latin typeface="Aptos"/>
              </a:rPr>
              <a:t>120–180 Gateway contacts each day</a:t>
            </a:r>
            <a:endParaRPr kumimoji="0" lang="en-US" sz="2800" b="0" i="0" u="none" strike="noStrike" kern="1200" cap="none" spc="0" normalizeH="0" baseline="0" noProof="0" dirty="0">
              <a:ln>
                <a:noFill/>
              </a:ln>
              <a:solidFill>
                <a:srgbClr val="000000"/>
              </a:solidFill>
              <a:effectLst/>
              <a:uLnTx/>
              <a:uFillTx/>
              <a:latin typeface="Aptos"/>
            </a:endParaRPr>
          </a:p>
          <a:p>
            <a:pPr marL="0" marR="0" lvl="0" indent="0" algn="l" defTabSz="914400" rtl="0" eaLnBrk="1" fontAlgn="auto" latinLnBrk="0" hangingPunct="1">
              <a:lnSpc>
                <a:spcPct val="90000"/>
              </a:lnSpc>
              <a:spcBef>
                <a:spcPts val="1001"/>
              </a:spcBef>
              <a:spcAft>
                <a:spcPts val="0"/>
              </a:spcAft>
              <a:buClr>
                <a:srgbClr val="000000"/>
              </a:buClr>
              <a:buSzTx/>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800" b="0" i="0" u="none" strike="noStrike" kern="1200" cap="none" spc="0" normalizeH="0" baseline="0" noProof="0" dirty="0">
                <a:ln>
                  <a:noFill/>
                </a:ln>
                <a:solidFill>
                  <a:srgbClr val="000000"/>
                </a:solidFill>
                <a:effectLst/>
                <a:uLnTx/>
                <a:uFillTx/>
                <a:latin typeface="Aptos"/>
              </a:rPr>
              <a:t>Only 10% become referrals</a:t>
            </a:r>
            <a:endParaRPr kumimoji="0" lang="en-US" sz="2800" b="0" i="0" u="none" strike="noStrike" kern="1200" cap="none" spc="0" normalizeH="0" baseline="0" noProof="0" dirty="0">
              <a:ln>
                <a:noFill/>
              </a:ln>
              <a:solidFill>
                <a:srgbClr val="000000"/>
              </a:solidFill>
              <a:effectLst/>
              <a:uLnTx/>
              <a:uFillTx/>
              <a:latin typeface="Aptos"/>
            </a:endParaRPr>
          </a:p>
          <a:p>
            <a:pPr marL="0" marR="0" lvl="0" indent="0" algn="l" defTabSz="914400" rtl="0" eaLnBrk="1" fontAlgn="auto" latinLnBrk="0" hangingPunct="1">
              <a:lnSpc>
                <a:spcPct val="90000"/>
              </a:lnSpc>
              <a:spcBef>
                <a:spcPts val="1001"/>
              </a:spcBef>
              <a:spcAft>
                <a:spcPts val="0"/>
              </a:spcAft>
              <a:buClr>
                <a:srgbClr val="000000"/>
              </a:buClr>
              <a:buSzTx/>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800" b="0" i="0" u="none" strike="noStrike" kern="1200" cap="none" spc="0" normalizeH="0" baseline="0" noProof="0" dirty="0">
                <a:ln>
                  <a:noFill/>
                </a:ln>
                <a:solidFill>
                  <a:srgbClr val="000000"/>
                </a:solidFill>
                <a:effectLst/>
                <a:uLnTx/>
                <a:uFillTx/>
                <a:latin typeface="Aptos"/>
              </a:rPr>
              <a:t>40% signposted/closed/no action</a:t>
            </a:r>
            <a:endParaRPr kumimoji="0" lang="en-US" sz="2800" b="0" i="0" u="none" strike="noStrike" kern="1200" cap="none" spc="0" normalizeH="0" baseline="0" noProof="0" dirty="0">
              <a:ln>
                <a:noFill/>
              </a:ln>
              <a:solidFill>
                <a:srgbClr val="000000"/>
              </a:solidFill>
              <a:effectLst/>
              <a:uLnTx/>
              <a:uFillTx/>
              <a:latin typeface="Aptos"/>
            </a:endParaRPr>
          </a:p>
          <a:p>
            <a:pPr marL="0" marR="0" lvl="0" indent="0" algn="l" defTabSz="914400" rtl="0" eaLnBrk="1" fontAlgn="auto" latinLnBrk="0" hangingPunct="1">
              <a:lnSpc>
                <a:spcPct val="90000"/>
              </a:lnSpc>
              <a:spcBef>
                <a:spcPts val="1001"/>
              </a:spcBef>
              <a:spcAft>
                <a:spcPts val="0"/>
              </a:spcAft>
              <a:buClr>
                <a:srgbClr val="000000"/>
              </a:buClr>
              <a:buSzTx/>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800" b="0" i="0" u="none" strike="noStrike" kern="1200" cap="none" spc="0" normalizeH="0" baseline="0" noProof="0" dirty="0">
                <a:ln>
                  <a:noFill/>
                </a:ln>
                <a:solidFill>
                  <a:srgbClr val="000000"/>
                </a:solidFill>
                <a:effectLst/>
                <a:uLnTx/>
                <a:uFillTx/>
                <a:latin typeface="Aptos"/>
              </a:rPr>
              <a:t>21% waitlisted</a:t>
            </a:r>
            <a:endParaRPr kumimoji="0" lang="en-US" sz="2800" b="0" i="0" u="none" strike="noStrike" kern="1200" cap="none" spc="0" normalizeH="0" baseline="0" noProof="0" dirty="0">
              <a:ln>
                <a:noFill/>
              </a:ln>
              <a:solidFill>
                <a:srgbClr val="000000"/>
              </a:solidFill>
              <a:effectLst/>
              <a:uLnTx/>
              <a:uFillTx/>
              <a:latin typeface="Aptos"/>
            </a:endParaRPr>
          </a:p>
          <a:p>
            <a:pPr marL="0" marR="0" lvl="0" indent="0" algn="l" defTabSz="914400" rtl="0" eaLnBrk="1" fontAlgn="auto" latinLnBrk="0" hangingPunct="1">
              <a:lnSpc>
                <a:spcPct val="90000"/>
              </a:lnSpc>
              <a:spcBef>
                <a:spcPts val="1001"/>
              </a:spcBef>
              <a:spcAft>
                <a:spcPts val="0"/>
              </a:spcAft>
              <a:buClr>
                <a:srgbClr val="000000"/>
              </a:buClr>
              <a:buSzTx/>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800" b="0" i="0" u="none" strike="noStrike" kern="1200" cap="none" spc="0" normalizeH="0" baseline="0" noProof="0" dirty="0">
                <a:ln>
                  <a:noFill/>
                </a:ln>
                <a:solidFill>
                  <a:srgbClr val="000000"/>
                </a:solidFill>
                <a:effectLst/>
                <a:uLnTx/>
                <a:uFillTx/>
                <a:latin typeface="Aptos"/>
              </a:rPr>
              <a:t>55% of referrals are known families</a:t>
            </a:r>
            <a:endParaRPr kumimoji="0" lang="en-US" sz="2800" b="0" i="0" u="none" strike="noStrike" kern="1200" cap="none" spc="0" normalizeH="0" baseline="0" noProof="0" dirty="0">
              <a:ln>
                <a:noFill/>
              </a:ln>
              <a:solidFill>
                <a:srgbClr val="000000"/>
              </a:solidFill>
              <a:effectLst/>
              <a:uLnTx/>
              <a:uFillTx/>
              <a:latin typeface="Aptos"/>
            </a:endParaRPr>
          </a:p>
          <a:p>
            <a:pPr marL="0" marR="0" lvl="0" indent="0" algn="l" defTabSz="914400" rtl="0" eaLnBrk="1" fontAlgn="auto" latinLnBrk="0" hangingPunct="1">
              <a:lnSpc>
                <a:spcPct val="90000"/>
              </a:lnSpc>
              <a:spcBef>
                <a:spcPts val="1001"/>
              </a:spcBef>
              <a:spcAft>
                <a:spcPts val="0"/>
              </a:spcAft>
              <a:buClr>
                <a:srgbClr val="000000"/>
              </a:buClr>
              <a:buSzTx/>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800" b="0" i="0" u="none" strike="noStrike" kern="1200" cap="none" spc="0" normalizeH="0" baseline="0" noProof="0" dirty="0">
              <a:ln>
                <a:noFill/>
              </a:ln>
              <a:solidFill>
                <a:srgbClr val="000000"/>
              </a:solidFill>
              <a:effectLst/>
              <a:uLnTx/>
              <a:uFillTx/>
              <a:latin typeface="Aptos"/>
            </a:endParaRPr>
          </a:p>
        </p:txBody>
      </p:sp>
      <p:sp>
        <p:nvSpPr>
          <p:cNvPr id="82" name="TextBox 81"/>
          <p:cNvSpPr txBox="1"/>
          <p:nvPr/>
        </p:nvSpPr>
        <p:spPr>
          <a:xfrm>
            <a:off x="6353971" y="931477"/>
            <a:ext cx="4033800" cy="3189272"/>
          </a:xfrm>
          <a:prstGeom prst="rect">
            <a:avLst/>
          </a:prstGeom>
          <a:solidFill>
            <a:srgbClr val="56D0E0"/>
          </a:solidFill>
          <a:ln w="0">
            <a:noFill/>
          </a:ln>
        </p:spPr>
        <p:txBody>
          <a:bodyPr anchor="t">
            <a:normAutofit/>
          </a:bodyPr>
          <a:lstStyle/>
          <a:p>
            <a:pPr marL="0" marR="0" lvl="0" indent="0" algn="l" defTabSz="914400" rtl="0" eaLnBrk="1" fontAlgn="auto" latinLnBrk="0" hangingPunct="1">
              <a:lnSpc>
                <a:spcPct val="90000"/>
              </a:lnSpc>
              <a:spcBef>
                <a:spcPts val="1001"/>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800" b="0" i="0" u="sng" strike="noStrike" kern="1200" cap="none" spc="0" normalizeH="0" baseline="0" noProof="0" dirty="0">
                <a:ln>
                  <a:noFill/>
                </a:ln>
                <a:solidFill>
                  <a:srgbClr val="000000"/>
                </a:solidFill>
                <a:effectLst/>
                <a:uLnTx/>
                <a:uFillTx/>
                <a:latin typeface="Aptos"/>
              </a:rPr>
              <a:t>Concerns</a:t>
            </a:r>
          </a:p>
          <a:p>
            <a:pPr marL="0" marR="0" lvl="0" indent="0" algn="l" defTabSz="914400" rtl="0" eaLnBrk="1" fontAlgn="auto" latinLnBrk="0" hangingPunct="1">
              <a:lnSpc>
                <a:spcPct val="90000"/>
              </a:lnSpc>
              <a:spcBef>
                <a:spcPts val="1001"/>
              </a:spcBef>
              <a:spcAft>
                <a:spcPts val="0"/>
              </a:spcAft>
              <a:buClr>
                <a:srgbClr val="000000"/>
              </a:buClr>
              <a:buSzTx/>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800" b="0" i="0" u="none" strike="noStrike" kern="1200" cap="none" spc="0" normalizeH="0" baseline="0" noProof="0" dirty="0">
                <a:ln>
                  <a:noFill/>
                </a:ln>
                <a:solidFill>
                  <a:srgbClr val="000000"/>
                </a:solidFill>
                <a:effectLst/>
                <a:uLnTx/>
                <a:uFillTx/>
                <a:latin typeface="Aptos"/>
              </a:rPr>
              <a:t>Domestic Violence 57%</a:t>
            </a:r>
          </a:p>
          <a:p>
            <a:pPr marL="0" marR="0" lvl="0" indent="0" algn="l" defTabSz="914400" rtl="0" eaLnBrk="1" fontAlgn="auto" latinLnBrk="0" hangingPunct="1">
              <a:lnSpc>
                <a:spcPct val="90000"/>
              </a:lnSpc>
              <a:spcBef>
                <a:spcPts val="1001"/>
              </a:spcBef>
              <a:spcAft>
                <a:spcPts val="0"/>
              </a:spcAft>
              <a:buClr>
                <a:srgbClr val="000000"/>
              </a:buClr>
              <a:buSzTx/>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800" b="0" i="0" u="none" strike="noStrike" kern="1200" cap="none" spc="0" normalizeH="0" baseline="0" noProof="0" dirty="0">
                <a:ln>
                  <a:noFill/>
                </a:ln>
                <a:solidFill>
                  <a:srgbClr val="000000"/>
                </a:solidFill>
                <a:effectLst/>
                <a:uLnTx/>
                <a:uFillTx/>
                <a:latin typeface="Aptos"/>
              </a:rPr>
              <a:t>Mental Health 41%</a:t>
            </a:r>
          </a:p>
          <a:p>
            <a:pPr marL="0" marR="0" lvl="0" indent="0" algn="l" defTabSz="914400" rtl="0" eaLnBrk="1" fontAlgn="auto" latinLnBrk="0" hangingPunct="1">
              <a:lnSpc>
                <a:spcPct val="90000"/>
              </a:lnSpc>
              <a:spcBef>
                <a:spcPts val="1001"/>
              </a:spcBef>
              <a:spcAft>
                <a:spcPts val="0"/>
              </a:spcAft>
              <a:buClr>
                <a:srgbClr val="000000"/>
              </a:buClr>
              <a:buSzTx/>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800" b="0" i="0" u="none" strike="noStrike" kern="1200" cap="none" spc="0" normalizeH="0" baseline="0" noProof="0" dirty="0">
                <a:ln>
                  <a:noFill/>
                </a:ln>
                <a:solidFill>
                  <a:srgbClr val="000000"/>
                </a:solidFill>
                <a:effectLst/>
                <a:uLnTx/>
                <a:uFillTx/>
                <a:latin typeface="Aptos"/>
              </a:rPr>
              <a:t>Substance Misuse 30%</a:t>
            </a:r>
          </a:p>
          <a:p>
            <a:pPr marL="0" marR="0" lvl="0" indent="0" algn="l" defTabSz="914400" rtl="0" eaLnBrk="1" fontAlgn="auto" latinLnBrk="0" hangingPunct="1">
              <a:lnSpc>
                <a:spcPct val="90000"/>
              </a:lnSpc>
              <a:spcBef>
                <a:spcPts val="1001"/>
              </a:spcBef>
              <a:spcAft>
                <a:spcPts val="0"/>
              </a:spcAft>
              <a:buClr>
                <a:srgbClr val="000000"/>
              </a:buClr>
              <a:buSzTx/>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800" b="0" i="0" u="none" strike="noStrike" kern="1200" cap="none" spc="0" normalizeH="0" baseline="0" noProof="0" dirty="0">
                <a:ln>
                  <a:noFill/>
                </a:ln>
                <a:solidFill>
                  <a:srgbClr val="000000"/>
                </a:solidFill>
                <a:effectLst/>
                <a:uLnTx/>
                <a:uFillTx/>
                <a:latin typeface="Aptos"/>
              </a:rPr>
              <a:t>Child Behaviour 22%</a:t>
            </a:r>
          </a:p>
          <a:p>
            <a:pPr marL="0" marR="0" lvl="0" indent="0" algn="l" defTabSz="914400" rtl="0" eaLnBrk="1" fontAlgn="auto" latinLnBrk="0" hangingPunct="1">
              <a:lnSpc>
                <a:spcPct val="90000"/>
              </a:lnSpc>
              <a:spcBef>
                <a:spcPts val="1001"/>
              </a:spcBef>
              <a:spcAft>
                <a:spcPts val="0"/>
              </a:spcAft>
              <a:buClr>
                <a:srgbClr val="000000"/>
              </a:buClr>
              <a:buSzTx/>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800" b="0" i="0" u="none" strike="noStrike" kern="1200" cap="none" spc="0" normalizeH="0" baseline="0" noProof="0" dirty="0">
                <a:ln>
                  <a:noFill/>
                </a:ln>
                <a:solidFill>
                  <a:srgbClr val="000000"/>
                </a:solidFill>
                <a:effectLst/>
                <a:uLnTx/>
                <a:uFillTx/>
                <a:latin typeface="Aptos"/>
              </a:rPr>
              <a:t>Neglect 17%</a:t>
            </a:r>
          </a:p>
        </p:txBody>
      </p:sp>
      <p:sp>
        <p:nvSpPr>
          <p:cNvPr id="4" name="TextBox 3">
            <a:extLst>
              <a:ext uri="{FF2B5EF4-FFF2-40B4-BE49-F238E27FC236}">
                <a16:creationId xmlns:a16="http://schemas.microsoft.com/office/drawing/2014/main" id="{D78F235C-DF1E-BFE8-F1EB-615DA9727C26}"/>
              </a:ext>
            </a:extLst>
          </p:cNvPr>
          <p:cNvSpPr txBox="1"/>
          <p:nvPr/>
        </p:nvSpPr>
        <p:spPr>
          <a:xfrm>
            <a:off x="6353971" y="4312863"/>
            <a:ext cx="5377781" cy="2000548"/>
          </a:xfrm>
          <a:prstGeom prst="rect">
            <a:avLst/>
          </a:prstGeom>
          <a:solidFill>
            <a:srgbClr val="56D0E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400" b="0" i="0" u="sng" strike="noStrike" kern="1200" cap="none" spc="0" normalizeH="0" baseline="0" noProof="0" dirty="0">
                <a:ln>
                  <a:noFill/>
                </a:ln>
                <a:solidFill>
                  <a:srgbClr val="000000"/>
                </a:solidFill>
                <a:effectLst/>
                <a:uLnTx/>
                <a:uFillTx/>
                <a:latin typeface="Aptos" panose="020B0004020202020204" pitchFamily="34" charset="0"/>
              </a:rPr>
              <a:t>Gaps</a:t>
            </a:r>
          </a:p>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000" b="0" i="0" u="none" strike="noStrike" kern="1200" cap="none" spc="0" normalizeH="0" baseline="0" noProof="0" dirty="0">
                <a:ln>
                  <a:noFill/>
                </a:ln>
                <a:solidFill>
                  <a:srgbClr val="000000"/>
                </a:solidFill>
                <a:effectLst/>
                <a:uLnTx/>
                <a:uFillTx/>
                <a:latin typeface="Aptos" panose="020B0004020202020204" pitchFamily="34" charset="0"/>
              </a:rPr>
              <a:t>Repeat referrals and recurring need</a:t>
            </a:r>
          </a:p>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000" b="0" i="0" u="none" strike="noStrike" kern="1200" cap="none" spc="0" normalizeH="0" baseline="0" noProof="0" dirty="0">
                <a:ln>
                  <a:noFill/>
                </a:ln>
                <a:solidFill>
                  <a:srgbClr val="000000"/>
                </a:solidFill>
                <a:effectLst/>
                <a:uLnTx/>
                <a:uFillTx/>
                <a:latin typeface="Aptos" panose="020B0004020202020204" pitchFamily="34" charset="0"/>
              </a:rPr>
              <a:t>Long waits for specialist support</a:t>
            </a:r>
          </a:p>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000" b="0" i="0" u="none" strike="noStrike" kern="1200" cap="none" spc="0" normalizeH="0" baseline="0" noProof="0" dirty="0">
                <a:ln>
                  <a:noFill/>
                </a:ln>
                <a:solidFill>
                  <a:srgbClr val="000000"/>
                </a:solidFill>
                <a:effectLst/>
                <a:uLnTx/>
                <a:uFillTx/>
                <a:latin typeface="Aptos" panose="020B0004020202020204" pitchFamily="34" charset="0"/>
              </a:rPr>
              <a:t>Limited therapeutic provision</a:t>
            </a:r>
          </a:p>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000" b="0" i="0" u="none" strike="noStrike" kern="1200" cap="none" spc="0" normalizeH="0" baseline="0" noProof="0" dirty="0">
                <a:ln>
                  <a:noFill/>
                </a:ln>
                <a:solidFill>
                  <a:srgbClr val="000000"/>
                </a:solidFill>
                <a:effectLst/>
                <a:uLnTx/>
                <a:uFillTx/>
                <a:latin typeface="Aptos" panose="020B0004020202020204" pitchFamily="34" charset="0"/>
              </a:rPr>
              <a:t>Growing waitlists</a:t>
            </a:r>
          </a:p>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000" b="0" i="0" u="none" strike="noStrike" kern="1200" cap="none" spc="0" normalizeH="0" baseline="0" noProof="0" dirty="0">
                <a:ln>
                  <a:noFill/>
                </a:ln>
                <a:solidFill>
                  <a:srgbClr val="000000"/>
                </a:solidFill>
                <a:effectLst/>
                <a:uLnTx/>
                <a:uFillTx/>
                <a:latin typeface="Aptos" panose="020B0004020202020204" pitchFamily="34" charset="0"/>
              </a:rPr>
              <a:t>Escalation before support available</a:t>
            </a:r>
          </a:p>
        </p:txBody>
      </p:sp>
      <p:pic>
        <p:nvPicPr>
          <p:cNvPr id="6" name="Picture 5">
            <a:extLst>
              <a:ext uri="{FF2B5EF4-FFF2-40B4-BE49-F238E27FC236}">
                <a16:creationId xmlns:a16="http://schemas.microsoft.com/office/drawing/2014/main" id="{12874BFE-8366-A3FC-F983-CF611DC87A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5513" y="6505526"/>
            <a:ext cx="2572109" cy="35247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86" name="Picture 85" descr="slide-1.png"/>
          <p:cNvPicPr>
            <a:picLocks noChangeAspect="1"/>
          </p:cNvPicPr>
          <p:nvPr/>
        </p:nvPicPr>
        <p:blipFill>
          <a:blip r:embed="rId2"/>
          <a:stretch>
            <a:fillRect/>
          </a:stretch>
        </p:blipFill>
        <p:spPr>
          <a:xfrm>
            <a:off x="1524000" y="0"/>
            <a:ext cx="9144000" cy="6858000"/>
          </a:xfrm>
          <a:prstGeom prst="rect">
            <a:avLst/>
          </a:prstGeom>
        </p:spPr>
      </p:pic>
      <p:sp>
        <p:nvSpPr>
          <p:cNvPr id="84" name="PlaceHolder 1"/>
          <p:cNvSpPr>
            <a:spLocks noGrp="1"/>
          </p:cNvSpPr>
          <p:nvPr>
            <p:ph type="title"/>
          </p:nvPr>
        </p:nvSpPr>
        <p:spPr>
          <a:xfrm>
            <a:off x="3109519" y="151920"/>
            <a:ext cx="6802481" cy="1143000"/>
          </a:xfrm>
          <a:prstGeom prst="rect">
            <a:avLst/>
          </a:prstGeom>
          <a:noFill/>
          <a:ln w="0">
            <a:noFill/>
          </a:ln>
          <a:effectLst>
            <a:outerShdw dist="17819" dir="2700000" rotWithShape="0">
              <a:srgbClr val="000000">
                <a:alpha val="50000"/>
              </a:srgbClr>
            </a:outerShdw>
          </a:effectLst>
        </p:spPr>
        <p:txBody>
          <a:bodyPr lIns="92160" tIns="46080" rIns="92160" bIns="46080" anchor="ctr">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b="1" dirty="0">
                <a:solidFill>
                  <a:srgbClr val="00B5CC"/>
                </a:solidFill>
              </a:rPr>
              <a:t>What Gateway tells us.</a:t>
            </a:r>
          </a:p>
        </p:txBody>
      </p:sp>
      <p:sp>
        <p:nvSpPr>
          <p:cNvPr id="85" name="TextBox 84"/>
          <p:cNvSpPr txBox="1"/>
          <p:nvPr/>
        </p:nvSpPr>
        <p:spPr>
          <a:xfrm>
            <a:off x="1005841" y="1216405"/>
            <a:ext cx="9402102" cy="4697835"/>
          </a:xfrm>
          <a:prstGeom prst="rect">
            <a:avLst/>
          </a:prstGeom>
          <a:noFill/>
          <a:ln w="0">
            <a:noFill/>
          </a:ln>
        </p:spPr>
        <p:txBody>
          <a:bodyPr anchor="t">
            <a:normAutofit/>
          </a:bodyPr>
          <a:lstStyle/>
          <a:p>
            <a:pPr marL="343080" marR="0" lvl="0" indent="-343080" algn="l" defTabSz="914400" rtl="0" eaLnBrk="1" fontAlgn="auto" latinLnBrk="0" hangingPunct="1">
              <a:lnSpc>
                <a:spcPct val="100000"/>
              </a:lnSpc>
              <a:spcBef>
                <a:spcPts val="675"/>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700" b="0" i="0" u="none" strike="noStrike" kern="1200" cap="none" spc="0" normalizeH="0" baseline="0" noProof="0" dirty="0">
                <a:ln>
                  <a:noFill/>
                </a:ln>
                <a:solidFill>
                  <a:srgbClr val="000000"/>
                </a:solidFill>
                <a:effectLst/>
                <a:uLnTx/>
                <a:uFillTx/>
                <a:latin typeface="Arial"/>
              </a:rPr>
              <a:t>Family Support Hub referrals increased 53%</a:t>
            </a:r>
          </a:p>
          <a:p>
            <a:pPr marL="343080" marR="0" lvl="0" indent="-343080" algn="l" defTabSz="914400" rtl="0" eaLnBrk="1" fontAlgn="auto" latinLnBrk="0" hangingPunct="1">
              <a:lnSpc>
                <a:spcPct val="100000"/>
              </a:lnSpc>
              <a:spcBef>
                <a:spcPts val="675"/>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700" b="0" i="0" u="none" strike="noStrike" kern="1200" cap="none" spc="0" normalizeH="0" baseline="0" noProof="0" dirty="0">
                <a:ln>
                  <a:noFill/>
                </a:ln>
                <a:solidFill>
                  <a:srgbClr val="000000"/>
                </a:solidFill>
                <a:effectLst/>
                <a:uLnTx/>
                <a:uFillTx/>
                <a:latin typeface="Arial"/>
              </a:rPr>
              <a:t>Demand driven by deprivation, mental health and domestic abuse</a:t>
            </a:r>
          </a:p>
          <a:p>
            <a:pPr marL="343080" marR="0" lvl="0" indent="-343080" algn="l" defTabSz="914400" rtl="0" eaLnBrk="1" fontAlgn="auto" latinLnBrk="0" hangingPunct="1">
              <a:lnSpc>
                <a:spcPct val="100000"/>
              </a:lnSpc>
              <a:spcBef>
                <a:spcPts val="675"/>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700" b="0" i="0" u="none" strike="noStrike" kern="1200" cap="none" spc="0" normalizeH="0" baseline="0" noProof="0" dirty="0">
                <a:ln>
                  <a:noFill/>
                </a:ln>
                <a:solidFill>
                  <a:srgbClr val="000000"/>
                </a:solidFill>
                <a:effectLst/>
                <a:uLnTx/>
                <a:uFillTx/>
                <a:latin typeface="Arial"/>
              </a:rPr>
              <a:t>Demand is not simply increasing. Family needs are becoming more complex, while many families fall below statutory thresholds but above universal provision.</a:t>
            </a:r>
            <a:endParaRPr kumimoji="0" lang="en-US" sz="27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100000"/>
              </a:lnSpc>
              <a:spcBef>
                <a:spcPts val="675"/>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700" b="0" i="0" u="none" strike="noStrike" kern="1200" cap="none" spc="0" normalizeH="0" baseline="0" noProof="0" dirty="0">
                <a:ln>
                  <a:noFill/>
                </a:ln>
                <a:solidFill>
                  <a:srgbClr val="000000"/>
                </a:solidFill>
                <a:effectLst/>
                <a:uLnTx/>
                <a:uFillTx/>
                <a:latin typeface="Arial"/>
              </a:rPr>
              <a:t>Earlier family support is essential if more children are to remain safely within their communities and family networks.</a:t>
            </a:r>
            <a:endParaRPr kumimoji="0" lang="en-US" sz="27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100000"/>
              </a:lnSpc>
              <a:spcBef>
                <a:spcPts val="675"/>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7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100000"/>
              </a:lnSpc>
              <a:spcBef>
                <a:spcPts val="675"/>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700" b="0" i="0" u="none" strike="noStrike" kern="1200" cap="none" spc="0" normalizeH="0" baseline="0" noProof="0" dirty="0">
              <a:ln>
                <a:noFill/>
              </a:ln>
              <a:solidFill>
                <a:srgbClr val="000000"/>
              </a:solidFill>
              <a:effectLst/>
              <a:uLnTx/>
              <a:uFillTx/>
              <a:latin typeface="Arial"/>
            </a:endParaRPr>
          </a:p>
        </p:txBody>
      </p:sp>
      <p:pic>
        <p:nvPicPr>
          <p:cNvPr id="3" name="Picture 2">
            <a:extLst>
              <a:ext uri="{FF2B5EF4-FFF2-40B4-BE49-F238E27FC236}">
                <a16:creationId xmlns:a16="http://schemas.microsoft.com/office/drawing/2014/main" id="{A30F95AD-FD69-F091-E3FD-E36C7C3961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0012" y="6505526"/>
            <a:ext cx="2572109" cy="35247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90" name="Picture 89" descr="slide-1.png"/>
          <p:cNvPicPr>
            <a:picLocks noChangeAspect="1"/>
          </p:cNvPicPr>
          <p:nvPr/>
        </p:nvPicPr>
        <p:blipFill>
          <a:blip r:embed="rId2"/>
          <a:stretch>
            <a:fillRect/>
          </a:stretch>
        </p:blipFill>
        <p:spPr>
          <a:xfrm>
            <a:off x="1524000" y="0"/>
            <a:ext cx="9144000" cy="6858000"/>
          </a:xfrm>
          <a:prstGeom prst="rect">
            <a:avLst/>
          </a:prstGeom>
        </p:spPr>
      </p:pic>
      <p:sp>
        <p:nvSpPr>
          <p:cNvPr id="88" name="PlaceHolder 1"/>
          <p:cNvSpPr>
            <a:spLocks noGrp="1"/>
          </p:cNvSpPr>
          <p:nvPr>
            <p:ph type="title"/>
          </p:nvPr>
        </p:nvSpPr>
        <p:spPr>
          <a:xfrm>
            <a:off x="2193481" y="142614"/>
            <a:ext cx="7802518" cy="1621939"/>
          </a:xfrm>
          <a:prstGeom prst="rect">
            <a:avLst/>
          </a:prstGeom>
          <a:noFill/>
          <a:ln w="0">
            <a:noFill/>
          </a:ln>
          <a:effectLst>
            <a:outerShdw dist="17819" dir="2700000" rotWithShape="0">
              <a:srgbClr val="000000">
                <a:alpha val="50000"/>
              </a:srgbClr>
            </a:outerShdw>
          </a:effectLst>
        </p:spPr>
        <p:txBody>
          <a:bodyPr lIns="92160" tIns="46080" rIns="92160" bIns="46080" anchor="ctr">
            <a:noAutofit/>
          </a:bodyPr>
          <a:lstStyle/>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u="none" strike="noStrike" dirty="0">
                <a:solidFill>
                  <a:srgbClr val="00B5CC"/>
                </a:solidFill>
                <a:effectLst/>
                <a:uFillTx/>
                <a:latin typeface="Arial"/>
              </a:rPr>
              <a:t>The Enhanced Family Support Service is specifically designed to support these families.</a:t>
            </a:r>
            <a:endParaRPr lang="en-US" b="1" u="none" strike="noStrike" dirty="0">
              <a:solidFill>
                <a:srgbClr val="00B5CC"/>
              </a:solidFill>
              <a:effectLst/>
              <a:uFillTx/>
              <a:latin typeface="Arial"/>
            </a:endParaRPr>
          </a:p>
        </p:txBody>
      </p:sp>
      <p:sp>
        <p:nvSpPr>
          <p:cNvPr id="89" name="TextBox 88"/>
          <p:cNvSpPr txBox="1"/>
          <p:nvPr/>
        </p:nvSpPr>
        <p:spPr>
          <a:xfrm>
            <a:off x="1161288" y="3328162"/>
            <a:ext cx="8834711" cy="2703523"/>
          </a:xfrm>
          <a:prstGeom prst="rect">
            <a:avLst/>
          </a:prstGeom>
          <a:noFill/>
          <a:ln w="0">
            <a:noFill/>
          </a:ln>
        </p:spPr>
        <p:txBody>
          <a:bodyPr anchor="t">
            <a:normAutofit/>
          </a:bodyPr>
          <a:lstStyle/>
          <a:p>
            <a:pPr marL="343080" marR="0" lvl="0" indent="-343080" algn="l" defTabSz="914400" rtl="0" eaLnBrk="1" fontAlgn="auto" latinLnBrk="0" hangingPunct="1">
              <a:lnSpc>
                <a:spcPct val="100000"/>
              </a:lnSpc>
              <a:spcBef>
                <a:spcPts val="4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000" b="0" i="0" u="none" strike="noStrike" kern="1200" cap="none" spc="0" normalizeH="0" baseline="0" noProof="0" dirty="0">
                <a:ln>
                  <a:noFill/>
                </a:ln>
                <a:solidFill>
                  <a:srgbClr val="000000"/>
                </a:solidFill>
                <a:effectLst/>
                <a:uLnTx/>
                <a:uFillTx/>
                <a:latin typeface="Arial"/>
              </a:rPr>
              <a:t>Gateway Demand, Unmet Need and Partnership Opportunities</a:t>
            </a:r>
          </a:p>
          <a:p>
            <a:pPr marL="343080" marR="0" lvl="0" indent="-343080" algn="l" defTabSz="914400" rtl="0" eaLnBrk="1" fontAlgn="auto" latinLnBrk="0" hangingPunct="1">
              <a:lnSpc>
                <a:spcPct val="100000"/>
              </a:lnSpc>
              <a:spcBef>
                <a:spcPts val="4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000" b="0" i="0" u="none" strike="noStrike" kern="1200" cap="none" spc="0" normalizeH="0" baseline="0" noProof="0" dirty="0">
                <a:ln>
                  <a:noFill/>
                </a:ln>
                <a:solidFill>
                  <a:srgbClr val="000000"/>
                </a:solidFill>
                <a:effectLst/>
                <a:uLnTx/>
                <a:uFillTx/>
                <a:latin typeface="Arial"/>
              </a:rPr>
              <a:t>Community &amp; Voluntary Sector Engagement</a:t>
            </a:r>
          </a:p>
          <a:p>
            <a:pPr marL="343080" marR="0" lvl="0" indent="-343080" algn="l" defTabSz="914400" rtl="0" eaLnBrk="1" fontAlgn="auto" latinLnBrk="0" hangingPunct="1">
              <a:lnSpc>
                <a:spcPct val="100000"/>
              </a:lnSpc>
              <a:spcBef>
                <a:spcPts val="4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000" b="0" i="0" u="none" strike="noStrike" kern="1200" cap="none" spc="0" normalizeH="0" baseline="0" noProof="0" dirty="0">
                <a:ln>
                  <a:noFill/>
                </a:ln>
                <a:solidFill>
                  <a:srgbClr val="000000"/>
                </a:solidFill>
                <a:effectLst/>
                <a:uLnTx/>
                <a:uFillTx/>
                <a:latin typeface="Arial"/>
              </a:rPr>
              <a:t>BHSCT Enhanced Family Support Service</a:t>
            </a:r>
          </a:p>
          <a:p>
            <a:pPr marL="343080" marR="0" lvl="0" indent="-343080" algn="l" defTabSz="914400" rtl="0" eaLnBrk="1" fontAlgn="auto" latinLnBrk="0" hangingPunct="1">
              <a:lnSpc>
                <a:spcPct val="100000"/>
              </a:lnSpc>
              <a:spcBef>
                <a:spcPts val="4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000" b="0" i="0" u="none" strike="noStrike" kern="1200" cap="none" spc="0" normalizeH="0" baseline="0" noProof="0" dirty="0">
                <a:ln>
                  <a:noFill/>
                </a:ln>
                <a:solidFill>
                  <a:srgbClr val="000000"/>
                </a:solidFill>
                <a:effectLst/>
                <a:uLnTx/>
                <a:uFillTx/>
                <a:latin typeface="Arial"/>
              </a:rPr>
              <a:t>Family Support Hubs</a:t>
            </a:r>
            <a:endParaRPr kumimoji="0" lang="en-US" sz="20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100000"/>
              </a:lnSpc>
              <a:spcBef>
                <a:spcPts val="4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000" b="0" i="0" u="none" strike="noStrike" kern="1200" cap="none" spc="0" normalizeH="0" baseline="0" noProof="0" dirty="0">
                <a:ln>
                  <a:noFill/>
                </a:ln>
                <a:solidFill>
                  <a:srgbClr val="000000"/>
                </a:solidFill>
                <a:effectLst/>
                <a:uLnTx/>
                <a:uFillTx/>
                <a:latin typeface="Arial"/>
              </a:rPr>
              <a:t>Locality Planning Groups</a:t>
            </a:r>
            <a:endParaRPr kumimoji="0" lang="en-US" sz="20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100000"/>
              </a:lnSpc>
              <a:spcBef>
                <a:spcPts val="4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000" b="0" i="0" u="none" strike="noStrike" kern="1200" cap="none" spc="0" normalizeH="0" baseline="0" noProof="0" dirty="0">
                <a:ln>
                  <a:noFill/>
                </a:ln>
                <a:solidFill>
                  <a:srgbClr val="000000"/>
                </a:solidFill>
                <a:effectLst/>
                <a:uLnTx/>
                <a:uFillTx/>
                <a:latin typeface="Arial"/>
              </a:rPr>
              <a:t>Community and Voluntary Sector delivery</a:t>
            </a:r>
            <a:endParaRPr kumimoji="0" lang="en-US" sz="20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100000"/>
              </a:lnSpc>
              <a:spcBef>
                <a:spcPts val="275"/>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1100" b="0" i="0" u="none" strike="noStrike" kern="1200" cap="none" spc="0" normalizeH="0" baseline="0" noProof="0" dirty="0">
              <a:ln>
                <a:noFill/>
              </a:ln>
              <a:solidFill>
                <a:srgbClr val="000000"/>
              </a:solidFill>
              <a:effectLst/>
              <a:uLnTx/>
              <a:uFillTx/>
              <a:latin typeface="Arial"/>
            </a:endParaRPr>
          </a:p>
        </p:txBody>
      </p:sp>
      <p:sp>
        <p:nvSpPr>
          <p:cNvPr id="2" name="TextBox 1">
            <a:extLst>
              <a:ext uri="{FF2B5EF4-FFF2-40B4-BE49-F238E27FC236}">
                <a16:creationId xmlns:a16="http://schemas.microsoft.com/office/drawing/2014/main" id="{A715EA2A-5BAB-B305-10B0-2EAA41E1EC56}"/>
              </a:ext>
            </a:extLst>
          </p:cNvPr>
          <p:cNvSpPr txBox="1"/>
          <p:nvPr/>
        </p:nvSpPr>
        <p:spPr>
          <a:xfrm>
            <a:off x="1792449" y="2038526"/>
            <a:ext cx="8665827" cy="1015663"/>
          </a:xfrm>
          <a:prstGeom prst="rect">
            <a:avLst/>
          </a:prstGeom>
          <a:solidFill>
            <a:srgbClr val="56D0E0"/>
          </a:solidFill>
        </p:spPr>
        <p:txBody>
          <a:bodyPr wrap="square" rtlCol="0">
            <a:spAutoFit/>
          </a:bodyPr>
          <a:lstStyle/>
          <a:p>
            <a:pPr marL="0" marR="0" lvl="0" indent="0" algn="l" defTabSz="914400" rtl="0" eaLnBrk="1" fontAlgn="auto" latinLnBrk="0" hangingPunct="1">
              <a:lnSpc>
                <a:spcPct val="100000"/>
              </a:lnSpc>
              <a:spcBef>
                <a:spcPts val="499"/>
              </a:spcBef>
              <a:spcAft>
                <a:spcPts val="0"/>
              </a:spcAft>
              <a:buClr>
                <a:srgbClr val="00A8CA"/>
              </a:buClr>
              <a:buSzPct val="65000"/>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000" b="0" i="0" u="none" strike="noStrike" kern="1200" cap="none" spc="0" normalizeH="0" baseline="0" noProof="0" dirty="0">
                <a:ln>
                  <a:noFill/>
                </a:ln>
                <a:solidFill>
                  <a:srgbClr val="000000"/>
                </a:solidFill>
                <a:effectLst/>
                <a:uLnTx/>
                <a:uFillTx/>
                <a:latin typeface="Arial"/>
              </a:rPr>
              <a:t>Enhanced Family Support is not a standalone service. It is a mechanism for integrating statutory, community and voluntary sector support around family need.</a:t>
            </a:r>
            <a:r>
              <a:rPr kumimoji="0" lang="en-US" sz="2000" b="0" i="0" u="none" strike="noStrike" kern="1200" cap="none" spc="0" normalizeH="0" baseline="0" noProof="0" dirty="0">
                <a:ln>
                  <a:noFill/>
                </a:ln>
                <a:solidFill>
                  <a:srgbClr val="000000"/>
                </a:solidFill>
                <a:effectLst/>
                <a:uLnTx/>
                <a:uFillTx/>
                <a:latin typeface="Arial"/>
              </a:rPr>
              <a:t> </a:t>
            </a:r>
            <a:r>
              <a:rPr kumimoji="0" lang="en-GB" sz="1000" b="0" i="0" u="none" strike="noStrike" kern="1200" cap="none" spc="0" normalizeH="0" baseline="0" noProof="0" dirty="0">
                <a:ln>
                  <a:noFill/>
                </a:ln>
                <a:solidFill>
                  <a:srgbClr val="000000"/>
                </a:solidFill>
                <a:effectLst/>
                <a:uLnTx/>
                <a:uFillTx/>
                <a:latin typeface="Arial"/>
              </a:rPr>
              <a:t>Children's Services Co-operation Act (NI) 2015 CYPSP collaborative leadership model</a:t>
            </a:r>
            <a:endParaRPr kumimoji="0" lang="en-US" sz="1100" b="0" i="0" u="none" strike="noStrike" kern="1200" cap="none" spc="0" normalizeH="0" baseline="0" noProof="0" dirty="0">
              <a:ln>
                <a:noFill/>
              </a:ln>
              <a:solidFill>
                <a:srgbClr val="000000"/>
              </a:solidFill>
              <a:effectLst/>
              <a:uLnTx/>
              <a:uFillTx/>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88" name="Picture 87" descr="slide-1.png"/>
          <p:cNvPicPr>
            <a:picLocks noChangeAspect="1"/>
          </p:cNvPicPr>
          <p:nvPr/>
        </p:nvPicPr>
        <p:blipFill>
          <a:blip r:embed="rId3"/>
          <a:stretch>
            <a:fillRect/>
          </a:stretch>
        </p:blipFill>
        <p:spPr>
          <a:xfrm>
            <a:off x="1524000" y="0"/>
            <a:ext cx="9144000" cy="6858000"/>
          </a:xfrm>
          <a:prstGeom prst="rect">
            <a:avLst/>
          </a:prstGeom>
        </p:spPr>
      </p:pic>
      <p:sp>
        <p:nvSpPr>
          <p:cNvPr id="86" name="PlaceHolder 1"/>
          <p:cNvSpPr>
            <a:spLocks noGrp="1"/>
          </p:cNvSpPr>
          <p:nvPr>
            <p:ph type="title"/>
          </p:nvPr>
        </p:nvSpPr>
        <p:spPr>
          <a:xfrm>
            <a:off x="1524000" y="274680"/>
            <a:ext cx="9144000" cy="1537342"/>
          </a:xfrm>
          <a:prstGeom prst="rect">
            <a:avLst/>
          </a:prstGeom>
          <a:noFill/>
          <a:ln w="0">
            <a:noFill/>
          </a:ln>
          <a:effectLst>
            <a:outerShdw dist="17819" dir="2700000" rotWithShape="0">
              <a:srgbClr val="000000">
                <a:alpha val="50000"/>
              </a:srgbClr>
            </a:outerShdw>
          </a:effectLst>
        </p:spPr>
        <p:txBody>
          <a:bodyPr lIns="92160" tIns="46080" rIns="92160" bIns="46080" anchor="ctr">
            <a:noAutofit/>
          </a:bodyPr>
          <a:lstStyle/>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4000" b="1" dirty="0">
                <a:solidFill>
                  <a:srgbClr val="00B5CC"/>
                </a:solidFill>
              </a:rPr>
              <a:t>The Missing Middle  </a:t>
            </a:r>
            <a:br>
              <a:rPr sz="4000" dirty="0"/>
            </a:br>
            <a:r>
              <a:rPr lang="en-GB" sz="2700" b="1" dirty="0">
                <a:solidFill>
                  <a:srgbClr val="00B5CC"/>
                </a:solidFill>
              </a:rPr>
              <a:t>Where Needs Escalate before Help can be accessed.</a:t>
            </a:r>
            <a:endParaRPr lang="en-US" sz="2700" b="1" dirty="0">
              <a:solidFill>
                <a:srgbClr val="00B5CC"/>
              </a:solidFill>
            </a:endParaRPr>
          </a:p>
        </p:txBody>
      </p:sp>
      <p:sp>
        <p:nvSpPr>
          <p:cNvPr id="87" name="TextBox 86"/>
          <p:cNvSpPr txBox="1"/>
          <p:nvPr/>
        </p:nvSpPr>
        <p:spPr>
          <a:xfrm>
            <a:off x="777240" y="1593909"/>
            <a:ext cx="10543032" cy="4546833"/>
          </a:xfrm>
          <a:prstGeom prst="rect">
            <a:avLst/>
          </a:prstGeom>
          <a:noFill/>
          <a:ln w="0">
            <a:noFill/>
          </a:ln>
        </p:spPr>
        <p:txBody>
          <a:bodyPr anchor="t">
            <a:normAutofit/>
          </a:bodyPr>
          <a:lstStyle/>
          <a:p>
            <a:pPr marL="0" marR="0" lvl="0" indent="0" algn="l" defTabSz="914400" rtl="0" eaLnBrk="1" fontAlgn="auto" latinLnBrk="0" hangingPunct="1">
              <a:lnSpc>
                <a:spcPct val="100000"/>
              </a:lnSpc>
              <a:spcBef>
                <a:spcPts val="70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800" b="0" i="0" u="none" strike="noStrike" kern="1200" cap="none" spc="0" normalizeH="0" baseline="0" noProof="0" dirty="0">
                <a:ln>
                  <a:noFill/>
                </a:ln>
                <a:solidFill>
                  <a:srgbClr val="000000"/>
                </a:solidFill>
                <a:effectLst/>
                <a:uLnTx/>
                <a:uFillTx/>
                <a:latin typeface="Arial"/>
              </a:rPr>
              <a:t>A group of families - </a:t>
            </a:r>
            <a:endParaRPr kumimoji="0" lang="en-US" sz="2800" b="0" i="0" u="none" strike="noStrike" kern="1200" cap="none" spc="0" normalizeH="0" baseline="0" noProof="0" dirty="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700"/>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800" b="0" i="0" u="none" strike="noStrike" kern="1200" cap="none" spc="0" normalizeH="0" baseline="0" noProof="0" dirty="0">
                <a:ln>
                  <a:noFill/>
                </a:ln>
                <a:solidFill>
                  <a:srgbClr val="000000"/>
                </a:solidFill>
                <a:effectLst/>
                <a:uLnTx/>
                <a:uFillTx/>
                <a:latin typeface="Arial"/>
              </a:rPr>
              <a:t> whose needs exceed universal provision.</a:t>
            </a:r>
            <a:endParaRPr kumimoji="0" lang="en-US" sz="2800" b="0" i="0" u="none" strike="noStrike" kern="1200" cap="none" spc="0" normalizeH="0" baseline="0" noProof="0" dirty="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700"/>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800" b="0" i="0" u="none" strike="noStrike" kern="1200" cap="none" spc="0" normalizeH="0" baseline="0" noProof="0" dirty="0">
                <a:ln>
                  <a:noFill/>
                </a:ln>
                <a:solidFill>
                  <a:srgbClr val="000000"/>
                </a:solidFill>
                <a:effectLst/>
                <a:uLnTx/>
                <a:uFillTx/>
                <a:latin typeface="Arial"/>
              </a:rPr>
              <a:t> Who require more than signposting.</a:t>
            </a:r>
            <a:endParaRPr kumimoji="0" lang="en-US" sz="2800" b="0" i="0" u="none" strike="noStrike" kern="1200" cap="none" spc="0" normalizeH="0" baseline="0" noProof="0" dirty="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700"/>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800" b="0" i="0" u="none" strike="noStrike" kern="1200" cap="none" spc="0" normalizeH="0" baseline="0" noProof="0" dirty="0">
                <a:ln>
                  <a:noFill/>
                </a:ln>
                <a:solidFill>
                  <a:srgbClr val="000000"/>
                </a:solidFill>
                <a:effectLst/>
                <a:uLnTx/>
                <a:uFillTx/>
                <a:latin typeface="Arial"/>
              </a:rPr>
              <a:t> Who fall below statutory thresholds.</a:t>
            </a:r>
            <a:endParaRPr kumimoji="0" lang="en-US" sz="2800" b="0" i="0" u="none" strike="noStrike" kern="1200" cap="none" spc="0" normalizeH="0" baseline="0" noProof="0" dirty="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601"/>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800" b="0" i="0" u="none" strike="noStrike" kern="1200" cap="none" spc="0" normalizeH="0" baseline="0" noProof="0" dirty="0">
                <a:ln>
                  <a:noFill/>
                </a:ln>
                <a:solidFill>
                  <a:srgbClr val="000000"/>
                </a:solidFill>
                <a:effectLst/>
                <a:uLnTx/>
                <a:uFillTx/>
                <a:latin typeface="Arial"/>
              </a:rPr>
              <a:t> Who often experience repeated referrals and escalating difficulties</a:t>
            </a:r>
            <a:r>
              <a:rPr kumimoji="0" lang="en-GB" sz="2400" b="0" i="0" u="none" strike="noStrike" kern="1200" cap="none" spc="0" normalizeH="0" baseline="0" noProof="0" dirty="0">
                <a:ln>
                  <a:noFill/>
                </a:ln>
                <a:solidFill>
                  <a:srgbClr val="000000"/>
                </a:solidFill>
                <a:effectLst/>
                <a:uLnTx/>
                <a:uFillTx/>
                <a:latin typeface="Arial"/>
              </a:rPr>
              <a:t>.</a:t>
            </a:r>
            <a:endParaRPr kumimoji="0" lang="en-US" sz="2400" b="0" i="0" u="none" strike="noStrike" kern="1200" cap="none" spc="0" normalizeH="0" baseline="0" noProof="0" dirty="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601"/>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2400" b="0" i="0" u="none" strike="noStrike" kern="1200" cap="none" spc="0" normalizeH="0" baseline="0" noProof="0" dirty="0">
                <a:ln>
                  <a:noFill/>
                </a:ln>
                <a:solidFill>
                  <a:srgbClr val="000000"/>
                </a:solidFill>
                <a:effectLst/>
                <a:uLnTx/>
                <a:uFillTx/>
                <a:latin typeface="Arial"/>
              </a:rPr>
              <a:t> </a:t>
            </a:r>
            <a:r>
              <a:rPr kumimoji="0" lang="en-GB" sz="3300" b="0" i="0" u="none" strike="noStrike" kern="1200" cap="none" spc="0" normalizeH="0" baseline="0" noProof="0" dirty="0">
                <a:ln>
                  <a:noFill/>
                </a:ln>
                <a:solidFill>
                  <a:srgbClr val="000000"/>
                </a:solidFill>
                <a:effectLst/>
                <a:uLnTx/>
                <a:uFillTx/>
                <a:latin typeface="Arial"/>
              </a:rPr>
              <a:t>Wit</a:t>
            </a:r>
            <a:r>
              <a:rPr kumimoji="0" lang="en-GB" sz="2800" b="0" i="0" u="none" strike="noStrike" kern="1200" cap="none" spc="0" normalizeH="0" baseline="0" noProof="0" dirty="0">
                <a:ln>
                  <a:noFill/>
                </a:ln>
                <a:solidFill>
                  <a:srgbClr val="000000"/>
                </a:solidFill>
                <a:effectLst/>
                <a:uLnTx/>
                <a:uFillTx/>
                <a:latin typeface="Arial"/>
              </a:rPr>
              <a:t>h long Waits for Specialist Supports</a:t>
            </a:r>
            <a:endParaRPr kumimoji="0" lang="en-US" sz="2400" b="0" i="0" u="none" strike="noStrike" kern="1200" cap="none" spc="0" normalizeH="0" baseline="0" noProof="0" dirty="0">
              <a:ln>
                <a:noFill/>
              </a:ln>
              <a:solidFill>
                <a:srgbClr val="000000"/>
              </a:solidFill>
              <a:effectLst/>
              <a:uLnTx/>
              <a:uFillTx/>
              <a:latin typeface="Arial"/>
            </a:endParaRPr>
          </a:p>
          <a:p>
            <a:pPr marL="0" marR="0" lvl="0" indent="0" algn="l" defTabSz="914400" rtl="0" eaLnBrk="1" fontAlgn="auto" latinLnBrk="0" hangingPunct="1">
              <a:lnSpc>
                <a:spcPct val="100000"/>
              </a:lnSpc>
              <a:spcBef>
                <a:spcPts val="601"/>
              </a:spcBef>
              <a:spcAft>
                <a:spcPts val="0"/>
              </a:spcAft>
              <a:buClr>
                <a:srgbClr val="00A8CA"/>
              </a:buClr>
              <a:buSzPct val="65000"/>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000000"/>
              </a:solidFill>
              <a:effectLst/>
              <a:uLnTx/>
              <a:uFillTx/>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153" name="Picture 152" descr="slide-1.png"/>
          <p:cNvPicPr>
            <a:picLocks noChangeAspect="1"/>
          </p:cNvPicPr>
          <p:nvPr/>
        </p:nvPicPr>
        <p:blipFill>
          <a:blip r:embed="rId3"/>
          <a:stretch>
            <a:fillRect/>
          </a:stretch>
        </p:blipFill>
        <p:spPr>
          <a:xfrm>
            <a:off x="1524000" y="0"/>
            <a:ext cx="9144000" cy="6858000"/>
          </a:xfrm>
          <a:prstGeom prst="rect">
            <a:avLst/>
          </a:prstGeom>
        </p:spPr>
      </p:pic>
      <p:sp>
        <p:nvSpPr>
          <p:cNvPr id="128" name="Text 1"/>
          <p:cNvSpPr/>
          <p:nvPr/>
        </p:nvSpPr>
        <p:spPr>
          <a:xfrm>
            <a:off x="1867080" y="946080"/>
            <a:ext cx="1850760" cy="1922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600" b="1" i="0" u="none" strike="noStrike" kern="1200" cap="none" spc="0" normalizeH="0" baseline="0" noProof="0" dirty="0">
                <a:ln>
                  <a:noFill/>
                </a:ln>
                <a:solidFill>
                  <a:srgbClr val="FFFFFF"/>
                </a:solidFill>
                <a:effectLst/>
                <a:uLnTx/>
                <a:uFillTx/>
                <a:latin typeface="Aptos"/>
                <a:ea typeface="Aptos"/>
              </a:rPr>
              <a:t>Enhanced Service</a:t>
            </a:r>
            <a:endParaRPr kumimoji="0" lang="en-US" sz="600" b="0" i="0" u="none" strike="noStrike" kern="1200" cap="none" spc="0" normalizeH="0" baseline="0" noProof="0" dirty="0">
              <a:ln>
                <a:noFill/>
              </a:ln>
              <a:solidFill>
                <a:srgbClr val="FFFFFF"/>
              </a:solidFill>
              <a:effectLst/>
              <a:uLnTx/>
              <a:uFillTx/>
              <a:latin typeface="Times New Roman"/>
            </a:endParaRPr>
          </a:p>
        </p:txBody>
      </p:sp>
      <p:sp>
        <p:nvSpPr>
          <p:cNvPr id="129" name="Text 2"/>
          <p:cNvSpPr/>
          <p:nvPr/>
        </p:nvSpPr>
        <p:spPr>
          <a:xfrm>
            <a:off x="3581400" y="933480"/>
            <a:ext cx="5761080" cy="245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1200" b="1" i="0" u="none" strike="noStrike" kern="1200" cap="none" spc="0" normalizeH="0" baseline="0" noProof="0" dirty="0">
                <a:ln>
                  <a:noFill/>
                </a:ln>
                <a:solidFill>
                  <a:srgbClr val="FFFFFF"/>
                </a:solidFill>
                <a:effectLst/>
                <a:uLnTx/>
                <a:uFillTx/>
                <a:latin typeface="Aptos Display"/>
                <a:ea typeface="Aptos Display"/>
              </a:rPr>
              <a:t>Alignment with the Dynamic Framework</a:t>
            </a:r>
            <a:endParaRPr kumimoji="0" lang="en-US" sz="1200" b="0" i="0" u="none" strike="noStrike" kern="1200" cap="none" spc="0" normalizeH="0" baseline="0" noProof="0" dirty="0">
              <a:ln>
                <a:noFill/>
              </a:ln>
              <a:solidFill>
                <a:srgbClr val="FFFFFF"/>
              </a:solidFill>
              <a:effectLst/>
              <a:uLnTx/>
              <a:uFillTx/>
              <a:latin typeface="Times New Roman"/>
            </a:endParaRPr>
          </a:p>
        </p:txBody>
      </p:sp>
      <p:sp>
        <p:nvSpPr>
          <p:cNvPr id="131" name="Text 3"/>
          <p:cNvSpPr/>
          <p:nvPr/>
        </p:nvSpPr>
        <p:spPr>
          <a:xfrm>
            <a:off x="1970040" y="1508040"/>
            <a:ext cx="4800600" cy="241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1600" b="1" i="0" u="none" strike="noStrike" kern="1200" cap="none" spc="0" normalizeH="0" baseline="0" noProof="0" dirty="0">
                <a:ln>
                  <a:noFill/>
                </a:ln>
                <a:solidFill>
                  <a:srgbClr val="003B5C"/>
                </a:solidFill>
                <a:effectLst/>
                <a:uLnTx/>
                <a:uFillTx/>
                <a:latin typeface="Times New Roman"/>
              </a:rPr>
              <a:t>Commissioned, flexible interventions</a:t>
            </a:r>
            <a:endParaRPr kumimoji="0" lang="en-US" sz="1600" b="0" i="0" u="none" strike="noStrike" kern="1200" cap="none" spc="0" normalizeH="0" baseline="0" noProof="0" dirty="0">
              <a:ln>
                <a:noFill/>
              </a:ln>
              <a:solidFill>
                <a:srgbClr val="FFFFFF"/>
              </a:solidFill>
              <a:effectLst/>
              <a:uLnTx/>
              <a:uFillTx/>
              <a:latin typeface="Times New Roman"/>
            </a:endParaRPr>
          </a:p>
        </p:txBody>
      </p:sp>
      <p:sp>
        <p:nvSpPr>
          <p:cNvPr id="132" name="Text 4"/>
          <p:cNvSpPr/>
          <p:nvPr/>
        </p:nvSpPr>
        <p:spPr>
          <a:xfrm>
            <a:off x="1970040" y="1817640"/>
            <a:ext cx="6104160" cy="239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1000" b="0" i="0" u="none" strike="noStrike" kern="1200" cap="none" spc="0" normalizeH="0" baseline="0" noProof="0" dirty="0">
                <a:ln>
                  <a:noFill/>
                </a:ln>
                <a:solidFill>
                  <a:srgbClr val="143642"/>
                </a:solidFill>
                <a:effectLst/>
                <a:uLnTx/>
                <a:uFillTx/>
                <a:latin typeface="Times New Roman"/>
              </a:rPr>
              <a:t>The proposed model should draw on a menu of supports, enabling a responsive offer rather than a fixed single programme.</a:t>
            </a:r>
            <a:endParaRPr kumimoji="0" lang="en-US" sz="1000" b="0" i="0" u="none" strike="noStrike" kern="1200" cap="none" spc="0" normalizeH="0" baseline="0" noProof="0" dirty="0">
              <a:ln>
                <a:noFill/>
              </a:ln>
              <a:solidFill>
                <a:srgbClr val="FFFFFF"/>
              </a:solidFill>
              <a:effectLst/>
              <a:uLnTx/>
              <a:uFillTx/>
              <a:latin typeface="Times New Roman"/>
            </a:endParaRPr>
          </a:p>
        </p:txBody>
      </p:sp>
      <p:sp>
        <p:nvSpPr>
          <p:cNvPr id="133" name="Shape 5"/>
          <p:cNvSpPr/>
          <p:nvPr/>
        </p:nvSpPr>
        <p:spPr>
          <a:xfrm>
            <a:off x="2106480" y="2400480"/>
            <a:ext cx="2435400" cy="720720"/>
          </a:xfrm>
          <a:prstGeom prst="roundRect">
            <a:avLst>
              <a:gd name="adj" fmla="val 6667"/>
            </a:avLst>
          </a:prstGeom>
          <a:solidFill>
            <a:srgbClr val="FFFFFF"/>
          </a:solidFill>
          <a:ln w="12600">
            <a:solidFill>
              <a:srgbClr val="B7DDE7"/>
            </a:solidFill>
            <a:miter/>
          </a:ln>
          <a:effectLst>
            <a:outerShdw dist="12727" dir="2700000" rotWithShape="0">
              <a:srgbClr val="000000">
                <a:alpha val="10000"/>
              </a:srgbClr>
            </a:outerShdw>
          </a:effectLst>
        </p:spPr>
        <p:style>
          <a:lnRef idx="0">
            <a:scrgbClr r="0" g="0" b="0"/>
          </a:lnRef>
          <a:fillRef idx="0">
            <a:scrgbClr r="0" g="0" b="0"/>
          </a:fillRef>
          <a:effectRef idx="0">
            <a:scrgbClr r="0" g="0" b="0"/>
          </a:effectRef>
          <a:fontRef idx="minor"/>
        </p:style>
        <p:txBody>
          <a:bodyPr lIns="90000" tIns="46800" rIns="90000" bIns="468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34" name="Shape 6"/>
          <p:cNvSpPr/>
          <p:nvPr/>
        </p:nvSpPr>
        <p:spPr>
          <a:xfrm>
            <a:off x="2265240" y="2571840"/>
            <a:ext cx="343080" cy="342720"/>
          </a:xfrm>
          <a:prstGeom prst="ellipse">
            <a:avLst/>
          </a:prstGeom>
          <a:solidFill>
            <a:srgbClr val="0097A9"/>
          </a:solidFill>
          <a:ln w="12600">
            <a:solidFill>
              <a:srgbClr val="0097A9"/>
            </a:solidFill>
            <a:miter/>
          </a:ln>
        </p:spPr>
        <p:style>
          <a:lnRef idx="0">
            <a:scrgbClr r="0" g="0" b="0"/>
          </a:lnRef>
          <a:fillRef idx="0">
            <a:scrgbClr r="0" g="0" b="0"/>
          </a:fillRef>
          <a:effectRef idx="0">
            <a:scrgbClr r="0" g="0" b="0"/>
          </a:effectRef>
          <a:fontRef idx="minor"/>
        </p:style>
        <p:txBody>
          <a:bodyPr lIns="90000" tIns="46800" rIns="90000" bIns="46800" anchor="t">
            <a:normAutofit fontScale="4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35" name="Text 7"/>
          <p:cNvSpPr/>
          <p:nvPr/>
        </p:nvSpPr>
        <p:spPr>
          <a:xfrm>
            <a:off x="2709840" y="2598840"/>
            <a:ext cx="1646280" cy="206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900" b="1" i="0" u="none" strike="noStrike" kern="1200" cap="none" spc="0" normalizeH="0" baseline="0" noProof="0" dirty="0">
                <a:ln>
                  <a:noFill/>
                </a:ln>
                <a:solidFill>
                  <a:srgbClr val="143642"/>
                </a:solidFill>
                <a:effectLst/>
                <a:uLnTx/>
                <a:uFillTx/>
                <a:latin typeface="Times New Roman"/>
              </a:rPr>
              <a:t>Family support</a:t>
            </a:r>
            <a:endParaRPr kumimoji="0" lang="en-US" sz="900" b="0" i="0" u="none" strike="noStrike" kern="1200" cap="none" spc="0" normalizeH="0" baseline="0" noProof="0" dirty="0">
              <a:ln>
                <a:noFill/>
              </a:ln>
              <a:solidFill>
                <a:srgbClr val="FFFFFF"/>
              </a:solidFill>
              <a:effectLst/>
              <a:uLnTx/>
              <a:uFillTx/>
              <a:latin typeface="Times New Roman"/>
            </a:endParaRPr>
          </a:p>
        </p:txBody>
      </p:sp>
      <p:sp>
        <p:nvSpPr>
          <p:cNvPr id="136" name="Shape 8"/>
          <p:cNvSpPr/>
          <p:nvPr/>
        </p:nvSpPr>
        <p:spPr>
          <a:xfrm>
            <a:off x="4884600" y="2400480"/>
            <a:ext cx="2433600" cy="720720"/>
          </a:xfrm>
          <a:prstGeom prst="roundRect">
            <a:avLst>
              <a:gd name="adj" fmla="val 6667"/>
            </a:avLst>
          </a:prstGeom>
          <a:solidFill>
            <a:srgbClr val="FFFFFF"/>
          </a:solidFill>
          <a:ln w="12600">
            <a:solidFill>
              <a:srgbClr val="B7DDE7"/>
            </a:solidFill>
            <a:miter/>
          </a:ln>
          <a:effectLst>
            <a:outerShdw dist="12727" dir="2700000" rotWithShape="0">
              <a:srgbClr val="000000">
                <a:alpha val="10000"/>
              </a:srgbClr>
            </a:outerShdw>
          </a:effectLst>
        </p:spPr>
        <p:style>
          <a:lnRef idx="0">
            <a:scrgbClr r="0" g="0" b="0"/>
          </a:lnRef>
          <a:fillRef idx="0">
            <a:scrgbClr r="0" g="0" b="0"/>
          </a:fillRef>
          <a:effectRef idx="0">
            <a:scrgbClr r="0" g="0" b="0"/>
          </a:effectRef>
          <a:fontRef idx="minor"/>
        </p:style>
        <p:txBody>
          <a:bodyPr lIns="90000" tIns="46800" rIns="90000" bIns="468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37" name="Shape 9"/>
          <p:cNvSpPr/>
          <p:nvPr/>
        </p:nvSpPr>
        <p:spPr>
          <a:xfrm>
            <a:off x="5041920" y="2571840"/>
            <a:ext cx="342720" cy="342720"/>
          </a:xfrm>
          <a:prstGeom prst="ellipse">
            <a:avLst/>
          </a:prstGeom>
          <a:solidFill>
            <a:srgbClr val="F2B441"/>
          </a:solidFill>
          <a:ln w="12600">
            <a:solidFill>
              <a:srgbClr val="F2B441"/>
            </a:solidFill>
            <a:miter/>
          </a:ln>
        </p:spPr>
        <p:style>
          <a:lnRef idx="0">
            <a:scrgbClr r="0" g="0" b="0"/>
          </a:lnRef>
          <a:fillRef idx="0">
            <a:scrgbClr r="0" g="0" b="0"/>
          </a:fillRef>
          <a:effectRef idx="0">
            <a:scrgbClr r="0" g="0" b="0"/>
          </a:effectRef>
          <a:fontRef idx="minor"/>
        </p:style>
        <p:txBody>
          <a:bodyPr lIns="90000" tIns="46800" rIns="90000" bIns="46800" anchor="t">
            <a:normAutofit fontScale="4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38" name="Text 10"/>
          <p:cNvSpPr/>
          <p:nvPr/>
        </p:nvSpPr>
        <p:spPr>
          <a:xfrm>
            <a:off x="5487960" y="2598840"/>
            <a:ext cx="1646280" cy="206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900" b="1" i="0" u="none" strike="noStrike" kern="1200" cap="none" spc="0" normalizeH="0" baseline="0" noProof="0" dirty="0">
                <a:ln>
                  <a:noFill/>
                </a:ln>
                <a:solidFill>
                  <a:srgbClr val="143642"/>
                </a:solidFill>
                <a:effectLst/>
                <a:uLnTx/>
                <a:uFillTx/>
                <a:latin typeface="Times New Roman"/>
              </a:rPr>
              <a:t>Mediation</a:t>
            </a:r>
            <a:endParaRPr kumimoji="0" lang="en-US" sz="900" b="0" i="0" u="none" strike="noStrike" kern="1200" cap="none" spc="0" normalizeH="0" baseline="0" noProof="0" dirty="0">
              <a:ln>
                <a:noFill/>
              </a:ln>
              <a:solidFill>
                <a:srgbClr val="FFFFFF"/>
              </a:solidFill>
              <a:effectLst/>
              <a:uLnTx/>
              <a:uFillTx/>
              <a:latin typeface="Times New Roman"/>
            </a:endParaRPr>
          </a:p>
        </p:txBody>
      </p:sp>
      <p:sp>
        <p:nvSpPr>
          <p:cNvPr id="139" name="Shape 11"/>
          <p:cNvSpPr/>
          <p:nvPr/>
        </p:nvSpPr>
        <p:spPr>
          <a:xfrm>
            <a:off x="7661280" y="2400480"/>
            <a:ext cx="2435400" cy="720720"/>
          </a:xfrm>
          <a:prstGeom prst="roundRect">
            <a:avLst>
              <a:gd name="adj" fmla="val 6667"/>
            </a:avLst>
          </a:prstGeom>
          <a:solidFill>
            <a:srgbClr val="FFFFFF"/>
          </a:solidFill>
          <a:ln w="12600">
            <a:solidFill>
              <a:srgbClr val="B7DDE7"/>
            </a:solidFill>
            <a:miter/>
          </a:ln>
          <a:effectLst>
            <a:outerShdw dist="12727" dir="2700000" rotWithShape="0">
              <a:srgbClr val="000000">
                <a:alpha val="10000"/>
              </a:srgbClr>
            </a:outerShdw>
          </a:effectLst>
        </p:spPr>
        <p:style>
          <a:lnRef idx="0">
            <a:scrgbClr r="0" g="0" b="0"/>
          </a:lnRef>
          <a:fillRef idx="0">
            <a:scrgbClr r="0" g="0" b="0"/>
          </a:fillRef>
          <a:effectRef idx="0">
            <a:scrgbClr r="0" g="0" b="0"/>
          </a:effectRef>
          <a:fontRef idx="minor"/>
        </p:style>
        <p:txBody>
          <a:bodyPr lIns="90000" tIns="46800" rIns="90000" bIns="468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40" name="Shape 12"/>
          <p:cNvSpPr/>
          <p:nvPr/>
        </p:nvSpPr>
        <p:spPr>
          <a:xfrm>
            <a:off x="7820040" y="2571840"/>
            <a:ext cx="342720" cy="342720"/>
          </a:xfrm>
          <a:prstGeom prst="ellipse">
            <a:avLst/>
          </a:prstGeom>
          <a:solidFill>
            <a:srgbClr val="003B5C"/>
          </a:solidFill>
          <a:ln w="12600">
            <a:solidFill>
              <a:srgbClr val="003B5C"/>
            </a:solidFill>
            <a:miter/>
          </a:ln>
        </p:spPr>
        <p:style>
          <a:lnRef idx="0">
            <a:scrgbClr r="0" g="0" b="0"/>
          </a:lnRef>
          <a:fillRef idx="0">
            <a:scrgbClr r="0" g="0" b="0"/>
          </a:fillRef>
          <a:effectRef idx="0">
            <a:scrgbClr r="0" g="0" b="0"/>
          </a:effectRef>
          <a:fontRef idx="minor"/>
        </p:style>
        <p:txBody>
          <a:bodyPr lIns="90000" tIns="46800" rIns="90000" bIns="46800" anchor="t">
            <a:normAutofit fontScale="4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41" name="Text 13"/>
          <p:cNvSpPr/>
          <p:nvPr/>
        </p:nvSpPr>
        <p:spPr>
          <a:xfrm>
            <a:off x="8266080" y="2598840"/>
            <a:ext cx="1644840" cy="206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900" b="1" i="0" u="none" strike="noStrike" kern="1200" cap="none" spc="0" normalizeH="0" baseline="0" noProof="0" dirty="0">
                <a:ln>
                  <a:noFill/>
                </a:ln>
                <a:solidFill>
                  <a:srgbClr val="143642"/>
                </a:solidFill>
                <a:effectLst/>
                <a:uLnTx/>
                <a:uFillTx/>
                <a:latin typeface="Times New Roman"/>
              </a:rPr>
              <a:t>Youth engagement</a:t>
            </a:r>
            <a:endParaRPr kumimoji="0" lang="en-US" sz="900" b="0" i="0" u="none" strike="noStrike" kern="1200" cap="none" spc="0" normalizeH="0" baseline="0" noProof="0" dirty="0">
              <a:ln>
                <a:noFill/>
              </a:ln>
              <a:solidFill>
                <a:srgbClr val="FFFFFF"/>
              </a:solidFill>
              <a:effectLst/>
              <a:uLnTx/>
              <a:uFillTx/>
              <a:latin typeface="Times New Roman"/>
            </a:endParaRPr>
          </a:p>
        </p:txBody>
      </p:sp>
      <p:sp>
        <p:nvSpPr>
          <p:cNvPr id="142" name="Shape 14"/>
          <p:cNvSpPr/>
          <p:nvPr/>
        </p:nvSpPr>
        <p:spPr>
          <a:xfrm>
            <a:off x="2106480" y="3463920"/>
            <a:ext cx="2435400" cy="719280"/>
          </a:xfrm>
          <a:prstGeom prst="roundRect">
            <a:avLst>
              <a:gd name="adj" fmla="val 6667"/>
            </a:avLst>
          </a:prstGeom>
          <a:solidFill>
            <a:srgbClr val="FFFFFF"/>
          </a:solidFill>
          <a:ln w="12600">
            <a:solidFill>
              <a:srgbClr val="B7DDE7"/>
            </a:solidFill>
            <a:miter/>
          </a:ln>
          <a:effectLst>
            <a:outerShdw dist="12727" dir="2700000" rotWithShape="0">
              <a:srgbClr val="000000">
                <a:alpha val="10000"/>
              </a:srgbClr>
            </a:outerShdw>
          </a:effectLst>
        </p:spPr>
        <p:style>
          <a:lnRef idx="0">
            <a:scrgbClr r="0" g="0" b="0"/>
          </a:lnRef>
          <a:fillRef idx="0">
            <a:scrgbClr r="0" g="0" b="0"/>
          </a:fillRef>
          <a:effectRef idx="0">
            <a:scrgbClr r="0" g="0" b="0"/>
          </a:effectRef>
          <a:fontRef idx="minor"/>
        </p:style>
        <p:txBody>
          <a:bodyPr lIns="90000" tIns="46800" rIns="90000" bIns="468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43" name="Shape 15"/>
          <p:cNvSpPr/>
          <p:nvPr/>
        </p:nvSpPr>
        <p:spPr>
          <a:xfrm>
            <a:off x="2265240" y="3635280"/>
            <a:ext cx="343080" cy="343080"/>
          </a:xfrm>
          <a:prstGeom prst="ellipse">
            <a:avLst/>
          </a:prstGeom>
          <a:solidFill>
            <a:srgbClr val="2CB7C9"/>
          </a:solidFill>
          <a:ln w="12600">
            <a:solidFill>
              <a:srgbClr val="2CB7C9"/>
            </a:solidFill>
            <a:miter/>
          </a:ln>
        </p:spPr>
        <p:style>
          <a:lnRef idx="0">
            <a:scrgbClr r="0" g="0" b="0"/>
          </a:lnRef>
          <a:fillRef idx="0">
            <a:scrgbClr r="0" g="0" b="0"/>
          </a:fillRef>
          <a:effectRef idx="0">
            <a:scrgbClr r="0" g="0" b="0"/>
          </a:effectRef>
          <a:fontRef idx="minor"/>
        </p:style>
        <p:txBody>
          <a:bodyPr lIns="90000" tIns="46800" rIns="90000" bIns="46800" anchor="t">
            <a:normAutofit fontScale="4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44" name="Text 16"/>
          <p:cNvSpPr/>
          <p:nvPr/>
        </p:nvSpPr>
        <p:spPr>
          <a:xfrm>
            <a:off x="2709840" y="3662280"/>
            <a:ext cx="1646280" cy="204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900" b="1" i="0" u="none" strike="noStrike" kern="1200" cap="none" spc="0" normalizeH="0" baseline="0" noProof="0" dirty="0">
                <a:ln>
                  <a:noFill/>
                </a:ln>
                <a:solidFill>
                  <a:srgbClr val="143642"/>
                </a:solidFill>
                <a:effectLst/>
                <a:uLnTx/>
                <a:uFillTx/>
                <a:latin typeface="Times New Roman"/>
              </a:rPr>
              <a:t>Mental health and wellbeing help</a:t>
            </a:r>
            <a:endParaRPr kumimoji="0" lang="en-US" sz="900" b="0" i="0" u="none" strike="noStrike" kern="1200" cap="none" spc="0" normalizeH="0" baseline="0" noProof="0" dirty="0">
              <a:ln>
                <a:noFill/>
              </a:ln>
              <a:solidFill>
                <a:srgbClr val="FFFFFF"/>
              </a:solidFill>
              <a:effectLst/>
              <a:uLnTx/>
              <a:uFillTx/>
              <a:latin typeface="Times New Roman"/>
            </a:endParaRPr>
          </a:p>
        </p:txBody>
      </p:sp>
      <p:sp>
        <p:nvSpPr>
          <p:cNvPr id="145" name="Shape 17"/>
          <p:cNvSpPr/>
          <p:nvPr/>
        </p:nvSpPr>
        <p:spPr>
          <a:xfrm>
            <a:off x="4884600" y="3463920"/>
            <a:ext cx="2433600" cy="719280"/>
          </a:xfrm>
          <a:prstGeom prst="roundRect">
            <a:avLst>
              <a:gd name="adj" fmla="val 6667"/>
            </a:avLst>
          </a:prstGeom>
          <a:solidFill>
            <a:srgbClr val="FFFFFF"/>
          </a:solidFill>
          <a:ln w="12600">
            <a:solidFill>
              <a:srgbClr val="B7DDE7"/>
            </a:solidFill>
            <a:miter/>
          </a:ln>
          <a:effectLst>
            <a:outerShdw dist="12727" dir="2700000" rotWithShape="0">
              <a:srgbClr val="000000">
                <a:alpha val="10000"/>
              </a:srgbClr>
            </a:outerShdw>
          </a:effectLst>
        </p:spPr>
        <p:style>
          <a:lnRef idx="0">
            <a:scrgbClr r="0" g="0" b="0"/>
          </a:lnRef>
          <a:fillRef idx="0">
            <a:scrgbClr r="0" g="0" b="0"/>
          </a:fillRef>
          <a:effectRef idx="0">
            <a:scrgbClr r="0" g="0" b="0"/>
          </a:effectRef>
          <a:fontRef idx="minor"/>
        </p:style>
        <p:txBody>
          <a:bodyPr lIns="90000" tIns="46800" rIns="90000" bIns="468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46" name="Shape 18"/>
          <p:cNvSpPr/>
          <p:nvPr/>
        </p:nvSpPr>
        <p:spPr>
          <a:xfrm>
            <a:off x="5041920" y="3635280"/>
            <a:ext cx="342720" cy="343080"/>
          </a:xfrm>
          <a:prstGeom prst="ellipse">
            <a:avLst/>
          </a:prstGeom>
          <a:solidFill>
            <a:srgbClr val="6CB33F"/>
          </a:solidFill>
          <a:ln w="12600">
            <a:solidFill>
              <a:srgbClr val="6CB33F"/>
            </a:solidFill>
            <a:miter/>
          </a:ln>
        </p:spPr>
        <p:style>
          <a:lnRef idx="0">
            <a:scrgbClr r="0" g="0" b="0"/>
          </a:lnRef>
          <a:fillRef idx="0">
            <a:scrgbClr r="0" g="0" b="0"/>
          </a:fillRef>
          <a:effectRef idx="0">
            <a:scrgbClr r="0" g="0" b="0"/>
          </a:effectRef>
          <a:fontRef idx="minor"/>
        </p:style>
        <p:txBody>
          <a:bodyPr lIns="90000" tIns="46800" rIns="90000" bIns="46800" anchor="t">
            <a:normAutofit fontScale="4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47" name="Text 19"/>
          <p:cNvSpPr/>
          <p:nvPr/>
        </p:nvSpPr>
        <p:spPr>
          <a:xfrm>
            <a:off x="5487960" y="3662280"/>
            <a:ext cx="1646280" cy="204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900" b="1" i="0" u="none" strike="noStrike" kern="1200" cap="none" spc="0" normalizeH="0" baseline="0" noProof="0" dirty="0">
                <a:ln>
                  <a:noFill/>
                </a:ln>
                <a:solidFill>
                  <a:srgbClr val="143642"/>
                </a:solidFill>
                <a:effectLst/>
                <a:uLnTx/>
                <a:uFillTx/>
                <a:latin typeface="Times New Roman"/>
              </a:rPr>
              <a:t>Specialist substance misuse</a:t>
            </a:r>
            <a:endParaRPr kumimoji="0" lang="en-US" sz="900" b="0" i="0" u="none" strike="noStrike" kern="1200" cap="none" spc="0" normalizeH="0" baseline="0" noProof="0" dirty="0">
              <a:ln>
                <a:noFill/>
              </a:ln>
              <a:solidFill>
                <a:srgbClr val="FFFFFF"/>
              </a:solidFill>
              <a:effectLst/>
              <a:uLnTx/>
              <a:uFillTx/>
              <a:latin typeface="Times New Roman"/>
            </a:endParaRPr>
          </a:p>
        </p:txBody>
      </p:sp>
      <p:sp>
        <p:nvSpPr>
          <p:cNvPr id="148" name="Text 21"/>
          <p:cNvSpPr/>
          <p:nvPr/>
        </p:nvSpPr>
        <p:spPr>
          <a:xfrm>
            <a:off x="3821160" y="4876920"/>
            <a:ext cx="4525920" cy="150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1000" b="1" i="0" u="none" strike="noStrike" kern="1200" cap="none" spc="0" normalizeH="0" baseline="0" noProof="0" dirty="0">
                <a:ln>
                  <a:noFill/>
                </a:ln>
                <a:solidFill>
                  <a:srgbClr val="FFFFFF"/>
                </a:solidFill>
                <a:effectLst/>
                <a:uLnTx/>
                <a:uFillTx/>
                <a:latin typeface="Times New Roman"/>
              </a:rPr>
              <a:t>Broader tier of provision to meet unmet need</a:t>
            </a:r>
            <a:endParaRPr kumimoji="0" lang="en-US" sz="1000" b="0" i="0" u="none" strike="noStrike" kern="1200" cap="none" spc="0" normalizeH="0" baseline="0" noProof="0" dirty="0">
              <a:ln>
                <a:noFill/>
              </a:ln>
              <a:solidFill>
                <a:srgbClr val="FFFFFF"/>
              </a:solidFill>
              <a:effectLst/>
              <a:uLnTx/>
              <a:uFillTx/>
              <a:latin typeface="Times New Roman"/>
            </a:endParaRPr>
          </a:p>
        </p:txBody>
      </p:sp>
      <p:sp>
        <p:nvSpPr>
          <p:cNvPr id="149" name="Text 23"/>
          <p:cNvSpPr/>
          <p:nvPr/>
        </p:nvSpPr>
        <p:spPr>
          <a:xfrm>
            <a:off x="9993360" y="5713560"/>
            <a:ext cx="309600" cy="17136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rmAutofit fontScale="92500" lnSpcReduction="19999"/>
          </a:bodyPr>
          <a:lstStyle/>
          <a:p>
            <a:pPr marL="0" marR="0" lvl="0" indent="0" algn="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600" b="0" i="0" u="none" strike="noStrike" kern="1200" cap="none" spc="0" normalizeH="0" baseline="0" noProof="0" dirty="0">
                <a:ln>
                  <a:noFill/>
                </a:ln>
                <a:solidFill>
                  <a:srgbClr val="5E6A71"/>
                </a:solidFill>
                <a:effectLst/>
                <a:uLnTx/>
                <a:uFillTx/>
                <a:latin typeface="Times New Roman"/>
              </a:rPr>
              <a:t>8</a:t>
            </a:r>
            <a:endParaRPr kumimoji="0" lang="en-US" sz="600" b="0" i="0" u="none" strike="noStrike" kern="1200" cap="none" spc="0" normalizeH="0" baseline="0" noProof="0" dirty="0">
              <a:ln>
                <a:noFill/>
              </a:ln>
              <a:solidFill>
                <a:srgbClr val="FFFFFF"/>
              </a:solidFill>
              <a:effectLst/>
              <a:uLnTx/>
              <a:uFillTx/>
              <a:latin typeface="Times New Roman"/>
            </a:endParaRPr>
          </a:p>
        </p:txBody>
      </p:sp>
      <p:sp>
        <p:nvSpPr>
          <p:cNvPr id="150" name="Shape 17"/>
          <p:cNvSpPr/>
          <p:nvPr/>
        </p:nvSpPr>
        <p:spPr>
          <a:xfrm>
            <a:off x="7715280" y="3475080"/>
            <a:ext cx="2433600" cy="718920"/>
          </a:xfrm>
          <a:prstGeom prst="roundRect">
            <a:avLst>
              <a:gd name="adj" fmla="val 6667"/>
            </a:avLst>
          </a:prstGeom>
          <a:solidFill>
            <a:srgbClr val="FFFFFF"/>
          </a:solidFill>
          <a:ln w="12600">
            <a:solidFill>
              <a:srgbClr val="B7DDE7"/>
            </a:solidFill>
            <a:miter/>
          </a:ln>
          <a:effectLst>
            <a:outerShdw dist="12727" dir="2700000" rotWithShape="0">
              <a:srgbClr val="000000">
                <a:alpha val="10000"/>
              </a:srgbClr>
            </a:outerShdw>
          </a:effectLst>
        </p:spPr>
        <p:style>
          <a:lnRef idx="0">
            <a:scrgbClr r="0" g="0" b="0"/>
          </a:lnRef>
          <a:fillRef idx="0">
            <a:scrgbClr r="0" g="0" b="0"/>
          </a:fillRef>
          <a:effectRef idx="0">
            <a:scrgbClr r="0" g="0" b="0"/>
          </a:effectRef>
          <a:fontRef idx="minor"/>
        </p:style>
        <p:txBody>
          <a:bodyPr lIns="90000" tIns="46800" rIns="90000" bIns="468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1400" b="0" i="0" u="none" strike="noStrike" kern="1200" cap="none" spc="0" normalizeH="0" baseline="0" noProof="0" dirty="0">
                <a:ln>
                  <a:noFill/>
                </a:ln>
                <a:solidFill>
                  <a:srgbClr val="FFFFFF"/>
                </a:solidFill>
                <a:effectLst/>
                <a:uLnTx/>
                <a:uFillTx/>
                <a:latin typeface="Times New Roman"/>
              </a:rPr>
              <a:t>D	</a:t>
            </a:r>
            <a:endParaRPr kumimoji="0" lang="en-US" sz="1400" b="0" i="0" u="none" strike="noStrike" kern="1200" cap="none" spc="0" normalizeH="0" baseline="0" noProof="0" dirty="0">
              <a:ln>
                <a:noFill/>
              </a:ln>
              <a:solidFill>
                <a:srgbClr val="FFFFFF"/>
              </a:solidFill>
              <a:effectLst/>
              <a:uLnTx/>
              <a:uFillTx/>
              <a:latin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1400" b="0" i="0" u="none" strike="noStrike" kern="1200" cap="none" spc="0" normalizeH="0" baseline="0" noProof="0" dirty="0">
                <a:ln>
                  <a:noFill/>
                </a:ln>
                <a:solidFill>
                  <a:srgbClr val="000000"/>
                </a:solidFill>
                <a:effectLst/>
                <a:uLnTx/>
                <a:uFillTx/>
                <a:latin typeface="Times New Roman"/>
              </a:rPr>
              <a:t>            </a:t>
            </a:r>
            <a:r>
              <a:rPr kumimoji="0" lang="en-GB" sz="1000" b="1" i="0" u="none" strike="noStrike" kern="1200" cap="none" spc="0" normalizeH="0" baseline="0" noProof="0" dirty="0">
                <a:ln>
                  <a:noFill/>
                </a:ln>
                <a:solidFill>
                  <a:srgbClr val="000000"/>
                </a:solidFill>
                <a:effectLst/>
                <a:uLnTx/>
                <a:uFillTx/>
                <a:latin typeface="Times New Roman"/>
              </a:rPr>
              <a:t>domestic Abuse Recovery</a:t>
            </a:r>
            <a:endParaRPr kumimoji="0" lang="en-US" sz="1000" b="0" i="0" u="none" strike="noStrike" kern="1200" cap="none" spc="0" normalizeH="0" baseline="0" noProof="0" dirty="0">
              <a:ln>
                <a:noFill/>
              </a:ln>
              <a:solidFill>
                <a:srgbClr val="FFFFFF"/>
              </a:solidFill>
              <a:effectLst/>
              <a:uLnTx/>
              <a:uFillTx/>
              <a:latin typeface="Times New Roman"/>
            </a:endParaRPr>
          </a:p>
        </p:txBody>
      </p:sp>
      <p:pic>
        <p:nvPicPr>
          <p:cNvPr id="151" name="Picture 11"/>
          <p:cNvPicPr/>
          <p:nvPr/>
        </p:nvPicPr>
        <p:blipFill>
          <a:blip r:embed="rId4"/>
          <a:stretch/>
        </p:blipFill>
        <p:spPr>
          <a:xfrm>
            <a:off x="7897800" y="3656160"/>
            <a:ext cx="352440" cy="358560"/>
          </a:xfrm>
          <a:prstGeom prst="rect">
            <a:avLst/>
          </a:prstGeom>
          <a:noFill/>
          <a:ln w="0">
            <a:noFill/>
          </a:ln>
        </p:spPr>
      </p:pic>
      <p:pic>
        <p:nvPicPr>
          <p:cNvPr id="152" name="Picture 26"/>
          <p:cNvPicPr/>
          <p:nvPr/>
        </p:nvPicPr>
        <p:blipFill>
          <a:blip r:embed="rId5"/>
          <a:stretch/>
        </p:blipFill>
        <p:spPr>
          <a:xfrm>
            <a:off x="2849520" y="66240"/>
            <a:ext cx="6427800" cy="1190520"/>
          </a:xfrm>
          <a:prstGeom prst="rect">
            <a:avLst/>
          </a:prstGeom>
          <a:noFill/>
          <a:ln w="0">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156" name="Picture 155" descr="slide-1.png"/>
          <p:cNvPicPr>
            <a:picLocks noChangeAspect="1"/>
          </p:cNvPicPr>
          <p:nvPr/>
        </p:nvPicPr>
        <p:blipFill>
          <a:blip r:embed="rId2"/>
          <a:stretch>
            <a:fillRect/>
          </a:stretch>
        </p:blipFill>
        <p:spPr>
          <a:xfrm>
            <a:off x="1524000" y="0"/>
            <a:ext cx="9144000" cy="6858000"/>
          </a:xfrm>
          <a:prstGeom prst="rect">
            <a:avLst/>
          </a:prstGeom>
        </p:spPr>
      </p:pic>
      <p:sp>
        <p:nvSpPr>
          <p:cNvPr id="153" name="PlaceHolder 1"/>
          <p:cNvSpPr>
            <a:spLocks noGrp="1"/>
          </p:cNvSpPr>
          <p:nvPr>
            <p:ph type="title"/>
          </p:nvPr>
        </p:nvSpPr>
        <p:spPr>
          <a:xfrm>
            <a:off x="3168242" y="274320"/>
            <a:ext cx="6040074" cy="1143000"/>
          </a:xfrm>
          <a:prstGeom prst="rect">
            <a:avLst/>
          </a:prstGeom>
          <a:noFill/>
          <a:ln w="0">
            <a:noFill/>
          </a:ln>
          <a:effectLst>
            <a:outerShdw dist="17819" dir="2700000" rotWithShape="0">
              <a:srgbClr val="000000">
                <a:alpha val="50000"/>
              </a:srgbClr>
            </a:outerShdw>
          </a:effectLst>
        </p:spPr>
        <p:txBody>
          <a:bodyPr lIns="92160" tIns="46080" rIns="92160" bIns="46080" anchor="ctr">
            <a:noAutofit/>
          </a:bodyPr>
          <a:lstStyle/>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4000" b="1" dirty="0">
                <a:solidFill>
                  <a:srgbClr val="00B5CC"/>
                </a:solidFill>
              </a:rPr>
              <a:t>What We Need From Partners" </a:t>
            </a:r>
            <a:endParaRPr lang="en-US" sz="4000" b="1" dirty="0">
              <a:solidFill>
                <a:srgbClr val="00B5CC"/>
              </a:solidFill>
            </a:endParaRPr>
          </a:p>
        </p:txBody>
      </p:sp>
      <p:sp>
        <p:nvSpPr>
          <p:cNvPr id="2" name="Rectangle: Rounded Corners 1">
            <a:extLst>
              <a:ext uri="{FF2B5EF4-FFF2-40B4-BE49-F238E27FC236}">
                <a16:creationId xmlns:a16="http://schemas.microsoft.com/office/drawing/2014/main" id="{5264ABB2-C60B-87D9-72F3-CC98C029AE97}"/>
              </a:ext>
            </a:extLst>
          </p:cNvPr>
          <p:cNvSpPr/>
          <p:nvPr/>
        </p:nvSpPr>
        <p:spPr>
          <a:xfrm>
            <a:off x="4946708" y="2063692"/>
            <a:ext cx="914400" cy="914400"/>
          </a:xfrm>
          <a:prstGeom prst="roundRect">
            <a:avLst/>
          </a:prstGeom>
          <a:noFill/>
          <a:ln>
            <a:noFill/>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369A3"/>
              </a:solidFill>
              <a:effectLst/>
              <a:uLnTx/>
              <a:uFillTx/>
              <a:latin typeface="Arial"/>
            </a:endParaRPr>
          </a:p>
        </p:txBody>
      </p:sp>
      <p:graphicFrame>
        <p:nvGraphicFramePr>
          <p:cNvPr id="6" name="Diagram 5">
            <a:extLst>
              <a:ext uri="{FF2B5EF4-FFF2-40B4-BE49-F238E27FC236}">
                <a16:creationId xmlns:a16="http://schemas.microsoft.com/office/drawing/2014/main" id="{E40C4271-36E7-E7DC-CC26-E7F2A18BA4B2}"/>
              </a:ext>
            </a:extLst>
          </p:cNvPr>
          <p:cNvGraphicFramePr/>
          <p:nvPr/>
        </p:nvGraphicFramePr>
        <p:xfrm>
          <a:off x="559267" y="-201336"/>
          <a:ext cx="11811699" cy="7180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92" name="Picture 91" descr="slide-1.png"/>
          <p:cNvPicPr>
            <a:picLocks noChangeAspect="1"/>
          </p:cNvPicPr>
          <p:nvPr/>
        </p:nvPicPr>
        <p:blipFill>
          <a:blip r:embed="rId3"/>
          <a:stretch>
            <a:fillRect/>
          </a:stretch>
        </p:blipFill>
        <p:spPr>
          <a:xfrm>
            <a:off x="1524000" y="0"/>
            <a:ext cx="9144000" cy="6858000"/>
          </a:xfrm>
          <a:prstGeom prst="rect">
            <a:avLst/>
          </a:prstGeom>
        </p:spPr>
      </p:pic>
      <p:sp>
        <p:nvSpPr>
          <p:cNvPr id="90" name="PlaceHolder 1"/>
          <p:cNvSpPr>
            <a:spLocks noGrp="1"/>
          </p:cNvSpPr>
          <p:nvPr>
            <p:ph type="title"/>
          </p:nvPr>
        </p:nvSpPr>
        <p:spPr>
          <a:xfrm>
            <a:off x="2446789" y="228600"/>
            <a:ext cx="6845417" cy="1143000"/>
          </a:xfrm>
          <a:prstGeom prst="rect">
            <a:avLst/>
          </a:prstGeom>
          <a:noFill/>
          <a:ln w="0">
            <a:noFill/>
          </a:ln>
          <a:effectLst>
            <a:outerShdw dist="17819" dir="2700000" rotWithShape="0">
              <a:srgbClr val="000000">
                <a:alpha val="50000"/>
              </a:srgbClr>
            </a:outerShdw>
          </a:effectLst>
        </p:spPr>
        <p:txBody>
          <a:bodyPr lIns="92160" tIns="46080" rIns="92160" bIns="46080" anchor="ctr">
            <a:noAutofit/>
          </a:bodyPr>
          <a:lstStyle/>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600" b="1" dirty="0">
                <a:solidFill>
                  <a:srgbClr val="00B5CC"/>
                </a:solidFill>
              </a:rPr>
              <a:t>Why Belfast Needs Enhanced Family Support Services</a:t>
            </a:r>
            <a:endParaRPr lang="en-US" sz="3600" b="1" dirty="0">
              <a:solidFill>
                <a:srgbClr val="00B5CC"/>
              </a:solidFill>
            </a:endParaRPr>
          </a:p>
        </p:txBody>
      </p:sp>
      <p:sp>
        <p:nvSpPr>
          <p:cNvPr id="91" name="TextBox 90"/>
          <p:cNvSpPr txBox="1"/>
          <p:nvPr/>
        </p:nvSpPr>
        <p:spPr>
          <a:xfrm>
            <a:off x="1524000" y="1600200"/>
            <a:ext cx="8229600" cy="4525920"/>
          </a:xfrm>
          <a:prstGeom prst="rect">
            <a:avLst/>
          </a:prstGeom>
          <a:noFill/>
          <a:ln w="0">
            <a:noFill/>
          </a:ln>
        </p:spPr>
        <p:txBody>
          <a:bodyPr anchor="t">
            <a:normAutofit/>
          </a:bodyPr>
          <a:lstStyle/>
          <a:p>
            <a:pPr marL="343080" marR="0" lvl="0" indent="-343080" algn="l" defTabSz="914400" rtl="0" eaLnBrk="1" fontAlgn="auto" latinLnBrk="0" hangingPunct="1">
              <a:lnSpc>
                <a:spcPct val="90000"/>
              </a:lnSpc>
              <a:spcBef>
                <a:spcPts val="7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3200" b="0" i="0" u="none" strike="noStrike" kern="1200" cap="none" spc="0" normalizeH="0" baseline="0" noProof="0" dirty="0">
                <a:ln>
                  <a:noFill/>
                </a:ln>
                <a:solidFill>
                  <a:srgbClr val="000000"/>
                </a:solidFill>
                <a:effectLst/>
                <a:uLnTx/>
                <a:uFillTx/>
                <a:latin typeface="Arial"/>
              </a:rPr>
              <a:t>to intervene earlier, prevent escalation and strengthen families before statutory intervention becomes necessary. </a:t>
            </a:r>
            <a:endParaRPr kumimoji="0" lang="en-US" sz="32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90000"/>
              </a:lnSpc>
              <a:spcBef>
                <a:spcPts val="7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3200" b="0" i="0" u="none" strike="noStrike" kern="1200" cap="none" spc="0" normalizeH="0" baseline="0" noProof="0" dirty="0">
                <a:ln>
                  <a:noFill/>
                </a:ln>
                <a:solidFill>
                  <a:srgbClr val="000000"/>
                </a:solidFill>
                <a:effectLst/>
                <a:uLnTx/>
                <a:uFillTx/>
                <a:latin typeface="Arial"/>
              </a:rPr>
              <a:t>Build family resilience through Trauma-informed practice and interventions.</a:t>
            </a:r>
            <a:endParaRPr kumimoji="0" lang="en-US" sz="32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90000"/>
              </a:lnSpc>
              <a:spcBef>
                <a:spcPts val="7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sz="3200" b="0" i="0" u="none" strike="noStrike" kern="1200" cap="none" spc="0" normalizeH="0" baseline="0" noProof="0" dirty="0">
                <a:ln>
                  <a:noFill/>
                </a:ln>
                <a:solidFill>
                  <a:srgbClr val="000000"/>
                </a:solidFill>
                <a:effectLst/>
                <a:uLnTx/>
                <a:uFillTx/>
                <a:latin typeface="Arial"/>
              </a:rPr>
              <a:t>provide the missing layer of early intervention identified by the CYPSP, Family Support Hubs, Children's Social Care Reform and Gateway services.</a:t>
            </a:r>
            <a:endParaRPr kumimoji="0" lang="en-US" sz="32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90000"/>
              </a:lnSpc>
              <a:spcBef>
                <a:spcPts val="7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3200" b="0" i="0" u="none" strike="noStrike" kern="1200" cap="none" spc="0" normalizeH="0" baseline="0" noProof="0" dirty="0">
              <a:ln>
                <a:noFill/>
              </a:ln>
              <a:solidFill>
                <a:srgbClr val="000000"/>
              </a:solidFill>
              <a:effectLst/>
              <a:uLnTx/>
              <a:uFillTx/>
              <a:latin typeface="Arial"/>
            </a:endParaRPr>
          </a:p>
          <a:p>
            <a:pPr marL="343080" marR="0" lvl="0" indent="-343080" algn="l" defTabSz="914400" rtl="0" eaLnBrk="1" fontAlgn="auto" latinLnBrk="0" hangingPunct="1">
              <a:lnSpc>
                <a:spcPct val="90000"/>
              </a:lnSpc>
              <a:spcBef>
                <a:spcPts val="799"/>
              </a:spcBef>
              <a:spcAft>
                <a:spcPts val="0"/>
              </a:spcAft>
              <a:buClr>
                <a:srgbClr val="00A8CA"/>
              </a:buClr>
              <a:buSzPct val="65000"/>
              <a:buFont typeface="Wingdings" charset="2"/>
              <a:buChar char=""/>
              <a:tabLst>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3200" b="0" i="0" u="none" strike="noStrike" kern="1200" cap="none" spc="0" normalizeH="0" baseline="0" noProof="0" dirty="0">
              <a:ln>
                <a:noFill/>
              </a:ln>
              <a:solidFill>
                <a:srgbClr val="000000"/>
              </a:solidFill>
              <a:effectLst/>
              <a:uLnTx/>
              <a:uFillTx/>
              <a:latin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102" name="Picture 101" descr="slide-1.png"/>
          <p:cNvPicPr>
            <a:picLocks noChangeAspect="1"/>
          </p:cNvPicPr>
          <p:nvPr/>
        </p:nvPicPr>
        <p:blipFill>
          <a:blip r:embed="rId2"/>
          <a:stretch>
            <a:fillRect/>
          </a:stretch>
        </p:blipFill>
        <p:spPr>
          <a:xfrm>
            <a:off x="1524000" y="0"/>
            <a:ext cx="9144000" cy="6858000"/>
          </a:xfrm>
          <a:prstGeom prst="rect">
            <a:avLst/>
          </a:prstGeom>
        </p:spPr>
      </p:pic>
      <p:sp>
        <p:nvSpPr>
          <p:cNvPr id="2" name="TextBox 1">
            <a:extLst>
              <a:ext uri="{FF2B5EF4-FFF2-40B4-BE49-F238E27FC236}">
                <a16:creationId xmlns:a16="http://schemas.microsoft.com/office/drawing/2014/main" id="{CD921BE6-7AED-F601-A5AE-3FCE5DB98F13}"/>
              </a:ext>
            </a:extLst>
          </p:cNvPr>
          <p:cNvSpPr txBox="1"/>
          <p:nvPr/>
        </p:nvSpPr>
        <p:spPr>
          <a:xfrm>
            <a:off x="2698459" y="238643"/>
            <a:ext cx="7113864" cy="1754326"/>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56D0E0"/>
                </a:solidFill>
                <a:effectLst/>
                <a:uLnTx/>
                <a:uFillTx/>
                <a:latin typeface="Arial"/>
              </a:rPr>
              <a:t>Belfast Vision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56D0E0"/>
                </a:solidFill>
                <a:effectLst/>
                <a:uLnTx/>
                <a:uFillTx/>
                <a:latin typeface="Arial"/>
              </a:rPr>
              <a:t>for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56D0E0"/>
                </a:solidFill>
                <a:effectLst/>
                <a:uLnTx/>
                <a:uFillTx/>
                <a:latin typeface="Arial"/>
              </a:rPr>
              <a:t>Together for Families</a:t>
            </a:r>
          </a:p>
        </p:txBody>
      </p:sp>
      <p:graphicFrame>
        <p:nvGraphicFramePr>
          <p:cNvPr id="6" name="Diagram 5">
            <a:extLst>
              <a:ext uri="{FF2B5EF4-FFF2-40B4-BE49-F238E27FC236}">
                <a16:creationId xmlns:a16="http://schemas.microsoft.com/office/drawing/2014/main" id="{02C09A93-9314-B899-A120-6657742D72B8}"/>
              </a:ext>
            </a:extLst>
          </p:cNvPr>
          <p:cNvGraphicFramePr/>
          <p:nvPr/>
        </p:nvGraphicFramePr>
        <p:xfrm>
          <a:off x="1666613" y="1992969"/>
          <a:ext cx="4588778" cy="36072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Diagram 7">
            <a:extLst>
              <a:ext uri="{FF2B5EF4-FFF2-40B4-BE49-F238E27FC236}">
                <a16:creationId xmlns:a16="http://schemas.microsoft.com/office/drawing/2014/main" id="{65BBF836-0133-D6AB-FDC3-1016317491EA}"/>
              </a:ext>
            </a:extLst>
          </p:cNvPr>
          <p:cNvGraphicFramePr/>
          <p:nvPr/>
        </p:nvGraphicFramePr>
        <p:xfrm>
          <a:off x="3554137" y="1828800"/>
          <a:ext cx="8498047" cy="50292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197" name="Picture 196" descr="slide-1.png"/>
          <p:cNvPicPr>
            <a:picLocks noChangeAspect="1"/>
          </p:cNvPicPr>
          <p:nvPr/>
        </p:nvPicPr>
        <p:blipFill>
          <a:blip r:embed="rId2"/>
          <a:stretch>
            <a:fillRect/>
          </a:stretch>
        </p:blipFill>
        <p:spPr>
          <a:xfrm>
            <a:off x="1524000" y="0"/>
            <a:ext cx="9144000" cy="6858000"/>
          </a:xfrm>
          <a:prstGeom prst="rect">
            <a:avLst/>
          </a:prstGeom>
        </p:spPr>
      </p:pic>
      <p:sp>
        <p:nvSpPr>
          <p:cNvPr id="156" name="TextBox 2"/>
          <p:cNvSpPr/>
          <p:nvPr/>
        </p:nvSpPr>
        <p:spPr>
          <a:xfrm>
            <a:off x="2017560" y="1165320"/>
            <a:ext cx="3086280" cy="164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57" name="TextBox 3"/>
          <p:cNvSpPr/>
          <p:nvPr/>
        </p:nvSpPr>
        <p:spPr>
          <a:xfrm>
            <a:off x="3671583" y="2077918"/>
            <a:ext cx="6996417" cy="171722"/>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4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700" b="1" i="0" u="none" strike="noStrike" kern="1200" cap="none" spc="0" normalizeH="0" baseline="0" noProof="0" dirty="0">
                <a:ln>
                  <a:noFill/>
                </a:ln>
                <a:solidFill>
                  <a:srgbClr val="192F35"/>
                </a:solidFill>
                <a:effectLst/>
                <a:uLnTx/>
                <a:uFillTx/>
                <a:latin typeface="Aptos Display"/>
              </a:rPr>
              <a:t>SPOE / Enhanced Teams Structure</a:t>
            </a:r>
            <a:endParaRPr kumimoji="0" lang="en-US" sz="2700" b="0" i="0" u="none" strike="noStrike" kern="1200" cap="none" spc="0" normalizeH="0" baseline="0" noProof="0" dirty="0">
              <a:ln>
                <a:noFill/>
              </a:ln>
              <a:solidFill>
                <a:srgbClr val="FFFFFF"/>
              </a:solidFill>
              <a:effectLst/>
              <a:uLnTx/>
              <a:uFillTx/>
              <a:latin typeface="Times New Roman"/>
            </a:endParaRPr>
          </a:p>
        </p:txBody>
      </p:sp>
      <p:sp>
        <p:nvSpPr>
          <p:cNvPr id="158" name="TextBox 4"/>
          <p:cNvSpPr/>
          <p:nvPr/>
        </p:nvSpPr>
        <p:spPr>
          <a:xfrm>
            <a:off x="1686000" y="2214901"/>
            <a:ext cx="6035760" cy="204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1200" b="0" i="0" u="none" strike="noStrike" kern="1200" cap="none" spc="0" normalizeH="0" baseline="0" noProof="0" dirty="0">
                <a:ln>
                  <a:noFill/>
                </a:ln>
                <a:solidFill>
                  <a:srgbClr val="5E6F73"/>
                </a:solidFill>
                <a:effectLst/>
                <a:uLnTx/>
                <a:uFillTx/>
                <a:latin typeface="Aptos"/>
              </a:rPr>
              <a:t>Leadership and operational alignment</a:t>
            </a:r>
            <a:endParaRPr kumimoji="0" lang="en-US" sz="1200" b="0" i="0" u="none" strike="noStrike" kern="1200" cap="none" spc="0" normalizeH="0" baseline="0" noProof="0" dirty="0">
              <a:ln>
                <a:noFill/>
              </a:ln>
              <a:solidFill>
                <a:srgbClr val="FFFFFF"/>
              </a:solidFill>
              <a:effectLst/>
              <a:uLnTx/>
              <a:uFillTx/>
              <a:latin typeface="Times New Roman"/>
            </a:endParaRPr>
          </a:p>
        </p:txBody>
      </p:sp>
      <p:sp>
        <p:nvSpPr>
          <p:cNvPr id="159" name="Connector 5"/>
          <p:cNvSpPr/>
          <p:nvPr/>
        </p:nvSpPr>
        <p:spPr>
          <a:xfrm>
            <a:off x="2017560" y="2077921"/>
            <a:ext cx="8161560" cy="1"/>
          </a:xfrm>
          <a:prstGeom prst="line">
            <a:avLst/>
          </a:prstGeom>
          <a:ln w="12600">
            <a:solidFill>
              <a:srgbClr val="D9E7E9"/>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60" name="TextBox 6"/>
          <p:cNvSpPr/>
          <p:nvPr/>
        </p:nvSpPr>
        <p:spPr>
          <a:xfrm>
            <a:off x="8430339" y="2053538"/>
            <a:ext cx="1673280" cy="163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800" b="1" i="0" u="none" strike="noStrike" kern="1200" cap="none" spc="0" normalizeH="0" baseline="0" noProof="0" dirty="0">
                <a:ln>
                  <a:noFill/>
                </a:ln>
                <a:solidFill>
                  <a:srgbClr val="0B667A"/>
                </a:solidFill>
                <a:effectLst/>
                <a:uLnTx/>
                <a:uFillTx/>
                <a:latin typeface="Aptos"/>
              </a:rPr>
              <a:t>REPORTING LINE</a:t>
            </a:r>
            <a:endParaRPr kumimoji="0" lang="en-US" sz="800" b="0" i="0" u="none" strike="noStrike" kern="1200" cap="none" spc="0" normalizeH="0" baseline="0" noProof="0" dirty="0">
              <a:ln>
                <a:noFill/>
              </a:ln>
              <a:solidFill>
                <a:srgbClr val="FFFFFF"/>
              </a:solidFill>
              <a:effectLst/>
              <a:uLnTx/>
              <a:uFillTx/>
              <a:latin typeface="Times New Roman"/>
            </a:endParaRPr>
          </a:p>
        </p:txBody>
      </p:sp>
      <p:sp>
        <p:nvSpPr>
          <p:cNvPr id="161" name="Connector 7"/>
          <p:cNvSpPr/>
          <p:nvPr/>
        </p:nvSpPr>
        <p:spPr>
          <a:xfrm>
            <a:off x="6094561" y="2832120"/>
            <a:ext cx="1" cy="239760"/>
          </a:xfrm>
          <a:prstGeom prst="line">
            <a:avLst/>
          </a:prstGeom>
          <a:ln w="28080">
            <a:solidFill>
              <a:srgbClr val="64BDB2"/>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62" name="Connector 8"/>
          <p:cNvSpPr/>
          <p:nvPr/>
        </p:nvSpPr>
        <p:spPr>
          <a:xfrm>
            <a:off x="6094561" y="3751200"/>
            <a:ext cx="1" cy="316080"/>
          </a:xfrm>
          <a:prstGeom prst="line">
            <a:avLst/>
          </a:prstGeom>
          <a:ln w="28080">
            <a:solidFill>
              <a:srgbClr val="64BDB2"/>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63" name="Connector 9"/>
          <p:cNvSpPr/>
          <p:nvPr/>
        </p:nvSpPr>
        <p:spPr>
          <a:xfrm>
            <a:off x="3306720" y="4067281"/>
            <a:ext cx="5575320" cy="1"/>
          </a:xfrm>
          <a:prstGeom prst="line">
            <a:avLst/>
          </a:prstGeom>
          <a:ln w="28080">
            <a:solidFill>
              <a:srgbClr val="64BDB2"/>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64" name="Connector 10"/>
          <p:cNvSpPr/>
          <p:nvPr/>
        </p:nvSpPr>
        <p:spPr>
          <a:xfrm>
            <a:off x="3306721" y="4067280"/>
            <a:ext cx="1" cy="260280"/>
          </a:xfrm>
          <a:prstGeom prst="line">
            <a:avLst/>
          </a:prstGeom>
          <a:ln w="28080">
            <a:solidFill>
              <a:srgbClr val="64BDB2"/>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65" name="Connector 11"/>
          <p:cNvSpPr/>
          <p:nvPr/>
        </p:nvSpPr>
        <p:spPr>
          <a:xfrm>
            <a:off x="6094561" y="4067280"/>
            <a:ext cx="1" cy="260280"/>
          </a:xfrm>
          <a:prstGeom prst="line">
            <a:avLst/>
          </a:prstGeom>
          <a:ln w="28080">
            <a:solidFill>
              <a:srgbClr val="64BDB2"/>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66" name="Connector 12"/>
          <p:cNvSpPr/>
          <p:nvPr/>
        </p:nvSpPr>
        <p:spPr>
          <a:xfrm>
            <a:off x="8882041" y="4067280"/>
            <a:ext cx="1" cy="260280"/>
          </a:xfrm>
          <a:prstGeom prst="line">
            <a:avLst/>
          </a:prstGeom>
          <a:ln w="28080">
            <a:solidFill>
              <a:srgbClr val="64BDB2"/>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67" name="Rectangle 13"/>
          <p:cNvSpPr/>
          <p:nvPr/>
        </p:nvSpPr>
        <p:spPr>
          <a:xfrm>
            <a:off x="4322641" y="2454121"/>
            <a:ext cx="3544920" cy="513541"/>
          </a:xfrm>
          <a:prstGeom prst="rect">
            <a:avLst/>
          </a:prstGeom>
          <a:solidFill>
            <a:srgbClr val="0B667A"/>
          </a:solidFill>
          <a:ln w="0">
            <a:noFill/>
          </a:ln>
          <a:effectLst>
            <a:outerShdw dist="23040" dir="5400000" rotWithShape="0">
              <a:srgbClr val="000000">
                <a:alpha val="35000"/>
              </a:srgbClr>
            </a:outerShdw>
          </a:effectLst>
        </p:spPr>
        <p:style>
          <a:lnRef idx="0">
            <a:scrgbClr r="0" g="0" b="0"/>
          </a:lnRef>
          <a:fillRef idx="0">
            <a:scrgbClr r="0" g="0" b="0"/>
          </a:fillRef>
          <a:effectRef idx="0">
            <a:scrgbClr r="0" g="0" b="0"/>
          </a:effectRef>
          <a:fontRef idx="minor"/>
        </p:style>
        <p:txBody>
          <a:bodyPr lIns="109800" tIns="82440" rIns="109800" bIns="61560" anchor="ctr">
            <a:noAutofit/>
          </a:bodyPr>
          <a:lstStyle/>
          <a:p>
            <a:pPr marL="0" marR="0" lvl="0" indent="0" algn="ctr" defTabSz="914400" rtl="0" eaLnBrk="1" fontAlgn="auto" latinLnBrk="0" hangingPunct="1">
              <a:lnSpc>
                <a:spcPct val="100000"/>
              </a:lnSpc>
              <a:spcBef>
                <a:spcPts val="0"/>
              </a:spcBef>
              <a:spcAft>
                <a:spcPts val="15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1700" b="1" i="0" u="none" strike="noStrike" kern="1200" cap="none" spc="0" normalizeH="0" baseline="0" noProof="0" dirty="0">
                <a:ln>
                  <a:noFill/>
                </a:ln>
                <a:solidFill>
                  <a:srgbClr val="FFFFFF"/>
                </a:solidFill>
                <a:effectLst/>
                <a:uLnTx/>
                <a:uFillTx/>
                <a:latin typeface="Aptos Display"/>
              </a:rPr>
              <a:t>Karen McCall</a:t>
            </a:r>
            <a:endParaRPr kumimoji="0" lang="en-US" sz="1700" b="0" i="0" u="none" strike="noStrike" kern="1200" cap="none" spc="0" normalizeH="0" baseline="0" noProof="0" dirty="0">
              <a:ln>
                <a:noFill/>
              </a:ln>
              <a:solidFill>
                <a:srgbClr val="FFFFFF"/>
              </a:solidFill>
              <a:effectLst/>
              <a:uLnTx/>
              <a:uFillTx/>
              <a:latin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900" b="1" i="0" u="none" strike="noStrike" kern="1200" cap="none" spc="0" normalizeH="0" baseline="0" noProof="0" dirty="0">
                <a:ln>
                  <a:noFill/>
                </a:ln>
                <a:solidFill>
                  <a:srgbClr val="E5F4F2"/>
                </a:solidFill>
                <a:effectLst/>
                <a:uLnTx/>
                <a:uFillTx/>
                <a:latin typeface="Aptos"/>
              </a:rPr>
              <a:t>CSM</a:t>
            </a:r>
            <a:endParaRPr kumimoji="0" lang="en-US" sz="900" b="0" i="0" u="none" strike="noStrike" kern="1200" cap="none" spc="0" normalizeH="0" baseline="0" noProof="0" dirty="0">
              <a:ln>
                <a:noFill/>
              </a:ln>
              <a:solidFill>
                <a:srgbClr val="FFFFFF"/>
              </a:solidFill>
              <a:effectLst/>
              <a:uLnTx/>
              <a:uFillTx/>
              <a:latin typeface="Times New Roman"/>
            </a:endParaRPr>
          </a:p>
        </p:txBody>
      </p:sp>
      <p:sp>
        <p:nvSpPr>
          <p:cNvPr id="168" name="Rectangle 14"/>
          <p:cNvSpPr/>
          <p:nvPr/>
        </p:nvSpPr>
        <p:spPr>
          <a:xfrm>
            <a:off x="3938520" y="3071880"/>
            <a:ext cx="4313160" cy="679320"/>
          </a:xfrm>
          <a:prstGeom prst="rect">
            <a:avLst/>
          </a:prstGeom>
          <a:solidFill>
            <a:srgbClr val="178398"/>
          </a:solidFill>
          <a:ln w="0">
            <a:noFill/>
          </a:ln>
          <a:effectLst>
            <a:outerShdw dist="23040" dir="5400000" rotWithShape="0">
              <a:srgbClr val="000000">
                <a:alpha val="35000"/>
              </a:srgbClr>
            </a:outerShdw>
          </a:effectLst>
        </p:spPr>
        <p:style>
          <a:lnRef idx="0">
            <a:scrgbClr r="0" g="0" b="0"/>
          </a:lnRef>
          <a:fillRef idx="0">
            <a:scrgbClr r="0" g="0" b="0"/>
          </a:fillRef>
          <a:effectRef idx="0">
            <a:scrgbClr r="0" g="0" b="0"/>
          </a:effectRef>
          <a:fontRef idx="minor"/>
        </p:style>
        <p:txBody>
          <a:bodyPr lIns="109800" tIns="82440" rIns="109800" bIns="61560" anchor="ctr">
            <a:noAutofit/>
          </a:bodyPr>
          <a:lstStyle/>
          <a:p>
            <a:pPr marL="0" marR="0" lvl="0" indent="0" algn="ctr" defTabSz="914400" rtl="0" eaLnBrk="1" fontAlgn="auto" latinLnBrk="0" hangingPunct="1">
              <a:lnSpc>
                <a:spcPct val="100000"/>
              </a:lnSpc>
              <a:spcBef>
                <a:spcPts val="0"/>
              </a:spcBef>
              <a:spcAft>
                <a:spcPts val="15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1500" b="1" i="0" u="none" strike="noStrike" kern="1200" cap="none" spc="0" normalizeH="0" baseline="0" noProof="0" dirty="0">
                <a:ln>
                  <a:noFill/>
                </a:ln>
                <a:solidFill>
                  <a:srgbClr val="FFFFFF"/>
                </a:solidFill>
                <a:effectLst/>
                <a:uLnTx/>
                <a:uFillTx/>
                <a:latin typeface="Aptos Display"/>
              </a:rPr>
              <a:t>David McIlmunn</a:t>
            </a:r>
            <a:r>
              <a:rPr kumimoji="0" lang="en-GB" sz="1500" b="1" i="0" u="none" strike="noStrike" kern="1200" cap="none" spc="0" normalizeH="0" baseline="0" noProof="0" dirty="0">
                <a:ln>
                  <a:noFill/>
                </a:ln>
                <a:solidFill>
                  <a:srgbClr val="FFFFFF"/>
                </a:solidFill>
                <a:effectLst/>
                <a:uLnTx/>
                <a:uFillTx/>
                <a:latin typeface="Aptos Display"/>
              </a:rPr>
              <a:t>n</a:t>
            </a:r>
            <a:r>
              <a:rPr kumimoji="0" lang="en-US" sz="1500" b="1" i="0" u="none" strike="noStrike" kern="1200" cap="none" spc="0" normalizeH="0" baseline="0" noProof="0" dirty="0">
                <a:ln>
                  <a:noFill/>
                </a:ln>
                <a:solidFill>
                  <a:srgbClr val="FFFFFF"/>
                </a:solidFill>
                <a:effectLst/>
                <a:uLnTx/>
                <a:uFillTx/>
                <a:latin typeface="Aptos Display"/>
              </a:rPr>
              <a:t> / Sharon Kerr</a:t>
            </a:r>
            <a:endParaRPr kumimoji="0" lang="en-US" sz="1500" b="0" i="0" u="none" strike="noStrike" kern="1200" cap="none" spc="0" normalizeH="0" baseline="0" noProof="0" dirty="0">
              <a:ln>
                <a:noFill/>
              </a:ln>
              <a:solidFill>
                <a:srgbClr val="FFFFFF"/>
              </a:solidFill>
              <a:effectLst/>
              <a:uLnTx/>
              <a:uFillTx/>
              <a:latin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900" b="1" i="0" u="none" strike="noStrike" kern="1200" cap="none" spc="0" normalizeH="0" baseline="0" noProof="0" dirty="0">
                <a:ln>
                  <a:noFill/>
                </a:ln>
                <a:solidFill>
                  <a:srgbClr val="E5F4F2"/>
                </a:solidFill>
                <a:effectLst/>
                <a:uLnTx/>
                <a:uFillTx/>
                <a:latin typeface="Aptos"/>
              </a:rPr>
              <a:t>PSW SPOE</a:t>
            </a:r>
            <a:endParaRPr kumimoji="0" lang="en-US" sz="900" b="0" i="0" u="none" strike="noStrike" kern="1200" cap="none" spc="0" normalizeH="0" baseline="0" noProof="0" dirty="0">
              <a:ln>
                <a:noFill/>
              </a:ln>
              <a:solidFill>
                <a:srgbClr val="FFFFFF"/>
              </a:solidFill>
              <a:effectLst/>
              <a:uLnTx/>
              <a:uFillTx/>
              <a:latin typeface="Times New Roman"/>
            </a:endParaRPr>
          </a:p>
        </p:txBody>
      </p:sp>
      <p:sp>
        <p:nvSpPr>
          <p:cNvPr id="169" name="Rectangle 15"/>
          <p:cNvSpPr/>
          <p:nvPr/>
        </p:nvSpPr>
        <p:spPr>
          <a:xfrm>
            <a:off x="2209800" y="4327560"/>
            <a:ext cx="2193840" cy="38160"/>
          </a:xfrm>
          <a:prstGeom prst="rect">
            <a:avLst/>
          </a:prstGeom>
          <a:solidFill>
            <a:srgbClr val="0B667A"/>
          </a:solidFill>
          <a:ln w="0">
            <a:noFill/>
          </a:ln>
          <a:effectLst>
            <a:outerShdw dist="23040" dir="5400000" rotWithShape="0">
              <a:srgbClr val="000000">
                <a:alpha val="35000"/>
              </a:srgbClr>
            </a:outerShdw>
          </a:effectLst>
        </p:spPr>
        <p:style>
          <a:lnRef idx="0">
            <a:scrgbClr r="0" g="0" b="0"/>
          </a:lnRef>
          <a:fillRef idx="0">
            <a:scrgbClr r="0" g="0" b="0"/>
          </a:fillRef>
          <a:effectRef idx="0">
            <a:scrgbClr r="0" g="0" b="0"/>
          </a:effectRef>
          <a:fontRef idx="minor"/>
        </p:style>
        <p:txBody>
          <a:bodyPr lIns="90000" tIns="-8640" rIns="90000" bIns="-864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70" name="TextBox 16"/>
          <p:cNvSpPr/>
          <p:nvPr/>
        </p:nvSpPr>
        <p:spPr>
          <a:xfrm>
            <a:off x="2209800" y="4484520"/>
            <a:ext cx="2193840" cy="150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900" b="1" i="0" u="none" strike="noStrike" kern="1200" cap="none" spc="0" normalizeH="0" baseline="0" noProof="0" dirty="0">
                <a:ln>
                  <a:noFill/>
                </a:ln>
                <a:solidFill>
                  <a:srgbClr val="0B667A"/>
                </a:solidFill>
                <a:effectLst/>
                <a:uLnTx/>
                <a:uFillTx/>
                <a:latin typeface="Aptos"/>
              </a:rPr>
              <a:t>BAND 7</a:t>
            </a:r>
            <a:endParaRPr kumimoji="0" lang="en-US" sz="900" b="0" i="0" u="none" strike="noStrike" kern="1200" cap="none" spc="0" normalizeH="0" baseline="0" noProof="0" dirty="0">
              <a:ln>
                <a:noFill/>
              </a:ln>
              <a:solidFill>
                <a:srgbClr val="FFFFFF"/>
              </a:solidFill>
              <a:effectLst/>
              <a:uLnTx/>
              <a:uFillTx/>
              <a:latin typeface="Times New Roman"/>
            </a:endParaRPr>
          </a:p>
        </p:txBody>
      </p:sp>
      <p:sp>
        <p:nvSpPr>
          <p:cNvPr id="171" name="TextBox 17"/>
          <p:cNvSpPr/>
          <p:nvPr/>
        </p:nvSpPr>
        <p:spPr>
          <a:xfrm>
            <a:off x="2209800" y="4691160"/>
            <a:ext cx="2193840" cy="266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1500" b="1" i="0" u="none" strike="noStrike" kern="1200" cap="none" spc="0" normalizeH="0" baseline="0" noProof="0" dirty="0">
                <a:ln>
                  <a:noFill/>
                </a:ln>
                <a:solidFill>
                  <a:srgbClr val="192F35"/>
                </a:solidFill>
                <a:effectLst/>
                <a:uLnTx/>
                <a:uFillTx/>
                <a:latin typeface="Aptos Display"/>
              </a:rPr>
              <a:t>Enhanced Team 1</a:t>
            </a:r>
            <a:endParaRPr kumimoji="0" lang="en-US" sz="1500" b="0" i="0" u="none" strike="noStrike" kern="1200" cap="none" spc="0" normalizeH="0" baseline="0" noProof="0" dirty="0">
              <a:ln>
                <a:noFill/>
              </a:ln>
              <a:solidFill>
                <a:srgbClr val="FFFFFF"/>
              </a:solidFill>
              <a:effectLst/>
              <a:uLnTx/>
              <a:uFillTx/>
              <a:latin typeface="Times New Roman"/>
            </a:endParaRPr>
          </a:p>
        </p:txBody>
      </p:sp>
      <p:sp>
        <p:nvSpPr>
          <p:cNvPr id="172" name="Rectangle 18"/>
          <p:cNvSpPr/>
          <p:nvPr/>
        </p:nvSpPr>
        <p:spPr>
          <a:xfrm>
            <a:off x="4997280" y="4327560"/>
            <a:ext cx="2194200" cy="38160"/>
          </a:xfrm>
          <a:prstGeom prst="rect">
            <a:avLst/>
          </a:prstGeom>
          <a:solidFill>
            <a:srgbClr val="0B667A"/>
          </a:solidFill>
          <a:ln w="0">
            <a:noFill/>
          </a:ln>
          <a:effectLst>
            <a:outerShdw dist="23040" dir="5400000" rotWithShape="0">
              <a:srgbClr val="000000">
                <a:alpha val="35000"/>
              </a:srgbClr>
            </a:outerShdw>
          </a:effectLst>
        </p:spPr>
        <p:style>
          <a:lnRef idx="0">
            <a:scrgbClr r="0" g="0" b="0"/>
          </a:lnRef>
          <a:fillRef idx="0">
            <a:scrgbClr r="0" g="0" b="0"/>
          </a:fillRef>
          <a:effectRef idx="0">
            <a:scrgbClr r="0" g="0" b="0"/>
          </a:effectRef>
          <a:fontRef idx="minor"/>
        </p:style>
        <p:txBody>
          <a:bodyPr lIns="90000" tIns="-8640" rIns="90000" bIns="-864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73" name="TextBox 19"/>
          <p:cNvSpPr/>
          <p:nvPr/>
        </p:nvSpPr>
        <p:spPr>
          <a:xfrm>
            <a:off x="4997280" y="4484520"/>
            <a:ext cx="2194200" cy="150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900" b="1" i="0" u="none" strike="noStrike" kern="1200" cap="none" spc="0" normalizeH="0" baseline="0" noProof="0" dirty="0">
                <a:ln>
                  <a:noFill/>
                </a:ln>
                <a:solidFill>
                  <a:srgbClr val="0B667A"/>
                </a:solidFill>
                <a:effectLst/>
                <a:uLnTx/>
                <a:uFillTx/>
                <a:latin typeface="Aptos"/>
              </a:rPr>
              <a:t>BAND 7</a:t>
            </a:r>
            <a:endParaRPr kumimoji="0" lang="en-US" sz="900" b="0" i="0" u="none" strike="noStrike" kern="1200" cap="none" spc="0" normalizeH="0" baseline="0" noProof="0" dirty="0">
              <a:ln>
                <a:noFill/>
              </a:ln>
              <a:solidFill>
                <a:srgbClr val="FFFFFF"/>
              </a:solidFill>
              <a:effectLst/>
              <a:uLnTx/>
              <a:uFillTx/>
              <a:latin typeface="Times New Roman"/>
            </a:endParaRPr>
          </a:p>
        </p:txBody>
      </p:sp>
      <p:sp>
        <p:nvSpPr>
          <p:cNvPr id="174" name="TextBox 20"/>
          <p:cNvSpPr/>
          <p:nvPr/>
        </p:nvSpPr>
        <p:spPr>
          <a:xfrm>
            <a:off x="4997280" y="4691160"/>
            <a:ext cx="2194200" cy="266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1500" b="1" i="0" u="none" strike="noStrike" kern="1200" cap="none" spc="0" normalizeH="0" baseline="0" noProof="0" dirty="0">
                <a:ln>
                  <a:noFill/>
                </a:ln>
                <a:solidFill>
                  <a:srgbClr val="192F35"/>
                </a:solidFill>
                <a:effectLst/>
                <a:uLnTx/>
                <a:uFillTx/>
                <a:latin typeface="Aptos Display"/>
              </a:rPr>
              <a:t>Enhanced Team 2</a:t>
            </a:r>
            <a:endParaRPr kumimoji="0" lang="en-US" sz="1500" b="0" i="0" u="none" strike="noStrike" kern="1200" cap="none" spc="0" normalizeH="0" baseline="0" noProof="0" dirty="0">
              <a:ln>
                <a:noFill/>
              </a:ln>
              <a:solidFill>
                <a:srgbClr val="FFFFFF"/>
              </a:solidFill>
              <a:effectLst/>
              <a:uLnTx/>
              <a:uFillTx/>
              <a:latin typeface="Times New Roman"/>
            </a:endParaRPr>
          </a:p>
        </p:txBody>
      </p:sp>
      <p:sp>
        <p:nvSpPr>
          <p:cNvPr id="175" name="Rectangle 21"/>
          <p:cNvSpPr/>
          <p:nvPr/>
        </p:nvSpPr>
        <p:spPr>
          <a:xfrm>
            <a:off x="7785120" y="4327560"/>
            <a:ext cx="2195640" cy="38160"/>
          </a:xfrm>
          <a:prstGeom prst="rect">
            <a:avLst/>
          </a:prstGeom>
          <a:solidFill>
            <a:srgbClr val="0B667A"/>
          </a:solidFill>
          <a:ln w="0">
            <a:noFill/>
          </a:ln>
          <a:effectLst>
            <a:outerShdw dist="23040" dir="5400000" rotWithShape="0">
              <a:srgbClr val="000000">
                <a:alpha val="35000"/>
              </a:srgbClr>
            </a:outerShdw>
          </a:effectLst>
        </p:spPr>
        <p:style>
          <a:lnRef idx="0">
            <a:scrgbClr r="0" g="0" b="0"/>
          </a:lnRef>
          <a:fillRef idx="0">
            <a:scrgbClr r="0" g="0" b="0"/>
          </a:fillRef>
          <a:effectRef idx="0">
            <a:scrgbClr r="0" g="0" b="0"/>
          </a:effectRef>
          <a:fontRef idx="minor"/>
        </p:style>
        <p:txBody>
          <a:bodyPr lIns="90000" tIns="-8640" rIns="90000" bIns="-864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76" name="TextBox 22"/>
          <p:cNvSpPr/>
          <p:nvPr/>
        </p:nvSpPr>
        <p:spPr>
          <a:xfrm>
            <a:off x="7785120" y="4484520"/>
            <a:ext cx="2195640" cy="150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900" b="1" i="0" u="none" strike="noStrike" kern="1200" cap="none" spc="0" normalizeH="0" baseline="0" noProof="0" dirty="0">
                <a:ln>
                  <a:noFill/>
                </a:ln>
                <a:solidFill>
                  <a:srgbClr val="0B667A"/>
                </a:solidFill>
                <a:effectLst/>
                <a:uLnTx/>
                <a:uFillTx/>
                <a:latin typeface="Aptos"/>
              </a:rPr>
              <a:t>BAND 7</a:t>
            </a:r>
            <a:endParaRPr kumimoji="0" lang="en-US" sz="900" b="0" i="0" u="none" strike="noStrike" kern="1200" cap="none" spc="0" normalizeH="0" baseline="0" noProof="0" dirty="0">
              <a:ln>
                <a:noFill/>
              </a:ln>
              <a:solidFill>
                <a:srgbClr val="FFFFFF"/>
              </a:solidFill>
              <a:effectLst/>
              <a:uLnTx/>
              <a:uFillTx/>
              <a:latin typeface="Times New Roman"/>
            </a:endParaRPr>
          </a:p>
        </p:txBody>
      </p:sp>
      <p:sp>
        <p:nvSpPr>
          <p:cNvPr id="177" name="TextBox 23"/>
          <p:cNvSpPr/>
          <p:nvPr/>
        </p:nvSpPr>
        <p:spPr>
          <a:xfrm>
            <a:off x="7785120" y="4691160"/>
            <a:ext cx="2195640" cy="266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1500" b="1" i="0" u="none" strike="noStrike" kern="1200" cap="none" spc="0" normalizeH="0" baseline="0" noProof="0" dirty="0">
                <a:ln>
                  <a:noFill/>
                </a:ln>
                <a:solidFill>
                  <a:srgbClr val="192F35"/>
                </a:solidFill>
                <a:effectLst/>
                <a:uLnTx/>
                <a:uFillTx/>
                <a:latin typeface="Aptos Display"/>
              </a:rPr>
              <a:t>Enhanced Team 3</a:t>
            </a:r>
            <a:endParaRPr kumimoji="0" lang="en-US" sz="1500" b="0" i="0" u="none" strike="noStrike" kern="1200" cap="none" spc="0" normalizeH="0" baseline="0" noProof="0" dirty="0">
              <a:ln>
                <a:noFill/>
              </a:ln>
              <a:solidFill>
                <a:srgbClr val="FFFFFF"/>
              </a:solidFill>
              <a:effectLst/>
              <a:uLnTx/>
              <a:uFillTx/>
              <a:latin typeface="Times New Roman"/>
            </a:endParaRPr>
          </a:p>
        </p:txBody>
      </p:sp>
      <p:sp>
        <p:nvSpPr>
          <p:cNvPr id="178" name="TextBox 25"/>
          <p:cNvSpPr/>
          <p:nvPr/>
        </p:nvSpPr>
        <p:spPr>
          <a:xfrm>
            <a:off x="2017560" y="5657760"/>
            <a:ext cx="3086280" cy="150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pic>
        <p:nvPicPr>
          <p:cNvPr id="180" name="Picture 27"/>
          <p:cNvPicPr/>
          <p:nvPr/>
        </p:nvPicPr>
        <p:blipFill>
          <a:blip r:embed="rId3"/>
          <a:stretch/>
        </p:blipFill>
        <p:spPr>
          <a:xfrm>
            <a:off x="1524000" y="5183280"/>
            <a:ext cx="8901000" cy="377640"/>
          </a:xfrm>
          <a:prstGeom prst="rect">
            <a:avLst/>
          </a:prstGeom>
          <a:noFill/>
          <a:ln w="0">
            <a:noFill/>
          </a:ln>
        </p:spPr>
      </p:pic>
      <p:pic>
        <p:nvPicPr>
          <p:cNvPr id="181" name="Picture 29"/>
          <p:cNvPicPr/>
          <p:nvPr/>
        </p:nvPicPr>
        <p:blipFill>
          <a:blip r:embed="rId4"/>
          <a:stretch/>
        </p:blipFill>
        <p:spPr>
          <a:xfrm>
            <a:off x="1919280" y="5686560"/>
            <a:ext cx="7559640" cy="438120"/>
          </a:xfrm>
          <a:prstGeom prst="rect">
            <a:avLst/>
          </a:prstGeom>
          <a:noFill/>
          <a:ln w="0">
            <a:noFill/>
          </a:ln>
        </p:spPr>
      </p:pic>
      <p:pic>
        <p:nvPicPr>
          <p:cNvPr id="182" name="Picture 33"/>
          <p:cNvPicPr/>
          <p:nvPr/>
        </p:nvPicPr>
        <p:blipFill>
          <a:blip r:embed="rId5"/>
          <a:stretch/>
        </p:blipFill>
        <p:spPr>
          <a:xfrm>
            <a:off x="1919280" y="5778360"/>
            <a:ext cx="7481982" cy="298440"/>
          </a:xfrm>
          <a:prstGeom prst="rect">
            <a:avLst/>
          </a:prstGeom>
          <a:noFill/>
          <a:ln w="0">
            <a:noFill/>
          </a:ln>
        </p:spPr>
      </p:pic>
      <p:sp>
        <p:nvSpPr>
          <p:cNvPr id="183" name="Text 0"/>
          <p:cNvSpPr/>
          <p:nvPr/>
        </p:nvSpPr>
        <p:spPr>
          <a:xfrm>
            <a:off x="2436960" y="147600"/>
            <a:ext cx="7543800" cy="377640"/>
          </a:xfrm>
          <a:prstGeom prst="rect">
            <a:avLst/>
          </a:prstGeom>
          <a:noFill/>
          <a:ln w="0">
            <a:noFill/>
          </a:ln>
          <a:effectLst>
            <a:innerShdw blurRad="114300">
              <a:prstClr val="black"/>
            </a:innerShdw>
          </a:effectLst>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2800" b="1" i="0" u="none" strike="noStrike" kern="1200" cap="none" spc="0" normalizeH="0" baseline="0" noProof="0" dirty="0">
                <a:ln>
                  <a:noFill/>
                </a:ln>
                <a:solidFill>
                  <a:srgbClr val="56D0E0"/>
                </a:solidFill>
                <a:effectLst/>
                <a:uLnTx/>
                <a:uFillTx/>
                <a:latin typeface="Aptos Display"/>
                <a:ea typeface="Aptos Display"/>
              </a:rPr>
              <a:t>Operating position within the wider pathway</a:t>
            </a:r>
            <a:endParaRPr kumimoji="0" lang="en-US" sz="2800" b="0" i="0" u="none" strike="noStrike" kern="1200" cap="none" spc="0" normalizeH="0" baseline="0" noProof="0" dirty="0">
              <a:ln>
                <a:noFill/>
              </a:ln>
              <a:solidFill>
                <a:srgbClr val="56D0E0"/>
              </a:solidFill>
              <a:effectLst/>
              <a:uLnTx/>
              <a:uFillTx/>
              <a:latin typeface="Times New Roman"/>
            </a:endParaRPr>
          </a:p>
        </p:txBody>
      </p:sp>
      <p:sp>
        <p:nvSpPr>
          <p:cNvPr id="184" name="Text 1"/>
          <p:cNvSpPr/>
          <p:nvPr/>
        </p:nvSpPr>
        <p:spPr>
          <a:xfrm>
            <a:off x="3394200" y="1932120"/>
            <a:ext cx="5451480" cy="152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4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85" name="Shape 2"/>
          <p:cNvSpPr/>
          <p:nvPr/>
        </p:nvSpPr>
        <p:spPr>
          <a:xfrm>
            <a:off x="1894011" y="1290600"/>
            <a:ext cx="2297160" cy="569878"/>
          </a:xfrm>
          <a:prstGeom prst="roundRect">
            <a:avLst>
              <a:gd name="adj" fmla="val 5833"/>
            </a:avLst>
          </a:prstGeom>
          <a:solidFill>
            <a:srgbClr val="E6F4EA"/>
          </a:solidFill>
          <a:ln w="12600">
            <a:solidFill>
              <a:srgbClr val="16805B">
                <a:alpha val="90000"/>
              </a:srgbClr>
            </a:solidFill>
            <a:miter/>
          </a:ln>
        </p:spPr>
        <p:style>
          <a:lnRef idx="0">
            <a:scrgbClr r="0" g="0" b="0"/>
          </a:lnRef>
          <a:fillRef idx="0">
            <a:scrgbClr r="0" g="0" b="0"/>
          </a:fillRef>
          <a:effectRef idx="0">
            <a:scrgbClr r="0" g="0" b="0"/>
          </a:effectRef>
          <a:fontRef idx="minor"/>
        </p:style>
        <p:txBody>
          <a:bodyPr lIns="90000" tIns="46800" rIns="90000" bIns="4680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86" name="Text 3"/>
          <p:cNvSpPr/>
          <p:nvPr/>
        </p:nvSpPr>
        <p:spPr>
          <a:xfrm>
            <a:off x="2016120" y="1403819"/>
            <a:ext cx="1954080" cy="135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8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1100" b="1" i="0" u="none" strike="noStrike" kern="1200" cap="none" spc="0" normalizeH="0" baseline="0" noProof="0" dirty="0">
                <a:ln>
                  <a:noFill/>
                </a:ln>
                <a:solidFill>
                  <a:srgbClr val="0B3558"/>
                </a:solidFill>
                <a:effectLst/>
                <a:uLnTx/>
                <a:uFillTx/>
                <a:latin typeface="Times New Roman"/>
              </a:rPr>
              <a:t>Universal services</a:t>
            </a:r>
            <a:endParaRPr kumimoji="0" lang="en-US" sz="1100" b="0" i="0" u="none" strike="noStrike" kern="1200" cap="none" spc="0" normalizeH="0" baseline="0" noProof="0" dirty="0">
              <a:ln>
                <a:noFill/>
              </a:ln>
              <a:solidFill>
                <a:srgbClr val="FFFFFF"/>
              </a:solidFill>
              <a:effectLst/>
              <a:uLnTx/>
              <a:uFillTx/>
              <a:latin typeface="Times New Roman"/>
            </a:endParaRPr>
          </a:p>
        </p:txBody>
      </p:sp>
      <p:sp>
        <p:nvSpPr>
          <p:cNvPr id="187" name="Text 4"/>
          <p:cNvSpPr/>
          <p:nvPr/>
        </p:nvSpPr>
        <p:spPr>
          <a:xfrm>
            <a:off x="2044927" y="1586931"/>
            <a:ext cx="1817640" cy="288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900" b="0" i="0" u="none" strike="noStrike" kern="1200" cap="none" spc="0" normalizeH="0" baseline="0" noProof="0" dirty="0">
                <a:ln>
                  <a:noFill/>
                </a:ln>
                <a:solidFill>
                  <a:srgbClr val="172B4D"/>
                </a:solidFill>
                <a:effectLst/>
                <a:uLnTx/>
                <a:uFillTx/>
                <a:latin typeface="Times New Roman"/>
              </a:rPr>
              <a:t>Available community and universal supports</a:t>
            </a:r>
            <a:endParaRPr kumimoji="0" lang="en-US" sz="900" b="0" i="0" u="none" strike="noStrike" kern="1200" cap="none" spc="0" normalizeH="0" baseline="0" noProof="0" dirty="0">
              <a:ln>
                <a:noFill/>
              </a:ln>
              <a:solidFill>
                <a:srgbClr val="FFFFFF"/>
              </a:solidFill>
              <a:effectLst/>
              <a:uLnTx/>
              <a:uFillTx/>
              <a:latin typeface="Times New Roman"/>
            </a:endParaRPr>
          </a:p>
        </p:txBody>
      </p:sp>
      <p:sp>
        <p:nvSpPr>
          <p:cNvPr id="188" name="Shape 5"/>
          <p:cNvSpPr/>
          <p:nvPr/>
        </p:nvSpPr>
        <p:spPr>
          <a:xfrm>
            <a:off x="4212480" y="1477510"/>
            <a:ext cx="493560" cy="230400"/>
          </a:xfrm>
          <a:prstGeom prst="rightArrow">
            <a:avLst>
              <a:gd name="adj1" fmla="val 50000"/>
              <a:gd name="adj2" fmla="val 50054"/>
            </a:avLst>
          </a:prstGeom>
          <a:solidFill>
            <a:srgbClr val="0097A9"/>
          </a:solidFill>
          <a:ln w="12600">
            <a:solidFill>
              <a:srgbClr val="0097A9"/>
            </a:solidFill>
            <a:miter/>
          </a:ln>
        </p:spPr>
        <p:style>
          <a:lnRef idx="0">
            <a:scrgbClr r="0" g="0" b="0"/>
          </a:lnRef>
          <a:fillRef idx="0">
            <a:scrgbClr r="0" g="0" b="0"/>
          </a:fillRef>
          <a:effectRef idx="0">
            <a:scrgbClr r="0" g="0" b="0"/>
          </a:effectRef>
          <a:fontRef idx="minor"/>
        </p:style>
        <p:txBody>
          <a:bodyPr lIns="90000" tIns="46800" rIns="90000" bIns="46800" anchor="t">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89" name="Shape 6"/>
          <p:cNvSpPr/>
          <p:nvPr/>
        </p:nvSpPr>
        <p:spPr>
          <a:xfrm>
            <a:off x="4703880" y="1247760"/>
            <a:ext cx="2297160" cy="646200"/>
          </a:xfrm>
          <a:prstGeom prst="roundRect">
            <a:avLst>
              <a:gd name="adj" fmla="val 5833"/>
            </a:avLst>
          </a:prstGeom>
          <a:solidFill>
            <a:srgbClr val="E5F7FA"/>
          </a:solidFill>
          <a:ln w="12600">
            <a:solidFill>
              <a:srgbClr val="0097A9">
                <a:alpha val="90000"/>
              </a:srgbClr>
            </a:solidFill>
            <a:miter/>
          </a:ln>
        </p:spPr>
        <p:style>
          <a:lnRef idx="0">
            <a:scrgbClr r="0" g="0" b="0"/>
          </a:lnRef>
          <a:fillRef idx="0">
            <a:scrgbClr r="0" g="0" b="0"/>
          </a:fillRef>
          <a:effectRef idx="0">
            <a:scrgbClr r="0" g="0" b="0"/>
          </a:effectRef>
          <a:fontRef idx="minor"/>
        </p:style>
        <p:txBody>
          <a:bodyPr lIns="90000" tIns="46800" rIns="90000" bIns="4680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90" name="Text 7"/>
          <p:cNvSpPr/>
          <p:nvPr/>
        </p:nvSpPr>
        <p:spPr>
          <a:xfrm>
            <a:off x="4875240" y="1403280"/>
            <a:ext cx="1954440" cy="135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8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1100" b="1" i="0" u="none" strike="noStrike" kern="1200" cap="none" spc="0" normalizeH="0" baseline="0" noProof="0" dirty="0">
                <a:ln>
                  <a:noFill/>
                </a:ln>
                <a:solidFill>
                  <a:srgbClr val="0B3558"/>
                </a:solidFill>
                <a:effectLst/>
                <a:uLnTx/>
                <a:uFillTx/>
                <a:latin typeface="Times New Roman"/>
              </a:rPr>
              <a:t>Enhanced Service</a:t>
            </a:r>
            <a:endParaRPr kumimoji="0" lang="en-US" sz="1100" b="0" i="0" u="none" strike="noStrike" kern="1200" cap="none" spc="0" normalizeH="0" baseline="0" noProof="0" dirty="0">
              <a:ln>
                <a:noFill/>
              </a:ln>
              <a:solidFill>
                <a:srgbClr val="FFFFFF"/>
              </a:solidFill>
              <a:effectLst/>
              <a:uLnTx/>
              <a:uFillTx/>
              <a:latin typeface="Times New Roman"/>
            </a:endParaRPr>
          </a:p>
        </p:txBody>
      </p:sp>
      <p:sp>
        <p:nvSpPr>
          <p:cNvPr id="191" name="Text 8"/>
          <p:cNvSpPr/>
          <p:nvPr/>
        </p:nvSpPr>
        <p:spPr>
          <a:xfrm>
            <a:off x="4944720" y="1551780"/>
            <a:ext cx="1817640" cy="2890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900" b="0" i="0" u="none" strike="noStrike" kern="1200" cap="none" spc="0" normalizeH="0" baseline="0" noProof="0" dirty="0">
                <a:ln>
                  <a:noFill/>
                </a:ln>
                <a:solidFill>
                  <a:srgbClr val="172B4D"/>
                </a:solidFill>
                <a:effectLst/>
                <a:uLnTx/>
                <a:uFillTx/>
                <a:latin typeface="Times New Roman"/>
              </a:rPr>
              <a:t>Structured early help, targeted support and coordinated family assistance</a:t>
            </a:r>
            <a:endParaRPr kumimoji="0" lang="en-US" sz="900" b="0" i="0" u="none" strike="noStrike" kern="1200" cap="none" spc="0" normalizeH="0" baseline="0" noProof="0" dirty="0">
              <a:ln>
                <a:noFill/>
              </a:ln>
              <a:solidFill>
                <a:srgbClr val="FFFFFF"/>
              </a:solidFill>
              <a:effectLst/>
              <a:uLnTx/>
              <a:uFillTx/>
              <a:latin typeface="Times New Roman"/>
            </a:endParaRPr>
          </a:p>
        </p:txBody>
      </p:sp>
      <p:sp>
        <p:nvSpPr>
          <p:cNvPr id="192" name="Shape 9"/>
          <p:cNvSpPr/>
          <p:nvPr/>
        </p:nvSpPr>
        <p:spPr>
          <a:xfrm>
            <a:off x="7033620" y="1477510"/>
            <a:ext cx="493560" cy="230400"/>
          </a:xfrm>
          <a:prstGeom prst="rightArrow">
            <a:avLst>
              <a:gd name="adj1" fmla="val 50000"/>
              <a:gd name="adj2" fmla="val 50054"/>
            </a:avLst>
          </a:prstGeom>
          <a:solidFill>
            <a:srgbClr val="0097A9"/>
          </a:solidFill>
          <a:ln w="12600">
            <a:solidFill>
              <a:srgbClr val="0097A9"/>
            </a:solidFill>
            <a:miter/>
          </a:ln>
        </p:spPr>
        <p:style>
          <a:lnRef idx="0">
            <a:scrgbClr r="0" g="0" b="0"/>
          </a:lnRef>
          <a:fillRef idx="0">
            <a:scrgbClr r="0" g="0" b="0"/>
          </a:fillRef>
          <a:effectRef idx="0">
            <a:scrgbClr r="0" g="0" b="0"/>
          </a:effectRef>
          <a:fontRef idx="minor"/>
        </p:style>
        <p:txBody>
          <a:bodyPr lIns="90000" tIns="46800" rIns="90000" bIns="46800" anchor="t">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93" name="Shape 10"/>
          <p:cNvSpPr/>
          <p:nvPr/>
        </p:nvSpPr>
        <p:spPr>
          <a:xfrm>
            <a:off x="7597227" y="1221143"/>
            <a:ext cx="2296800" cy="646200"/>
          </a:xfrm>
          <a:prstGeom prst="roundRect">
            <a:avLst>
              <a:gd name="adj" fmla="val 5833"/>
            </a:avLst>
          </a:prstGeom>
          <a:solidFill>
            <a:srgbClr val="E8F0FE"/>
          </a:solidFill>
          <a:ln w="12600">
            <a:solidFill>
              <a:srgbClr val="0B3558">
                <a:alpha val="90000"/>
              </a:srgbClr>
            </a:solidFill>
            <a:miter/>
          </a:ln>
        </p:spPr>
        <p:style>
          <a:lnRef idx="0">
            <a:scrgbClr r="0" g="0" b="0"/>
          </a:lnRef>
          <a:fillRef idx="0">
            <a:scrgbClr r="0" g="0" b="0"/>
          </a:fillRef>
          <a:effectRef idx="0">
            <a:scrgbClr r="0" g="0" b="0"/>
          </a:effectRef>
          <a:fontRef idx="minor"/>
        </p:style>
        <p:txBody>
          <a:bodyPr lIns="90000" tIns="46800" rIns="90000" bIns="4680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endParaRPr kumimoji="0" lang="en-US" sz="2400" b="0" i="0" u="none" strike="noStrike" kern="1200" cap="none" spc="0" normalizeH="0" baseline="0" noProof="0" dirty="0">
              <a:ln>
                <a:noFill/>
              </a:ln>
              <a:solidFill>
                <a:srgbClr val="FFFFFF"/>
              </a:solidFill>
              <a:effectLst/>
              <a:uLnTx/>
              <a:uFillTx/>
              <a:latin typeface="Times New Roman"/>
            </a:endParaRPr>
          </a:p>
        </p:txBody>
      </p:sp>
      <p:sp>
        <p:nvSpPr>
          <p:cNvPr id="194" name="Text 11"/>
          <p:cNvSpPr/>
          <p:nvPr/>
        </p:nvSpPr>
        <p:spPr>
          <a:xfrm>
            <a:off x="7779469" y="1326420"/>
            <a:ext cx="1954080" cy="135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marL="0" marR="0" lvl="0" indent="0" algn="ctr" defTabSz="914400" rtl="0" eaLnBrk="1" fontAlgn="auto" latinLnBrk="0" hangingPunct="1">
              <a:lnSpc>
                <a:spcPct val="8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1100" b="1" i="0" u="none" strike="noStrike" kern="1200" cap="none" spc="0" normalizeH="0" baseline="0" noProof="0" dirty="0">
                <a:ln>
                  <a:noFill/>
                </a:ln>
                <a:solidFill>
                  <a:srgbClr val="0B3558"/>
                </a:solidFill>
                <a:effectLst/>
                <a:uLnTx/>
                <a:uFillTx/>
                <a:latin typeface="Times New Roman"/>
              </a:rPr>
              <a:t>Statutory social work</a:t>
            </a:r>
            <a:endParaRPr kumimoji="0" lang="en-US" sz="1100" b="0" i="0" u="none" strike="noStrike" kern="1200" cap="none" spc="0" normalizeH="0" baseline="0" noProof="0" dirty="0">
              <a:ln>
                <a:noFill/>
              </a:ln>
              <a:solidFill>
                <a:srgbClr val="FFFFFF"/>
              </a:solidFill>
              <a:effectLst/>
              <a:uLnTx/>
              <a:uFillTx/>
              <a:latin typeface="Times New Roman"/>
            </a:endParaRPr>
          </a:p>
        </p:txBody>
      </p:sp>
      <p:sp>
        <p:nvSpPr>
          <p:cNvPr id="195" name="Text 12"/>
          <p:cNvSpPr/>
          <p:nvPr/>
        </p:nvSpPr>
        <p:spPr>
          <a:xfrm>
            <a:off x="8003391" y="1520809"/>
            <a:ext cx="1818000" cy="2876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US" sz="800" b="0" i="0" u="none" strike="noStrike" kern="1200" cap="none" spc="0" normalizeH="0" baseline="0" noProof="0" dirty="0">
                <a:ln>
                  <a:noFill/>
                </a:ln>
                <a:solidFill>
                  <a:srgbClr val="172B4D"/>
                </a:solidFill>
                <a:effectLst/>
                <a:uLnTx/>
                <a:uFillTx/>
                <a:latin typeface="Times New Roman"/>
              </a:rPr>
              <a:t>High-level family support, child protection or statutory assessment where necessary</a:t>
            </a:r>
            <a:endParaRPr kumimoji="0" lang="en-US" sz="800" b="0" i="0" u="none" strike="noStrike" kern="1200" cap="none" spc="0" normalizeH="0" baseline="0" noProof="0" dirty="0">
              <a:ln>
                <a:noFill/>
              </a:ln>
              <a:solidFill>
                <a:srgbClr val="FFFFFF"/>
              </a:solidFill>
              <a:effectLst/>
              <a:uLnTx/>
              <a:uFillTx/>
              <a:latin typeface="Times New Roman"/>
            </a:endParaRPr>
          </a:p>
        </p:txBody>
      </p:sp>
      <p:sp>
        <p:nvSpPr>
          <p:cNvPr id="196" name="Slide Number Placeholder 0"/>
          <p:cNvSpPr/>
          <p:nvPr/>
        </p:nvSpPr>
        <p:spPr>
          <a:xfrm>
            <a:off x="10282080" y="6367320"/>
            <a:ext cx="600120" cy="166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rmAutofit fontScale="4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D6B079F2-256F-4A76-9C58-ABA094AE5F60}" type="slidenum">
              <a:rPr kumimoji="0" lang="en-GB" sz="1200" b="0" i="0" u="none" strike="noStrike" kern="1200" cap="none" spc="0" normalizeH="0" baseline="0" noProof="0">
                <a:ln>
                  <a:noFill/>
                </a:ln>
                <a:solidFill>
                  <a:srgbClr val="FFFFFF"/>
                </a:solidFill>
                <a:effectLst/>
                <a:uLnTx/>
                <a:uFillTx/>
                <a:latin typeface="Arial"/>
                <a:ea typeface="Aptos"/>
              </a:rPr>
              <a:pPr marL="0" marR="0" lvl="0" indent="0" algn="l" defTabSz="914400" rtl="0" eaLnBrk="1" fontAlgn="auto" latinLnBrk="0" hangingPunct="1">
                <a:lnSpc>
                  <a:spcPct val="100000"/>
                </a:lnSpc>
                <a:spcBef>
                  <a:spcPts val="0"/>
                </a:spcBef>
                <a:spcAft>
                  <a:spcPts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15</a:t>
            </a:fld>
            <a:endParaRPr kumimoji="0" lang="en-US" sz="1200" b="0" i="0" u="none" strike="noStrike" kern="1200" cap="none" spc="0" normalizeH="0" baseline="0" noProof="0" dirty="0">
              <a:ln>
                <a:noFill/>
              </a:ln>
              <a:solidFill>
                <a:srgbClr val="FFFFFF"/>
              </a:solidFill>
              <a:effectLst/>
              <a:uLnTx/>
              <a:uFillTx/>
              <a:latin typeface="Times New Roman"/>
            </a:endParaRPr>
          </a:p>
        </p:txBody>
      </p:sp>
    </p:spTree>
  </p:cSld>
  <p:clrMapOvr>
    <a:masterClrMapping/>
  </p:clrMapOvr>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1036</Words>
  <Application>Microsoft Office PowerPoint</Application>
  <PresentationFormat>Widescreen</PresentationFormat>
  <Paragraphs>189</Paragraphs>
  <Slides>15</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Aptos</vt:lpstr>
      <vt:lpstr>Aptos Display</vt:lpstr>
      <vt:lpstr>Arial</vt:lpstr>
      <vt:lpstr>Canva Sans Bold</vt:lpstr>
      <vt:lpstr>Tahoma</vt:lpstr>
      <vt:lpstr>Times New Roman</vt:lpstr>
      <vt:lpstr>Wingdings</vt:lpstr>
      <vt:lpstr>Office</vt:lpstr>
      <vt:lpstr>PowerPoint Presentation</vt:lpstr>
      <vt:lpstr>PowerPoint Presentation</vt:lpstr>
      <vt:lpstr>PowerPoint Presentation</vt:lpstr>
      <vt:lpstr>What Children, Young People and Parents Told Us</vt:lpstr>
      <vt:lpstr>PowerPoint Presentation</vt:lpstr>
      <vt:lpstr>PowerPoint Presentation</vt:lpstr>
      <vt:lpstr>What Gateway tells us</vt:lpstr>
      <vt:lpstr>What Gateway tells us.</vt:lpstr>
      <vt:lpstr>The Enhanced Family Support Service is specifically designed to support these families.</vt:lpstr>
      <vt:lpstr>The Missing Middle   Where Needs Escalate before Help can be accessed.</vt:lpstr>
      <vt:lpstr>PowerPoint Presentation</vt:lpstr>
      <vt:lpstr>What We Need From Partners" </vt:lpstr>
      <vt:lpstr>Why Belfast Needs Enhanced Family Support Services</vt:lpstr>
      <vt:lpstr>PowerPoint Presentation</vt:lpstr>
      <vt:lpstr>PowerPoint Presentation</vt:lpstr>
    </vt:vector>
  </TitlesOfParts>
  <Company>NICS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Duddy, Natasha</dc:creator>
  <cp:lastModifiedBy>Friel, Finola</cp:lastModifiedBy>
  <cp:revision>1</cp:revision>
  <dcterms:created xsi:type="dcterms:W3CDTF">2026-08-12T09:40:52Z</dcterms:created>
  <dcterms:modified xsi:type="dcterms:W3CDTF">2026-09-14T12:11:36Z</dcterms:modified>
</cp:coreProperties>
</file>