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8" r:id="rId4"/>
    <p:sldId id="263" r:id="rId5"/>
    <p:sldId id="259" r:id="rId6"/>
    <p:sldId id="261" r:id="rId7"/>
    <p:sldId id="265" r:id="rId8"/>
    <p:sldId id="266" r:id="rId9"/>
    <p:sldId id="260" r:id="rId10"/>
    <p:sldId id="267" r:id="rId11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7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082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090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554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828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530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373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140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859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848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973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87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367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02336"/>
            <a:ext cx="5806440" cy="14401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8368" y="1993392"/>
            <a:ext cx="438912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008C95"/>
                </a:solidFill>
                <a:latin typeface="Segoe UI"/>
              </a:rPr>
              <a:t>MARKET ENGAGEMENT</a:t>
            </a:r>
          </a:p>
        </p:txBody>
      </p:sp>
      <p:sp>
        <p:nvSpPr>
          <p:cNvPr id="5" name="TextBox 4"/>
          <p:cNvSpPr txBox="1">
            <a:spLocks/>
          </p:cNvSpPr>
          <p:nvPr/>
        </p:nvSpPr>
        <p:spPr>
          <a:xfrm>
            <a:off x="658368" y="2331720"/>
            <a:ext cx="10561320" cy="1481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GB" sz="2900" b="1">
                <a:solidFill>
                  <a:srgbClr val="16232B"/>
                </a:solidFill>
                <a:latin typeface="Segoe UI"/>
              </a:rPr>
              <a:t>Identifying Emerging Needs:
Shaping Early Intervention Services for Children and Families in the Western Trust</a:t>
            </a:r>
          </a:p>
        </p:txBody>
      </p:sp>
      <p:sp>
        <p:nvSpPr>
          <p:cNvPr id="6" name="Rectangle 5"/>
          <p:cNvSpPr>
            <a:spLocks/>
          </p:cNvSpPr>
          <p:nvPr/>
        </p:nvSpPr>
        <p:spPr>
          <a:xfrm>
            <a:off x="658368" y="4096512"/>
            <a:ext cx="987552" cy="54864"/>
          </a:xfrm>
          <a:prstGeom prst="rect">
            <a:avLst/>
          </a:prstGeom>
          <a:solidFill>
            <a:srgbClr val="E866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658368" y="4370832"/>
            <a:ext cx="992124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GB" sz="1800" b="1">
                <a:solidFill>
                  <a:srgbClr val="003B5C"/>
                </a:solidFill>
                <a:latin typeface="Segoe UI"/>
              </a:rPr>
              <a:t>A partnership conversation about earlier, practical and coordinated support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5230368"/>
            <a:ext cx="12191695" cy="1097280"/>
          </a:xfrm>
          <a:prstGeom prst="rect">
            <a:avLst/>
          </a:prstGeom>
          <a:solidFill>
            <a:srgbClr val="003B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58368" y="5468112"/>
            <a:ext cx="1874519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B9D5E2"/>
                </a:solidFill>
                <a:latin typeface="Segoe UI"/>
              </a:rPr>
              <a:t>TOGETHER FOR FAMILIES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78608" y="5394960"/>
            <a:ext cx="8732520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Segoe UI"/>
              </a:rPr>
              <a:t>Enhanced Family Support Service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78608" y="5815584"/>
            <a:ext cx="873252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>
                <a:solidFill>
                  <a:srgbClr val="B9D5E2"/>
                </a:solidFill>
                <a:latin typeface="Segoe UI"/>
              </a:rPr>
              <a:t>Western Trust market engagement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8368" y="310896"/>
            <a:ext cx="502920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008C95"/>
                </a:solidFill>
                <a:latin typeface="Segoe UI"/>
              </a:rPr>
              <a:t>CLOSING TAKEAWAY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621792"/>
            <a:ext cx="10835640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>
                <a:solidFill>
                  <a:srgbClr val="16232B"/>
                </a:solidFill>
                <a:latin typeface="Segoe UI"/>
              </a:rPr>
              <a:t>Earlier support. Stronger partnership. Safer outcomes.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188720"/>
            <a:ext cx="987552" cy="54864"/>
          </a:xfrm>
          <a:prstGeom prst="rect">
            <a:avLst/>
          </a:prstGeom>
          <a:solidFill>
            <a:srgbClr val="E866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8368" y="1463040"/>
            <a:ext cx="10607040" cy="5852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>
                <a:solidFill>
                  <a:srgbClr val="003B5C"/>
                </a:solidFill>
                <a:latin typeface="Segoe UI"/>
              </a:rPr>
              <a:t>There is a clear need for practical, coordinated support before statutory social work is required.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2304288"/>
            <a:ext cx="2926080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005EB8"/>
                </a:solidFill>
                <a:latin typeface="Segoe UI"/>
              </a:rPr>
              <a:t>PRACTICAL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2688336"/>
            <a:ext cx="292608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00" b="1">
                <a:solidFill>
                  <a:srgbClr val="16232B"/>
                </a:solidFill>
                <a:latin typeface="Segoe UI"/>
              </a:rPr>
              <a:t>Earlier help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163824"/>
            <a:ext cx="2926080" cy="9601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>
                <a:solidFill>
                  <a:srgbClr val="50616B"/>
                </a:solidFill>
                <a:latin typeface="Segoe UI"/>
              </a:rPr>
              <a:t>Responsive support that helps families manage daily challenges and prevents needs from escalating.</a:t>
            </a:r>
          </a:p>
        </p:txBody>
      </p:sp>
      <p:sp>
        <p:nvSpPr>
          <p:cNvPr id="9" name="Rectangle 8"/>
          <p:cNvSpPr/>
          <p:nvPr/>
        </p:nvSpPr>
        <p:spPr>
          <a:xfrm>
            <a:off x="3813048" y="2331720"/>
            <a:ext cx="10972" cy="1956816"/>
          </a:xfrm>
          <a:prstGeom prst="rect">
            <a:avLst/>
          </a:prstGeom>
          <a:solidFill>
            <a:srgbClr val="D7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087368" y="2304288"/>
            <a:ext cx="2926080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008C95"/>
                </a:solidFill>
                <a:latin typeface="Segoe UI"/>
              </a:rPr>
              <a:t>COORDINATED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87368" y="2688336"/>
            <a:ext cx="292608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00" b="1">
                <a:solidFill>
                  <a:srgbClr val="16232B"/>
                </a:solidFill>
                <a:latin typeface="Segoe UI"/>
              </a:rPr>
              <a:t>Connected pathways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87368" y="3163824"/>
            <a:ext cx="2926080" cy="9601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>
                <a:solidFill>
                  <a:srgbClr val="50616B"/>
                </a:solidFill>
                <a:latin typeface="Segoe UI"/>
              </a:rPr>
              <a:t>Community, voluntary and Trust services working as one network—without routine social work involvement where it is not required.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242048" y="2331720"/>
            <a:ext cx="10972" cy="1956816"/>
          </a:xfrm>
          <a:prstGeom prst="rect">
            <a:avLst/>
          </a:prstGeom>
          <a:solidFill>
            <a:srgbClr val="D7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516368" y="2304288"/>
            <a:ext cx="2926080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E86616"/>
                </a:solidFill>
                <a:latin typeface="Segoe UI"/>
              </a:rPr>
              <a:t>COLLABORATIVE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16368" y="2688336"/>
            <a:ext cx="292608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00" b="1">
                <a:solidFill>
                  <a:srgbClr val="16232B"/>
                </a:solidFill>
                <a:latin typeface="Segoe UI"/>
              </a:rPr>
              <a:t>A new way of working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16368" y="3163824"/>
            <a:ext cx="2926080" cy="9601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>
                <a:solidFill>
                  <a:srgbClr val="50616B"/>
                </a:solidFill>
                <a:latin typeface="Segoe UI"/>
              </a:rPr>
              <a:t>Close communication, shared risk management and joint learning that build on our combined knowledge and expertise.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4773168"/>
            <a:ext cx="12191695" cy="1316736"/>
          </a:xfrm>
          <a:prstGeom prst="rect">
            <a:avLst/>
          </a:prstGeom>
          <a:solidFill>
            <a:srgbClr val="003B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58368" y="5010912"/>
            <a:ext cx="1920240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B9D5E2"/>
                </a:solidFill>
                <a:latin typeface="Segoe UI"/>
              </a:rPr>
              <a:t>OUR COMMITMENT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560320" y="4956048"/>
            <a:ext cx="8961120" cy="4754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Segoe UI"/>
              </a:rPr>
              <a:t>The Western Trust will work closely with you to transform how families receive support.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560320" y="5504688"/>
            <a:ext cx="89611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>
                <a:solidFill>
                  <a:srgbClr val="B9D5E2"/>
                </a:solidFill>
                <a:latin typeface="Segoe UI"/>
              </a:rPr>
              <a:t>Together, support and safety can go hand in hand.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58368" y="6547104"/>
            <a:ext cx="10835640" cy="10972"/>
          </a:xfrm>
          <a:prstGeom prst="rect">
            <a:avLst/>
          </a:prstGeom>
          <a:solidFill>
            <a:srgbClr val="D7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58368" y="6583680"/>
            <a:ext cx="9875520" cy="1463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00" b="0">
                <a:solidFill>
                  <a:srgbClr val="50616B"/>
                </a:solidFill>
                <a:latin typeface="Segoe UI"/>
              </a:rPr>
              <a:t>Closing remarks supplied for the market engagement presentation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000232" y="6574536"/>
            <a:ext cx="502920" cy="12311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lang="en-GB" sz="800" b="1">
                <a:solidFill>
                  <a:srgbClr val="50616B"/>
                </a:solidFill>
                <a:latin typeface="Segoe UI"/>
              </a:rPr>
              <a:t>10</a:t>
            </a:r>
            <a:endParaRPr sz="800" b="1">
              <a:solidFill>
                <a:srgbClr val="50616B"/>
              </a:solidFill>
              <a:latin typeface="Segoe U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8368" y="310896"/>
            <a:ext cx="5029200" cy="24688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r>
              <a:rPr lang="en-GB" sz="1100" b="1">
                <a:solidFill>
                  <a:srgbClr val="008C95"/>
                </a:solidFill>
                <a:latin typeface="Segoe UI"/>
              </a:rPr>
              <a:t>WHSCT CONTEXT</a:t>
            </a:r>
            <a:endParaRPr sz="1100" b="1" i="0">
              <a:solidFill>
                <a:srgbClr val="008C95"/>
              </a:solidFill>
              <a:latin typeface="Segoe U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8368" y="566928"/>
            <a:ext cx="10881360" cy="56692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3000" b="1" i="0">
                <a:solidFill>
                  <a:srgbClr val="16232B"/>
                </a:solidFill>
                <a:latin typeface="Segoe UI"/>
              </a:rPr>
              <a:t>Our context makes early support harder to access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16152"/>
            <a:ext cx="987552" cy="54864"/>
          </a:xfrm>
          <a:prstGeom prst="rect">
            <a:avLst/>
          </a:prstGeom>
          <a:solidFill>
            <a:srgbClr val="E36C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2302466"/>
            <a:ext cx="3767328" cy="25090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6384" y="5696712"/>
            <a:ext cx="3657600" cy="3200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sz="1300" b="1" i="0">
                <a:solidFill>
                  <a:srgbClr val="003B5C"/>
                </a:solidFill>
                <a:latin typeface="Segoe UI"/>
              </a:rPr>
              <a:t>A large, rural geography with uneven access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92040" y="1609344"/>
            <a:ext cx="1874519" cy="53035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2800" b="1" i="0">
                <a:solidFill>
                  <a:srgbClr val="005EB8"/>
                </a:solidFill>
                <a:latin typeface="Segoe UI"/>
              </a:rPr>
              <a:t>300,000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92040" y="2157984"/>
            <a:ext cx="1874519" cy="25603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000" b="1" i="0">
                <a:solidFill>
                  <a:srgbClr val="50616B"/>
                </a:solidFill>
                <a:latin typeface="Segoe UI"/>
              </a:rPr>
              <a:t>PEOPLE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4892040" y="2542032"/>
            <a:ext cx="1700784" cy="0"/>
          </a:xfrm>
          <a:prstGeom prst="line">
            <a:avLst/>
          </a:prstGeom>
          <a:ln w="25400">
            <a:solidFill>
              <a:srgbClr val="008C9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187184" y="1609344"/>
            <a:ext cx="1874519" cy="53035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2800" b="1" i="0">
                <a:solidFill>
                  <a:srgbClr val="005EB8"/>
                </a:solidFill>
                <a:latin typeface="Segoe UI"/>
              </a:rPr>
              <a:t>4,842 km²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87184" y="2157984"/>
            <a:ext cx="1874519" cy="25603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000" b="1" i="0">
                <a:solidFill>
                  <a:srgbClr val="50616B"/>
                </a:solidFill>
                <a:latin typeface="Segoe UI"/>
              </a:rPr>
              <a:t>SERVED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7187184" y="2542032"/>
            <a:ext cx="1700784" cy="0"/>
          </a:xfrm>
          <a:prstGeom prst="line">
            <a:avLst/>
          </a:prstGeom>
          <a:ln w="25400">
            <a:solidFill>
              <a:srgbClr val="008C9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9464040" y="1609344"/>
            <a:ext cx="1874519" cy="53035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2800" b="1" i="0">
                <a:solidFill>
                  <a:srgbClr val="005EB8"/>
                </a:solidFill>
                <a:latin typeface="Segoe UI"/>
              </a:rPr>
              <a:t>25%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464040" y="2157984"/>
            <a:ext cx="1874519" cy="25603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000" b="1" i="0">
                <a:solidFill>
                  <a:srgbClr val="50616B"/>
                </a:solidFill>
                <a:latin typeface="Segoe UI"/>
              </a:rPr>
              <a:t>LIVING IN POVERTY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9464040" y="2542032"/>
            <a:ext cx="1700784" cy="0"/>
          </a:xfrm>
          <a:prstGeom prst="line">
            <a:avLst/>
          </a:prstGeom>
          <a:ln w="25400">
            <a:solidFill>
              <a:srgbClr val="008C9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892040" y="2871216"/>
            <a:ext cx="2743200" cy="74980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2000" b="1">
                <a:solidFill>
                  <a:srgbClr val="E36C0A"/>
                </a:solidFill>
                <a:latin typeface="Segoe UI"/>
              </a:rPr>
              <a:t>5 of NI’s 10</a:t>
            </a:r>
            <a:r>
              <a:rPr sz="1300" b="0">
                <a:solidFill>
                  <a:srgbClr val="16232B"/>
                </a:solidFill>
                <a:latin typeface="Segoe UI"/>
              </a:rPr>
              <a:t>
most deprived areas are within the Trust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28431" y="2871216"/>
            <a:ext cx="3246120" cy="8229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2000" b="1">
                <a:solidFill>
                  <a:srgbClr val="B5248F"/>
                </a:solidFill>
                <a:latin typeface="Segoe UI"/>
              </a:rPr>
              <a:t>10 of NI’s 20</a:t>
            </a:r>
            <a:r>
              <a:rPr sz="1300" b="0">
                <a:solidFill>
                  <a:srgbClr val="16232B"/>
                </a:solidFill>
                <a:latin typeface="Segoe UI"/>
              </a:rPr>
              <a:t>
areas with poorest access to services are in Fermanagh &amp; Omagh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4892040" y="3959352"/>
            <a:ext cx="6309360" cy="0"/>
          </a:xfrm>
          <a:prstGeom prst="line">
            <a:avLst/>
          </a:prstGeom>
          <a:ln w="12700">
            <a:solidFill>
              <a:srgbClr val="CAD6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4892040" y="4261104"/>
            <a:ext cx="128016" cy="128016"/>
          </a:xfrm>
          <a:prstGeom prst="ellipse">
            <a:avLst/>
          </a:prstGeom>
          <a:solidFill>
            <a:srgbClr val="008C9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5129783" y="4233672"/>
            <a:ext cx="2642615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500" b="1" i="0">
                <a:solidFill>
                  <a:srgbClr val="16232B"/>
                </a:solidFill>
                <a:latin typeface="Segoe UI"/>
              </a:rPr>
              <a:t>Rurality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29783" y="4498848"/>
            <a:ext cx="2642615" cy="56692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150" b="0" i="0">
                <a:solidFill>
                  <a:srgbClr val="50616B"/>
                </a:solidFill>
                <a:latin typeface="Segoe UI"/>
              </a:rPr>
              <a:t>Distance and transport shape how families reach support.</a:t>
            </a:r>
          </a:p>
        </p:txBody>
      </p:sp>
      <p:sp>
        <p:nvSpPr>
          <p:cNvPr id="22" name="Oval 21"/>
          <p:cNvSpPr/>
          <p:nvPr/>
        </p:nvSpPr>
        <p:spPr>
          <a:xfrm>
            <a:off x="8092440" y="4261104"/>
            <a:ext cx="128016" cy="128016"/>
          </a:xfrm>
          <a:prstGeom prst="ellipse">
            <a:avLst/>
          </a:prstGeom>
          <a:solidFill>
            <a:srgbClr val="005E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8330183" y="4233672"/>
            <a:ext cx="2871215" cy="228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500" b="1" i="0">
                <a:solidFill>
                  <a:srgbClr val="16232B"/>
                </a:solidFill>
                <a:latin typeface="Segoe UI"/>
              </a:rPr>
              <a:t>Rising complexity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330183" y="4498848"/>
            <a:ext cx="2871215" cy="56692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150" b="0" i="0">
                <a:solidFill>
                  <a:srgbClr val="50616B"/>
                </a:solidFill>
                <a:latin typeface="Segoe UI"/>
              </a:rPr>
              <a:t>Increasing numbers of looked-after children add pressure.</a:t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658368" y="6547104"/>
            <a:ext cx="10881360" cy="0"/>
          </a:xfrm>
          <a:prstGeom prst="line">
            <a:avLst/>
          </a:prstGeom>
          <a:ln w="8890">
            <a:solidFill>
              <a:srgbClr val="CAD6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58368" y="6583680"/>
            <a:ext cx="9875520" cy="14630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800" b="0" i="0">
                <a:solidFill>
                  <a:srgbClr val="50616B"/>
                </a:solidFill>
                <a:latin typeface="Segoe UI"/>
              </a:rPr>
              <a:t>Source: User-provided Western Trust context data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972800" y="6565392"/>
            <a:ext cx="566928" cy="16459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/>
            <a:r>
              <a:rPr lang="en-GB" sz="800" b="1">
                <a:solidFill>
                  <a:srgbClr val="50616B"/>
                </a:solidFill>
                <a:latin typeface="Segoe UI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948141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8368" y="310896"/>
            <a:ext cx="502920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GB" sz="1100" b="1">
                <a:solidFill>
                  <a:srgbClr val="008C95"/>
                </a:solidFill>
                <a:latin typeface="Segoe UI"/>
              </a:rPr>
              <a:t>GATEWAY REFERRAL</a:t>
            </a:r>
            <a:r>
              <a:rPr sz="1100" b="1">
                <a:solidFill>
                  <a:srgbClr val="008C95"/>
                </a:solidFill>
                <a:latin typeface="Segoe UI"/>
              </a:rPr>
              <a:t> PATHWAY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621792"/>
            <a:ext cx="10835640" cy="44627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US" sz="2900" b="1">
                <a:solidFill>
                  <a:srgbClr val="16232B"/>
                </a:solidFill>
                <a:latin typeface="Segoe UI"/>
              </a:rPr>
              <a:t>Existing Gateway Referral Pathways 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58368" y="1188720"/>
            <a:ext cx="987552" cy="54864"/>
          </a:xfrm>
          <a:prstGeom prst="rect">
            <a:avLst/>
          </a:prstGeom>
          <a:solidFill>
            <a:srgbClr val="E866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58368" y="1847088"/>
            <a:ext cx="1508760" cy="1225296"/>
          </a:xfrm>
          <a:prstGeom prst="rect">
            <a:avLst/>
          </a:prstGeom>
          <a:solidFill>
            <a:srgbClr val="003B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768096" y="2011680"/>
            <a:ext cx="329184" cy="329184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68096" y="2011680"/>
            <a:ext cx="329184" cy="32918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100" b="1">
                <a:solidFill>
                  <a:srgbClr val="003B5C"/>
                </a:solidFill>
                <a:latin typeface="Segoe UI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70432" y="1947672"/>
            <a:ext cx="886967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  <a:latin typeface="Segoe UI"/>
              </a:rPr>
              <a:t>Referrals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70432" y="2523744"/>
            <a:ext cx="886967" cy="42062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Segoe UI"/>
              </a:rPr>
              <a:t>One route in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2231136" y="2221992"/>
            <a:ext cx="246888" cy="329184"/>
          </a:xfrm>
          <a:prstGeom prst="rightArrow">
            <a:avLst/>
          </a:prstGeom>
          <a:solidFill>
            <a:srgbClr val="008C9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2542032" y="1847088"/>
            <a:ext cx="2121408" cy="1225296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2651760" y="2011680"/>
            <a:ext cx="329184" cy="329184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2651760" y="2011680"/>
            <a:ext cx="329184" cy="32918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100" b="1">
                <a:solidFill>
                  <a:srgbClr val="005EB8"/>
                </a:solidFill>
                <a:latin typeface="Segoe UI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54096" y="1947672"/>
            <a:ext cx="1499615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00" b="1">
                <a:solidFill>
                  <a:srgbClr val="FFFFFF"/>
                </a:solidFill>
                <a:latin typeface="Segoe UI"/>
              </a:rPr>
              <a:t>Single Point of Entry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54096" y="2523744"/>
            <a:ext cx="1499615" cy="42062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Segoe UI"/>
              </a:rPr>
              <a:t>Identify the right response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72584" y="1664208"/>
            <a:ext cx="123444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1">
                <a:solidFill>
                  <a:srgbClr val="008C95"/>
                </a:solidFill>
                <a:latin typeface="Segoe UI"/>
              </a:rPr>
              <a:t>Further assessment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4736592" y="2221992"/>
            <a:ext cx="841248" cy="329184"/>
          </a:xfrm>
          <a:prstGeom prst="rightArrow">
            <a:avLst/>
          </a:prstGeom>
          <a:solidFill>
            <a:srgbClr val="008C9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5650992" y="1847088"/>
            <a:ext cx="2450592" cy="1225296"/>
          </a:xfrm>
          <a:prstGeom prst="rect">
            <a:avLst/>
          </a:prstGeom>
          <a:solidFill>
            <a:srgbClr val="008C9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Oval 19"/>
          <p:cNvSpPr/>
          <p:nvPr/>
        </p:nvSpPr>
        <p:spPr>
          <a:xfrm>
            <a:off x="5760720" y="2011680"/>
            <a:ext cx="329184" cy="329184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5760720" y="2011680"/>
            <a:ext cx="329184" cy="32918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100" b="1">
                <a:solidFill>
                  <a:srgbClr val="008C95"/>
                </a:solidFill>
                <a:latin typeface="Segoe UI"/>
              </a:rP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163056" y="1947672"/>
            <a:ext cx="1828800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00" b="1">
                <a:solidFill>
                  <a:srgbClr val="FFFFFF"/>
                </a:solidFill>
                <a:latin typeface="Segoe UI"/>
              </a:rPr>
              <a:t>Gateway Initial Assessment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63056" y="2523744"/>
            <a:ext cx="1828800" cy="42062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Segoe UI"/>
              </a:rPr>
              <a:t>Omagh • Derry • Enniskillen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138160" y="1664208"/>
            <a:ext cx="786384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1">
                <a:solidFill>
                  <a:srgbClr val="008C95"/>
                </a:solidFill>
                <a:latin typeface="Segoe UI"/>
              </a:rPr>
              <a:t>Transfer</a:t>
            </a:r>
          </a:p>
        </p:txBody>
      </p:sp>
      <p:sp>
        <p:nvSpPr>
          <p:cNvPr id="25" name="Right Arrow 24"/>
          <p:cNvSpPr/>
          <p:nvPr/>
        </p:nvSpPr>
        <p:spPr>
          <a:xfrm>
            <a:off x="8193024" y="2221992"/>
            <a:ext cx="658368" cy="329184"/>
          </a:xfrm>
          <a:prstGeom prst="rightArrow">
            <a:avLst/>
          </a:prstGeom>
          <a:solidFill>
            <a:srgbClr val="008C9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8924544" y="1847088"/>
            <a:ext cx="2578608" cy="1225296"/>
          </a:xfrm>
          <a:prstGeom prst="rect">
            <a:avLst/>
          </a:prstGeom>
          <a:solidFill>
            <a:srgbClr val="003B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Oval 26"/>
          <p:cNvSpPr/>
          <p:nvPr/>
        </p:nvSpPr>
        <p:spPr>
          <a:xfrm>
            <a:off x="9034272" y="2011680"/>
            <a:ext cx="329184" cy="329184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9034272" y="2011680"/>
            <a:ext cx="329184" cy="32918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100" b="1">
                <a:solidFill>
                  <a:srgbClr val="003B5C"/>
                </a:solidFill>
                <a:latin typeface="Segoe UI"/>
              </a:rPr>
              <a:t>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436608" y="1947672"/>
            <a:ext cx="1956815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00" b="1">
                <a:solidFill>
                  <a:srgbClr val="FFFFFF"/>
                </a:solidFill>
                <a:latin typeface="Segoe UI"/>
              </a:rPr>
              <a:t>Family &amp; Childcare Teams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436608" y="2523744"/>
            <a:ext cx="1956815" cy="42062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Segoe UI"/>
              </a:rPr>
              <a:t>Child Protection • Looked After • Family Support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340864" y="3383280"/>
            <a:ext cx="2523744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sz="1100" b="1">
                <a:solidFill>
                  <a:srgbClr val="008C95"/>
                </a:solidFill>
                <a:latin typeface="Segoe UI"/>
              </a:rPr>
              <a:t>Closure Pre Assessment</a:t>
            </a:r>
            <a:endParaRPr lang="en-US"/>
          </a:p>
        </p:txBody>
      </p:sp>
      <p:sp>
        <p:nvSpPr>
          <p:cNvPr id="32" name="Down Arrow 31"/>
          <p:cNvSpPr/>
          <p:nvPr/>
        </p:nvSpPr>
        <p:spPr>
          <a:xfrm>
            <a:off x="3410712" y="3044952"/>
            <a:ext cx="384048" cy="310896"/>
          </a:xfrm>
          <a:prstGeom prst="downArrow">
            <a:avLst/>
          </a:prstGeom>
          <a:solidFill>
            <a:srgbClr val="008C9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32"/>
          <p:cNvSpPr/>
          <p:nvPr/>
        </p:nvSpPr>
        <p:spPr>
          <a:xfrm>
            <a:off x="2340864" y="3730752"/>
            <a:ext cx="64008" cy="749808"/>
          </a:xfrm>
          <a:prstGeom prst="rect">
            <a:avLst/>
          </a:prstGeom>
          <a:solidFill>
            <a:srgbClr val="E866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2505456" y="3730752"/>
            <a:ext cx="1042415" cy="7498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300" b="1">
                <a:solidFill>
                  <a:srgbClr val="16232B"/>
                </a:solidFill>
                <a:latin typeface="Segoe UI"/>
              </a:rPr>
              <a:t>Closure
No Further Action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648456" y="3730752"/>
            <a:ext cx="64008" cy="749808"/>
          </a:xfrm>
          <a:prstGeom prst="rect">
            <a:avLst/>
          </a:prstGeom>
          <a:solidFill>
            <a:srgbClr val="5CAA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3813048" y="3730752"/>
            <a:ext cx="1051560" cy="7498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300" b="1">
                <a:solidFill>
                  <a:srgbClr val="16232B"/>
                </a:solidFill>
                <a:latin typeface="Segoe UI"/>
              </a:rPr>
              <a:t>Closure
Level 2 Supports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614416" y="3383280"/>
            <a:ext cx="2523744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sz="1100" b="1">
                <a:solidFill>
                  <a:srgbClr val="008C95"/>
                </a:solidFill>
                <a:latin typeface="Segoe UI"/>
                <a:cs typeface="Segoe UI"/>
              </a:rPr>
              <a:t>Closure Post Assessment</a:t>
            </a:r>
          </a:p>
        </p:txBody>
      </p:sp>
      <p:sp>
        <p:nvSpPr>
          <p:cNvPr id="38" name="Down Arrow 37"/>
          <p:cNvSpPr/>
          <p:nvPr/>
        </p:nvSpPr>
        <p:spPr>
          <a:xfrm>
            <a:off x="6684264" y="3044952"/>
            <a:ext cx="384048" cy="310896"/>
          </a:xfrm>
          <a:prstGeom prst="downArrow">
            <a:avLst/>
          </a:prstGeom>
          <a:solidFill>
            <a:srgbClr val="008C9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ectangle 38"/>
          <p:cNvSpPr/>
          <p:nvPr/>
        </p:nvSpPr>
        <p:spPr>
          <a:xfrm>
            <a:off x="5614416" y="3730752"/>
            <a:ext cx="64008" cy="749808"/>
          </a:xfrm>
          <a:prstGeom prst="rect">
            <a:avLst/>
          </a:prstGeom>
          <a:solidFill>
            <a:srgbClr val="E866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5779007" y="3730752"/>
            <a:ext cx="1042415" cy="7498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300" b="1">
                <a:solidFill>
                  <a:srgbClr val="16232B"/>
                </a:solidFill>
                <a:latin typeface="Segoe UI"/>
              </a:rPr>
              <a:t>Closure
No Further Action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922007" y="3730752"/>
            <a:ext cx="64008" cy="749808"/>
          </a:xfrm>
          <a:prstGeom prst="rect">
            <a:avLst/>
          </a:prstGeom>
          <a:solidFill>
            <a:srgbClr val="5CAA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7086600" y="3730752"/>
            <a:ext cx="1051560" cy="7498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300" b="1">
                <a:solidFill>
                  <a:srgbClr val="16232B"/>
                </a:solidFill>
                <a:latin typeface="Segoe UI"/>
              </a:rPr>
              <a:t>Closure
Level 2 Supports</a:t>
            </a:r>
          </a:p>
        </p:txBody>
      </p:sp>
      <p:sp>
        <p:nvSpPr>
          <p:cNvPr id="43" name="Rectangle 42"/>
          <p:cNvSpPr/>
          <p:nvPr/>
        </p:nvSpPr>
        <p:spPr>
          <a:xfrm>
            <a:off x="658368" y="4983480"/>
            <a:ext cx="73152" cy="603504"/>
          </a:xfrm>
          <a:prstGeom prst="rect">
            <a:avLst/>
          </a:prstGeom>
          <a:solidFill>
            <a:srgbClr val="008C9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896112" y="5032766"/>
            <a:ext cx="10378440" cy="5232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lang="en-US" sz="1700" b="1">
                <a:solidFill>
                  <a:srgbClr val="003B5C"/>
                </a:solidFill>
                <a:latin typeface="Segoe UI"/>
              </a:rPr>
              <a:t>Together for Families Enhanced Service will support those families who need more that existing Level 2 Provision can currently provide</a:t>
            </a:r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658368" y="6547104"/>
            <a:ext cx="10835640" cy="10972"/>
          </a:xfrm>
          <a:prstGeom prst="rect">
            <a:avLst/>
          </a:prstGeom>
          <a:solidFill>
            <a:srgbClr val="D7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658368" y="6583680"/>
            <a:ext cx="9875520" cy="1463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00" b="0">
                <a:solidFill>
                  <a:srgbClr val="50616B"/>
                </a:solidFill>
                <a:latin typeface="Segoe UI"/>
              </a:rPr>
              <a:t>Referral pathway supplied for the market engagement presentation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1000232" y="6574536"/>
            <a:ext cx="50292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800" b="1">
                <a:solidFill>
                  <a:srgbClr val="50616B"/>
                </a:solidFill>
                <a:latin typeface="Segoe UI"/>
              </a:rPr>
              <a:t>04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8368" y="310896"/>
            <a:ext cx="5029200" cy="24688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100" b="1" i="0">
                <a:solidFill>
                  <a:srgbClr val="008C95"/>
                </a:solidFill>
                <a:latin typeface="Segoe UI"/>
              </a:rPr>
              <a:t>GATEWAY DEMAND | AUG 2025–JUL 2026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566928"/>
            <a:ext cx="10881360" cy="56692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3000" b="1" i="0">
                <a:solidFill>
                  <a:srgbClr val="16232B"/>
                </a:solidFill>
                <a:latin typeface="Segoe UI"/>
              </a:rPr>
              <a:t>Only 7% of referrals move into ongoing statutory support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16152"/>
            <a:ext cx="987552" cy="54864"/>
          </a:xfrm>
          <a:prstGeom prst="rect">
            <a:avLst/>
          </a:prstGeom>
          <a:solidFill>
            <a:srgbClr val="E36C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Chevron 4"/>
          <p:cNvSpPr/>
          <p:nvPr/>
        </p:nvSpPr>
        <p:spPr>
          <a:xfrm>
            <a:off x="786384" y="1828800"/>
            <a:ext cx="2944368" cy="1353312"/>
          </a:xfrm>
          <a:prstGeom prst="chevron">
            <a:avLst/>
          </a:prstGeom>
          <a:solidFill>
            <a:srgbClr val="008C9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50976" y="1993392"/>
            <a:ext cx="2441448" cy="38404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  <a:latin typeface="Segoe UI"/>
              </a:rPr>
              <a:t>6,618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0976" y="2423160"/>
            <a:ext cx="2441448" cy="20116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sz="1000" b="1" i="0">
                <a:solidFill>
                  <a:srgbClr val="FFFFFF"/>
                </a:solidFill>
                <a:latin typeface="Segoe UI"/>
              </a:rPr>
              <a:t>REFERRALS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" y="2688336"/>
            <a:ext cx="2441448" cy="21945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sz="1000" b="0" i="0">
                <a:solidFill>
                  <a:srgbClr val="FFFFFF"/>
                </a:solidFill>
                <a:latin typeface="Segoe UI"/>
              </a:rPr>
              <a:t>children and expectant mothers</a:t>
            </a:r>
          </a:p>
        </p:txBody>
      </p:sp>
      <p:sp>
        <p:nvSpPr>
          <p:cNvPr id="9" name="Chevron 8"/>
          <p:cNvSpPr/>
          <p:nvPr/>
        </p:nvSpPr>
        <p:spPr>
          <a:xfrm>
            <a:off x="4169663" y="1993392"/>
            <a:ext cx="2788920" cy="1024128"/>
          </a:xfrm>
          <a:prstGeom prst="chevron">
            <a:avLst/>
          </a:prstGeom>
          <a:solidFill>
            <a:srgbClr val="005E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334255" y="2157984"/>
            <a:ext cx="2286000" cy="38404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  <a:latin typeface="Segoe UI"/>
              </a:rPr>
              <a:t>1,577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34255" y="2587752"/>
            <a:ext cx="2286000" cy="20116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sz="1000" b="1" i="0">
                <a:solidFill>
                  <a:srgbClr val="FFFFFF"/>
                </a:solidFill>
                <a:latin typeface="Segoe UI"/>
              </a:rPr>
              <a:t>INITIAL ASSESSMENTS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34255" y="2852928"/>
            <a:ext cx="2286000" cy="21945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sz="1000" b="0" i="0">
                <a:solidFill>
                  <a:srgbClr val="FFFFFF"/>
                </a:solidFill>
                <a:latin typeface="Segoe UI"/>
              </a:rPr>
              <a:t>24% of referrals</a:t>
            </a:r>
          </a:p>
        </p:txBody>
      </p:sp>
      <p:sp>
        <p:nvSpPr>
          <p:cNvPr id="13" name="Chevron 12"/>
          <p:cNvSpPr/>
          <p:nvPr/>
        </p:nvSpPr>
        <p:spPr>
          <a:xfrm>
            <a:off x="7370064" y="1993392"/>
            <a:ext cx="2761488" cy="1024128"/>
          </a:xfrm>
          <a:prstGeom prst="chevron">
            <a:avLst/>
          </a:prstGeom>
          <a:solidFill>
            <a:srgbClr val="003B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534656" y="2157984"/>
            <a:ext cx="2258568" cy="38404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  <a:latin typeface="Segoe UI"/>
              </a:rPr>
              <a:t>491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34656" y="2587752"/>
            <a:ext cx="2258568" cy="20116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sz="1000" b="1" i="0">
                <a:solidFill>
                  <a:srgbClr val="FFFFFF"/>
                </a:solidFill>
                <a:latin typeface="Segoe UI"/>
              </a:rPr>
              <a:t>ONGOING STATUTORY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34656" y="2852928"/>
            <a:ext cx="2258568" cy="21945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sz="1000" b="0" i="0">
                <a:solidFill>
                  <a:srgbClr val="FFFFFF"/>
                </a:solidFill>
                <a:latin typeface="Segoe UI"/>
              </a:rPr>
              <a:t>31% of assessments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469880" y="2075688"/>
            <a:ext cx="960120" cy="713232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sz="3400" b="1" i="0">
                <a:solidFill>
                  <a:srgbClr val="E36C0A"/>
                </a:solidFill>
                <a:latin typeface="Segoe UI"/>
              </a:rPr>
              <a:t>7%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287000" y="2816352"/>
            <a:ext cx="1353312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sz="1000" b="1" i="0">
                <a:solidFill>
                  <a:srgbClr val="50616B"/>
                </a:solidFill>
                <a:latin typeface="Segoe UI"/>
              </a:rPr>
              <a:t>of all referrals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6384" y="3822191"/>
            <a:ext cx="4114800" cy="31089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800" b="1" i="0">
                <a:solidFill>
                  <a:srgbClr val="16232B"/>
                </a:solidFill>
                <a:latin typeface="Segoe UI"/>
              </a:rPr>
              <a:t>Where demand is concentrated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257800" y="3822191"/>
            <a:ext cx="1965960" cy="23774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/>
            <a:r>
              <a:rPr sz="1000" b="1" i="0">
                <a:solidFill>
                  <a:srgbClr val="005EB8"/>
                </a:solidFill>
                <a:latin typeface="Segoe UI"/>
              </a:rPr>
              <a:t>INITIAL ASSESSMENT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75320" y="3822191"/>
            <a:ext cx="1828800" cy="23774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/>
            <a:r>
              <a:rPr sz="1000" b="1" i="0">
                <a:solidFill>
                  <a:srgbClr val="003B5C"/>
                </a:solidFill>
                <a:latin typeface="Segoe UI"/>
              </a:rPr>
              <a:t>ONGOING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" y="4315968"/>
            <a:ext cx="2011680" cy="23774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400" b="1" i="0">
                <a:solidFill>
                  <a:srgbClr val="16232B"/>
                </a:solidFill>
                <a:latin typeface="Segoe UI"/>
              </a:rPr>
              <a:t>Derry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743200" y="4343400"/>
            <a:ext cx="2468880" cy="146304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5257800" y="4315968"/>
            <a:ext cx="1965960" cy="23774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/>
            <a:r>
              <a:rPr sz="1400" b="1" i="0">
                <a:solidFill>
                  <a:srgbClr val="005EB8"/>
                </a:solidFill>
                <a:latin typeface="Segoe UI"/>
              </a:rPr>
              <a:t>995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306056" y="4343400"/>
            <a:ext cx="2468880" cy="146304"/>
          </a:xfrm>
          <a:prstGeom prst="rect">
            <a:avLst/>
          </a:prstGeom>
          <a:solidFill>
            <a:srgbClr val="003B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8275320" y="4315968"/>
            <a:ext cx="1828800" cy="23774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/>
            <a:r>
              <a:rPr sz="1400" b="1" i="0">
                <a:solidFill>
                  <a:srgbClr val="003B5C"/>
                </a:solidFill>
                <a:latin typeface="Segoe UI"/>
              </a:rPr>
              <a:t>311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86384" y="4828031"/>
            <a:ext cx="2011680" cy="23774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400" b="1" i="0">
                <a:solidFill>
                  <a:srgbClr val="16232B"/>
                </a:solidFill>
                <a:latin typeface="Segoe UI"/>
              </a:rPr>
              <a:t>Omagh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743200" y="4855464"/>
            <a:ext cx="838674" cy="146304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5257800" y="4828031"/>
            <a:ext cx="1965960" cy="23774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/>
            <a:r>
              <a:rPr sz="1400" b="1" i="0">
                <a:solidFill>
                  <a:srgbClr val="005EB8"/>
                </a:solidFill>
                <a:latin typeface="Segoe UI"/>
              </a:rPr>
              <a:t>338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306056" y="4855464"/>
            <a:ext cx="595389" cy="146304"/>
          </a:xfrm>
          <a:prstGeom prst="rect">
            <a:avLst/>
          </a:prstGeom>
          <a:solidFill>
            <a:srgbClr val="003B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8275320" y="4828031"/>
            <a:ext cx="1828800" cy="23774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/>
            <a:r>
              <a:rPr sz="1400" b="1" i="0">
                <a:solidFill>
                  <a:srgbClr val="003B5C"/>
                </a:solidFill>
                <a:latin typeface="Segoe UI"/>
              </a:rPr>
              <a:t>75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86384" y="5340096"/>
            <a:ext cx="2011680" cy="23774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400" b="1" i="0">
                <a:solidFill>
                  <a:srgbClr val="16232B"/>
                </a:solidFill>
                <a:latin typeface="Segoe UI"/>
              </a:rPr>
              <a:t>Enniskillen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743200" y="5367528"/>
            <a:ext cx="516107" cy="146304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5257800" y="5340096"/>
            <a:ext cx="1965960" cy="23774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/>
            <a:r>
              <a:rPr sz="1400" b="1" i="0">
                <a:solidFill>
                  <a:srgbClr val="005EB8"/>
                </a:solidFill>
                <a:latin typeface="Segoe UI"/>
              </a:rPr>
              <a:t>208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306056" y="5367528"/>
            <a:ext cx="833544" cy="146304"/>
          </a:xfrm>
          <a:prstGeom prst="rect">
            <a:avLst/>
          </a:prstGeom>
          <a:solidFill>
            <a:srgbClr val="003B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8275320" y="5340096"/>
            <a:ext cx="1828800" cy="23774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/>
            <a:r>
              <a:rPr sz="1400" b="1" i="0">
                <a:solidFill>
                  <a:srgbClr val="003B5C"/>
                </a:solidFill>
                <a:latin typeface="Segoe UI"/>
              </a:rPr>
              <a:t>105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460736" y="4315968"/>
            <a:ext cx="1051560" cy="123444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/>
            <a:r>
              <a:rPr sz="1300" b="1" i="0">
                <a:solidFill>
                  <a:srgbClr val="E36C0A"/>
                </a:solidFill>
                <a:latin typeface="Segoe UI"/>
              </a:rPr>
              <a:t>Most families need a response before statutory intervention becomes necessary.</a:t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658368" y="6547104"/>
            <a:ext cx="10881360" cy="0"/>
          </a:xfrm>
          <a:prstGeom prst="line">
            <a:avLst/>
          </a:prstGeom>
          <a:ln w="8890">
            <a:solidFill>
              <a:srgbClr val="CAD6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658368" y="6583680"/>
            <a:ext cx="9875520" cy="14630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800" b="0" i="0">
                <a:solidFill>
                  <a:srgbClr val="50616B"/>
                </a:solidFill>
                <a:latin typeface="Segoe UI"/>
              </a:rPr>
              <a:t>Source: Gateway data supplied in the user-provided deck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972800" y="6565392"/>
            <a:ext cx="566928" cy="16459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/>
            <a:r>
              <a:rPr lang="en-GB" sz="800" b="1">
                <a:solidFill>
                  <a:srgbClr val="50616B"/>
                </a:solidFill>
                <a:latin typeface="Segoe UI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818051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8368" y="310896"/>
            <a:ext cx="5029200" cy="24688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100" b="1" i="0">
                <a:solidFill>
                  <a:srgbClr val="008C95"/>
                </a:solidFill>
                <a:latin typeface="Segoe UI"/>
              </a:rPr>
              <a:t>LEARNING FROM CASE REVIEWS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566928"/>
            <a:ext cx="10881360" cy="56692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3000" b="1" i="0">
                <a:solidFill>
                  <a:srgbClr val="16232B"/>
                </a:solidFill>
                <a:latin typeface="Segoe UI"/>
              </a:rPr>
              <a:t>Four signals that earlier support could prevent escalation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16152"/>
            <a:ext cx="987552" cy="54864"/>
          </a:xfrm>
          <a:prstGeom prst="rect">
            <a:avLst/>
          </a:prstGeom>
          <a:solidFill>
            <a:srgbClr val="E36C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49808" y="1499616"/>
            <a:ext cx="10515600" cy="42062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700" b="1" i="0">
                <a:solidFill>
                  <a:srgbClr val="003B5C"/>
                </a:solidFill>
                <a:latin typeface="Segoe UI"/>
              </a:rPr>
              <a:t>A November 2025 sample found needs that could potentially be met by an enhanced service.</a:t>
            </a:r>
          </a:p>
        </p:txBody>
      </p:sp>
      <p:cxnSp>
        <p:nvCxnSpPr>
          <p:cNvPr id="6" name="Connector 5"/>
          <p:cNvCxnSpPr/>
          <p:nvPr/>
        </p:nvCxnSpPr>
        <p:spPr>
          <a:xfrm>
            <a:off x="1204361" y="3072063"/>
            <a:ext cx="9601200" cy="0"/>
          </a:xfrm>
          <a:prstGeom prst="line">
            <a:avLst/>
          </a:prstGeom>
          <a:ln w="38100">
            <a:solidFill>
              <a:srgbClr val="CAD6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1325880" y="2615184"/>
            <a:ext cx="713232" cy="713232"/>
          </a:xfrm>
          <a:prstGeom prst="ellipse">
            <a:avLst/>
          </a:prstGeom>
          <a:solidFill>
            <a:srgbClr val="008C9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326762" y="2890948"/>
            <a:ext cx="731520" cy="25603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Segoe UI"/>
              </a:rPr>
              <a:t>12.7%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05256" y="3657600"/>
            <a:ext cx="1572768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sz="1300" b="1" i="0">
                <a:solidFill>
                  <a:srgbClr val="16232B"/>
                </a:solidFill>
                <a:latin typeface="Segoe UI"/>
              </a:rPr>
              <a:t>Closed NFA before assessment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5528" y="4325112"/>
            <a:ext cx="1792224" cy="71323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GB" sz="1050">
                <a:solidFill>
                  <a:srgbClr val="50616B"/>
                </a:solidFill>
                <a:latin typeface="Segoe UI"/>
              </a:rPr>
              <a:t>Would have</a:t>
            </a:r>
            <a:r>
              <a:rPr sz="1050" b="0" i="0">
                <a:solidFill>
                  <a:srgbClr val="50616B"/>
                </a:solidFill>
                <a:latin typeface="Segoe UI"/>
              </a:rPr>
              <a:t> benefited from enhanced support</a:t>
            </a:r>
          </a:p>
        </p:txBody>
      </p:sp>
      <p:sp>
        <p:nvSpPr>
          <p:cNvPr id="11" name="Oval 10"/>
          <p:cNvSpPr/>
          <p:nvPr/>
        </p:nvSpPr>
        <p:spPr>
          <a:xfrm>
            <a:off x="3703320" y="2611093"/>
            <a:ext cx="713232" cy="713232"/>
          </a:xfrm>
          <a:prstGeom prst="ellipse">
            <a:avLst/>
          </a:prstGeom>
          <a:solidFill>
            <a:srgbClr val="005E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3694176" y="2916936"/>
            <a:ext cx="731520" cy="25603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Segoe UI"/>
              </a:rPr>
              <a:t>71.4%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82696" y="3657600"/>
            <a:ext cx="1572768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sz="1300" b="1" i="0">
                <a:solidFill>
                  <a:srgbClr val="16232B"/>
                </a:solidFill>
                <a:latin typeface="Segoe UI"/>
              </a:rPr>
              <a:t>Closed after assessment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72968" y="4325112"/>
            <a:ext cx="1792224" cy="71323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1100">
                <a:solidFill>
                  <a:srgbClr val="50616B"/>
                </a:solidFill>
                <a:latin typeface="Segoe UI"/>
              </a:rPr>
              <a:t>Would have benefited from enhanced support</a:t>
            </a:r>
            <a:endParaRPr lang="en-US" sz="1100">
              <a:solidFill>
                <a:srgbClr val="50616B"/>
              </a:solidFill>
              <a:latin typeface="Segoe UI"/>
              <a:cs typeface="Segoe UI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6080760" y="2615184"/>
            <a:ext cx="713232" cy="713232"/>
          </a:xfrm>
          <a:prstGeom prst="ellipse">
            <a:avLst/>
          </a:prstGeom>
          <a:solidFill>
            <a:srgbClr val="B524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101695" y="2890948"/>
            <a:ext cx="731520" cy="25603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Segoe UI"/>
              </a:rPr>
              <a:t>40%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60136" y="3657600"/>
            <a:ext cx="1572768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sz="1300" b="1" i="0">
                <a:solidFill>
                  <a:srgbClr val="16232B"/>
                </a:solidFill>
                <a:latin typeface="Segoe UI"/>
              </a:rPr>
              <a:t>Referred to another service</a:t>
            </a:r>
          </a:p>
        </p:txBody>
      </p:sp>
      <p:sp>
        <p:nvSpPr>
          <p:cNvPr id="19" name="Oval 18"/>
          <p:cNvSpPr/>
          <p:nvPr/>
        </p:nvSpPr>
        <p:spPr>
          <a:xfrm>
            <a:off x="8468226" y="2661225"/>
            <a:ext cx="713232" cy="713232"/>
          </a:xfrm>
          <a:prstGeom prst="ellipse">
            <a:avLst/>
          </a:prstGeom>
          <a:solidFill>
            <a:srgbClr val="E36C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469109" y="2916936"/>
            <a:ext cx="731520" cy="25603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Segoe UI"/>
              </a:rPr>
              <a:t>50%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37575" y="3657600"/>
            <a:ext cx="1572768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GB" sz="1300" b="1">
                <a:solidFill>
                  <a:srgbClr val="16232B"/>
                </a:solidFill>
                <a:latin typeface="Segoe UI"/>
              </a:rPr>
              <a:t>Gateway Unallocated</a:t>
            </a:r>
            <a:r>
              <a:rPr sz="1300" b="1" i="0">
                <a:solidFill>
                  <a:srgbClr val="16232B"/>
                </a:solidFill>
                <a:latin typeface="Segoe UI"/>
              </a:rPr>
              <a:t> &gt;20 days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49808" y="5687568"/>
            <a:ext cx="10570464" cy="38404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sz="1800" b="1" i="0">
                <a:solidFill>
                  <a:srgbClr val="003B5C"/>
                </a:solidFill>
                <a:latin typeface="Segoe UI"/>
              </a:rPr>
              <a:t>Opportunity: offer practical help </a:t>
            </a:r>
            <a:r>
              <a:rPr lang="en-GB" b="1">
                <a:solidFill>
                  <a:srgbClr val="003B5C"/>
                </a:solidFill>
                <a:latin typeface="Segoe UI"/>
              </a:rPr>
              <a:t>without statutory Social Work Intervention</a:t>
            </a:r>
            <a:r>
              <a:rPr sz="1800" b="1" i="0">
                <a:solidFill>
                  <a:srgbClr val="003B5C"/>
                </a:solidFill>
                <a:latin typeface="Segoe UI"/>
              </a:rPr>
              <a:t>.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658368" y="6547104"/>
            <a:ext cx="10881360" cy="0"/>
          </a:xfrm>
          <a:prstGeom prst="line">
            <a:avLst/>
          </a:prstGeom>
          <a:ln w="8890">
            <a:solidFill>
              <a:srgbClr val="CAD6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58368" y="6583680"/>
            <a:ext cx="9875520" cy="14630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800" b="0" i="0">
                <a:solidFill>
                  <a:srgbClr val="50616B"/>
                </a:solidFill>
                <a:latin typeface="Segoe UI"/>
              </a:rPr>
              <a:t>Source: Sample-review findings supplied in the user-provided deck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972800" y="6565392"/>
            <a:ext cx="566928" cy="16459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/>
            <a:r>
              <a:rPr lang="en-GB" sz="800" b="1">
                <a:solidFill>
                  <a:srgbClr val="50616B"/>
                </a:solidFill>
                <a:latin typeface="Segoe UI"/>
              </a:rPr>
              <a:t>05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DADF3B0-16C6-B59A-256B-26799B07B4B5}"/>
              </a:ext>
            </a:extLst>
          </p:cNvPr>
          <p:cNvSpPr txBox="1"/>
          <p:nvPr/>
        </p:nvSpPr>
        <p:spPr>
          <a:xfrm>
            <a:off x="5542602" y="4320955"/>
            <a:ext cx="1792224" cy="71323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1100">
                <a:solidFill>
                  <a:srgbClr val="50616B"/>
                </a:solidFill>
                <a:latin typeface="Segoe UI"/>
              </a:rPr>
              <a:t>Would have benefited from enhanced support</a:t>
            </a:r>
            <a:endParaRPr lang="en-US" sz="1100">
              <a:solidFill>
                <a:srgbClr val="50616B"/>
              </a:solidFill>
              <a:latin typeface="Segoe UI"/>
              <a:cs typeface="Segoe UI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2D71FD0-47B8-729F-D85E-EDA78F3FD19E}"/>
              </a:ext>
            </a:extLst>
          </p:cNvPr>
          <p:cNvSpPr txBox="1"/>
          <p:nvPr/>
        </p:nvSpPr>
        <p:spPr>
          <a:xfrm>
            <a:off x="7928865" y="4330981"/>
            <a:ext cx="1792224" cy="71323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lang="en-US" sz="1100">
                <a:solidFill>
                  <a:srgbClr val="50616B"/>
                </a:solidFill>
                <a:latin typeface="Segoe UI"/>
              </a:rPr>
              <a:t>Would have benefited from enhanced support</a:t>
            </a:r>
            <a:endParaRPr lang="en-US" sz="1100">
              <a:solidFill>
                <a:srgbClr val="50616B"/>
              </a:solidFill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2411519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8368" y="310896"/>
            <a:ext cx="5029200" cy="24688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100" b="1" i="0">
                <a:solidFill>
                  <a:srgbClr val="008C95"/>
                </a:solidFill>
                <a:latin typeface="Segoe UI"/>
              </a:rPr>
              <a:t>EVIDENCE OF UNMET NEED | 2024/25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566928"/>
            <a:ext cx="10881360" cy="56692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r>
              <a:rPr lang="en-US" sz="3000" b="1">
                <a:solidFill>
                  <a:srgbClr val="16232B"/>
                </a:solidFill>
                <a:latin typeface="Segoe UI"/>
              </a:rPr>
              <a:t>Gaps in Service Provision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58368" y="1216152"/>
            <a:ext cx="987552" cy="54864"/>
          </a:xfrm>
          <a:prstGeom prst="rect">
            <a:avLst/>
          </a:prstGeom>
          <a:solidFill>
            <a:srgbClr val="E36C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49808" y="1609344"/>
            <a:ext cx="5074920" cy="5029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r>
              <a:rPr lang="en-GB" sz="1300" b="1">
                <a:solidFill>
                  <a:srgbClr val="50616B"/>
                </a:solidFill>
                <a:latin typeface="Segoe UI"/>
              </a:rPr>
              <a:t>Family Support Hubs most</a:t>
            </a:r>
            <a:r>
              <a:rPr sz="1300" b="1" i="0">
                <a:solidFill>
                  <a:srgbClr val="50616B"/>
                </a:solidFill>
                <a:latin typeface="Segoe UI"/>
              </a:rPr>
              <a:t> frequently reported</a:t>
            </a:r>
            <a:r>
              <a:rPr lang="en-GB" sz="1300" b="1">
                <a:solidFill>
                  <a:srgbClr val="50616B"/>
                </a:solidFill>
                <a:latin typeface="Segoe UI"/>
              </a:rPr>
              <a:t> unmet need</a:t>
            </a:r>
            <a:endParaRPr sz="1300" b="1" i="0">
              <a:solidFill>
                <a:srgbClr val="50616B"/>
              </a:solidFill>
              <a:latin typeface="Segoe U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9808" y="1993392"/>
            <a:ext cx="5120640" cy="9144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2700" b="1">
                <a:solidFill>
                  <a:srgbClr val="005EB8"/>
                </a:solidFill>
                <a:latin typeface="Segoe UI"/>
              </a:rPr>
              <a:t>Parenting support</a:t>
            </a:r>
            <a:r>
              <a:rPr sz="2700" b="1">
                <a:solidFill>
                  <a:srgbClr val="E36C0A"/>
                </a:solidFill>
                <a:latin typeface="Segoe UI"/>
              </a:rPr>
              <a:t> + </a:t>
            </a:r>
            <a:r>
              <a:rPr sz="2700" b="1">
                <a:solidFill>
                  <a:srgbClr val="008C95"/>
                </a:solidFill>
                <a:latin typeface="Segoe UI"/>
              </a:rPr>
              <a:t>counselling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2798064"/>
            <a:ext cx="4956048" cy="457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500" b="0" i="0">
                <a:solidFill>
                  <a:srgbClr val="16232B"/>
                </a:solidFill>
                <a:latin typeface="Segoe UI"/>
              </a:rPr>
              <a:t>for both parents and children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5989320" y="1572768"/>
            <a:ext cx="0" cy="4517136"/>
          </a:xfrm>
          <a:prstGeom prst="line">
            <a:avLst/>
          </a:prstGeom>
          <a:ln w="15240">
            <a:solidFill>
              <a:srgbClr val="CAD6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428232" y="1609344"/>
            <a:ext cx="4828032" cy="38404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800" b="1" i="0">
                <a:solidFill>
                  <a:srgbClr val="16232B"/>
                </a:solidFill>
                <a:latin typeface="Segoe UI"/>
              </a:rPr>
              <a:t>Gateway referral reasons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28232" y="2139696"/>
            <a:ext cx="384048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100" b="1" i="0">
                <a:solidFill>
                  <a:srgbClr val="008C95"/>
                </a:solidFill>
                <a:latin typeface="Segoe UI"/>
              </a:rPr>
              <a:t>01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6858000" y="2258568"/>
            <a:ext cx="475488" cy="0"/>
          </a:xfrm>
          <a:prstGeom prst="line">
            <a:avLst/>
          </a:prstGeom>
          <a:ln w="31750">
            <a:solidFill>
              <a:srgbClr val="008C9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479792" y="2112264"/>
            <a:ext cx="3438144" cy="32918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500" b="1" i="0">
                <a:solidFill>
                  <a:srgbClr val="16232B"/>
                </a:solidFill>
                <a:latin typeface="Segoe UI"/>
              </a:rPr>
              <a:t>Home circumstances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28232" y="2761488"/>
            <a:ext cx="384048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100" b="1" i="0">
                <a:solidFill>
                  <a:srgbClr val="D94A64"/>
                </a:solidFill>
                <a:latin typeface="Segoe UI"/>
              </a:rPr>
              <a:t>02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6858000" y="2880360"/>
            <a:ext cx="475488" cy="0"/>
          </a:xfrm>
          <a:prstGeom prst="line">
            <a:avLst/>
          </a:prstGeom>
          <a:ln w="31750">
            <a:solidFill>
              <a:srgbClr val="D94A6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479792" y="2734056"/>
            <a:ext cx="3438144" cy="32918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500" b="1" i="0">
                <a:solidFill>
                  <a:srgbClr val="16232B"/>
                </a:solidFill>
                <a:latin typeface="Segoe UI"/>
              </a:rPr>
              <a:t>Domestic violence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28232" y="3383280"/>
            <a:ext cx="384048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100" b="1" i="0">
                <a:solidFill>
                  <a:srgbClr val="6F3C97"/>
                </a:solidFill>
                <a:latin typeface="Segoe UI"/>
              </a:rPr>
              <a:t>03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6858000" y="3502152"/>
            <a:ext cx="475488" cy="0"/>
          </a:xfrm>
          <a:prstGeom prst="line">
            <a:avLst/>
          </a:prstGeom>
          <a:ln w="31750">
            <a:solidFill>
              <a:srgbClr val="6F3C9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479792" y="3355848"/>
            <a:ext cx="3438144" cy="32918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500" b="1" i="0">
                <a:solidFill>
                  <a:srgbClr val="16232B"/>
                </a:solidFill>
                <a:latin typeface="Segoe UI"/>
              </a:rPr>
              <a:t>Alcohol and drug issues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28232" y="4005072"/>
            <a:ext cx="384048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100" b="1" i="0">
                <a:solidFill>
                  <a:srgbClr val="B5248F"/>
                </a:solidFill>
                <a:latin typeface="Segoe UI"/>
              </a:rPr>
              <a:t>04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6858000" y="4123944"/>
            <a:ext cx="475488" cy="0"/>
          </a:xfrm>
          <a:prstGeom prst="line">
            <a:avLst/>
          </a:prstGeom>
          <a:ln w="31750">
            <a:solidFill>
              <a:srgbClr val="B524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479792" y="3977639"/>
            <a:ext cx="3438144" cy="32918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500" b="1" i="0">
                <a:solidFill>
                  <a:srgbClr val="16232B"/>
                </a:solidFill>
                <a:latin typeface="Segoe UI"/>
              </a:rPr>
              <a:t>Parental mental health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9808" y="3529584"/>
            <a:ext cx="4846320" cy="29260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800" b="1" i="0">
                <a:solidFill>
                  <a:srgbClr val="16232B"/>
                </a:solidFill>
                <a:latin typeface="Segoe UI"/>
              </a:rPr>
              <a:t>Other recurring gaps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49808" y="4005072"/>
            <a:ext cx="100584" cy="246888"/>
          </a:xfrm>
          <a:prstGeom prst="rect">
            <a:avLst/>
          </a:prstGeom>
          <a:solidFill>
            <a:srgbClr val="D94A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996696" y="3977639"/>
            <a:ext cx="4645152" cy="29260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300" b="1" i="0">
                <a:solidFill>
                  <a:srgbClr val="16232B"/>
                </a:solidFill>
                <a:latin typeface="Segoe UI"/>
              </a:rPr>
              <a:t>Emotional &amp; </a:t>
            </a:r>
            <a:r>
              <a:rPr lang="en-GB" sz="1300" b="1">
                <a:solidFill>
                  <a:srgbClr val="16232B"/>
                </a:solidFill>
                <a:latin typeface="Segoe UI"/>
              </a:rPr>
              <a:t>behavioural</a:t>
            </a:r>
            <a:r>
              <a:rPr sz="1300" b="1" i="0">
                <a:solidFill>
                  <a:srgbClr val="16232B"/>
                </a:solidFill>
                <a:latin typeface="Segoe UI"/>
              </a:rPr>
              <a:t> support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49808" y="4453128"/>
            <a:ext cx="100584" cy="246888"/>
          </a:xfrm>
          <a:prstGeom prst="rect">
            <a:avLst/>
          </a:prstGeom>
          <a:solidFill>
            <a:srgbClr val="E36C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996696" y="4425696"/>
            <a:ext cx="4645152" cy="29260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300" b="1" i="0">
                <a:solidFill>
                  <a:srgbClr val="16232B"/>
                </a:solidFill>
                <a:latin typeface="Segoe UI"/>
              </a:rPr>
              <a:t>Financial hardship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49808" y="4901183"/>
            <a:ext cx="100584" cy="246888"/>
          </a:xfrm>
          <a:prstGeom prst="rect">
            <a:avLst/>
          </a:prstGeom>
          <a:solidFill>
            <a:srgbClr val="6F3C9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996696" y="4873751"/>
            <a:ext cx="4645152" cy="29260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300" b="1" i="0">
                <a:solidFill>
                  <a:srgbClr val="16232B"/>
                </a:solidFill>
                <a:latin typeface="Segoe UI"/>
              </a:rPr>
              <a:t>Mental health &amp; disability support</a:t>
            </a:r>
            <a:endParaRPr lang="en-US" sz="1300" b="1" i="0">
              <a:solidFill>
                <a:srgbClr val="16232B"/>
              </a:solidFill>
              <a:latin typeface="Segoe UI"/>
              <a:cs typeface="Segoe UI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49808" y="5349240"/>
            <a:ext cx="100584" cy="246888"/>
          </a:xfrm>
          <a:prstGeom prst="rect">
            <a:avLst/>
          </a:prstGeom>
          <a:solidFill>
            <a:srgbClr val="5A9E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996696" y="5321807"/>
            <a:ext cx="4645152" cy="29260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300" b="1" i="0">
                <a:solidFill>
                  <a:srgbClr val="16232B"/>
                </a:solidFill>
                <a:latin typeface="Segoe UI"/>
              </a:rPr>
              <a:t>Mentoring • housing • childcare • family breakdown</a:t>
            </a:r>
            <a:endParaRPr lang="en-US" sz="1300" b="1" i="0">
              <a:solidFill>
                <a:srgbClr val="16232B"/>
              </a:solidFill>
              <a:latin typeface="Segoe UI"/>
              <a:cs typeface="Segoe U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428232" y="4983480"/>
            <a:ext cx="4636008" cy="62179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800" b="1" i="0">
                <a:solidFill>
                  <a:srgbClr val="003B5C"/>
                </a:solidFill>
                <a:latin typeface="Segoe UI"/>
              </a:rPr>
              <a:t>Fermanagh reported the highest breadth of unmet need: 9 categories.</a:t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658368" y="6547104"/>
            <a:ext cx="10881360" cy="0"/>
          </a:xfrm>
          <a:prstGeom prst="line">
            <a:avLst/>
          </a:prstGeom>
          <a:ln w="8890">
            <a:solidFill>
              <a:srgbClr val="CAD6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58368" y="6583680"/>
            <a:ext cx="9875520" cy="14630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800" b="0" i="0">
                <a:solidFill>
                  <a:srgbClr val="50616B"/>
                </a:solidFill>
                <a:latin typeface="Segoe UI"/>
              </a:rPr>
              <a:t>Source: Family Support Hub and Gateway evidence supplied in the user-provided deck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972800" y="6565392"/>
            <a:ext cx="566928" cy="16459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/>
            <a:r>
              <a:rPr lang="en-GB" sz="800" b="1">
                <a:solidFill>
                  <a:srgbClr val="50616B"/>
                </a:solidFill>
                <a:latin typeface="Segoe UI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3135647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8368" y="310896"/>
            <a:ext cx="5029200" cy="24688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100" b="1" i="0">
                <a:solidFill>
                  <a:srgbClr val="008C95"/>
                </a:solidFill>
                <a:latin typeface="Segoe UI"/>
              </a:rPr>
              <a:t>WHAT FAMILIES NEED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566928"/>
            <a:ext cx="10881360" cy="56692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en-GB" sz="3000" b="1">
                <a:solidFill>
                  <a:srgbClr val="16232B"/>
                </a:solidFill>
                <a:latin typeface="Segoe UI"/>
              </a:rPr>
              <a:t>Five connected needs are emerging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16152"/>
            <a:ext cx="987552" cy="54864"/>
          </a:xfrm>
          <a:prstGeom prst="rect">
            <a:avLst/>
          </a:prstGeom>
          <a:solidFill>
            <a:srgbClr val="E36C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24" name="Connector 23"/>
          <p:cNvCxnSpPr/>
          <p:nvPr/>
        </p:nvCxnSpPr>
        <p:spPr>
          <a:xfrm>
            <a:off x="658368" y="6547104"/>
            <a:ext cx="10881360" cy="0"/>
          </a:xfrm>
          <a:prstGeom prst="line">
            <a:avLst/>
          </a:prstGeom>
          <a:ln w="8890">
            <a:solidFill>
              <a:srgbClr val="CAD6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58368" y="6583680"/>
            <a:ext cx="9875520" cy="14630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800" b="0" i="0">
                <a:solidFill>
                  <a:srgbClr val="50616B"/>
                </a:solidFill>
                <a:latin typeface="Segoe UI"/>
              </a:rPr>
              <a:t>Source: </a:t>
            </a:r>
            <a:r>
              <a:rPr lang="en-GB" sz="800" b="0" i="0">
                <a:solidFill>
                  <a:srgbClr val="50616B"/>
                </a:solidFill>
                <a:latin typeface="Segoe UI"/>
              </a:rPr>
              <a:t>Emerging needs supplied for </a:t>
            </a:r>
            <a:r>
              <a:rPr sz="800" b="0" i="0">
                <a:solidFill>
                  <a:srgbClr val="50616B"/>
                </a:solidFill>
                <a:latin typeface="Segoe UI"/>
              </a:rPr>
              <a:t>the </a:t>
            </a:r>
            <a:r>
              <a:rPr lang="en-GB" sz="800" b="0" i="0">
                <a:solidFill>
                  <a:srgbClr val="50616B"/>
                </a:solidFill>
                <a:latin typeface="Segoe UI"/>
              </a:rPr>
              <a:t>market engagement presentation</a:t>
            </a:r>
            <a:endParaRPr sz="800" b="0" i="0">
              <a:solidFill>
                <a:srgbClr val="50616B"/>
              </a:solidFill>
              <a:latin typeface="Segoe UI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972800" y="6565392"/>
            <a:ext cx="566928" cy="16459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/>
            <a:r>
              <a:rPr lang="en-GB" sz="800" b="1">
                <a:solidFill>
                  <a:srgbClr val="50616B"/>
                </a:solidFill>
                <a:latin typeface="Segoe UI"/>
              </a:rPr>
              <a:t>07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8368" y="1280160"/>
            <a:ext cx="1088136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700" b="1">
                <a:solidFill>
                  <a:srgbClr val="008C95"/>
                </a:solidFill>
                <a:latin typeface="Segoe UI"/>
              </a:rPr>
              <a:t>Families need one coordinated response—not separate services.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58368" y="1700784"/>
            <a:ext cx="438912" cy="49377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1600" b="1">
                <a:solidFill>
                  <a:srgbClr val="0072CE"/>
                </a:solidFill>
                <a:latin typeface="Segoe UI"/>
              </a:rPr>
              <a:t>01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70432" y="1691640"/>
            <a:ext cx="269748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1700" b="1">
                <a:solidFill>
                  <a:srgbClr val="16232B"/>
                </a:solidFill>
                <a:latin typeface="Segoe UI"/>
              </a:rPr>
              <a:t>Parenting &amp; relationships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950208" y="1682496"/>
            <a:ext cx="7452360" cy="60350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1400" b="0">
                <a:solidFill>
                  <a:srgbClr val="50616B"/>
                </a:solidFill>
                <a:latin typeface="Segoe UI"/>
              </a:rPr>
              <a:t>Boundaries, routines and behaviour management; co-parenting, mediation and support where conflict affects parenting.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58368" y="2423160"/>
            <a:ext cx="10835640" cy="10972"/>
          </a:xfrm>
          <a:prstGeom prst="rect">
            <a:avLst/>
          </a:prstGeom>
          <a:solidFill>
            <a:srgbClr val="D7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658368" y="2487168"/>
            <a:ext cx="438912" cy="49377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1600" b="1">
                <a:solidFill>
                  <a:srgbClr val="D94F70"/>
                </a:solidFill>
                <a:latin typeface="Segoe UI"/>
              </a:rPr>
              <a:t>02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170432" y="2478024"/>
            <a:ext cx="269748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1700" b="1">
                <a:solidFill>
                  <a:srgbClr val="16232B"/>
                </a:solidFill>
                <a:latin typeface="Segoe UI"/>
              </a:rPr>
              <a:t>Emotional wellbeing &amp; specialist support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950208" y="2662910"/>
            <a:ext cx="745236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1400" b="0">
                <a:solidFill>
                  <a:srgbClr val="50616B"/>
                </a:solidFill>
                <a:latin typeface="Segoe UI"/>
              </a:rPr>
              <a:t>Bereavement, trauma, parental mental health</a:t>
            </a:r>
            <a:r>
              <a:rPr lang="en-GB" sz="1400">
                <a:solidFill>
                  <a:srgbClr val="50616B"/>
                </a:solidFill>
                <a:latin typeface="Segoe UI"/>
              </a:rPr>
              <a:t>, addictions</a:t>
            </a:r>
            <a:r>
              <a:rPr sz="1400" b="0">
                <a:solidFill>
                  <a:srgbClr val="50616B"/>
                </a:solidFill>
                <a:latin typeface="Segoe UI"/>
              </a:rPr>
              <a:t> and neurodiversity</a:t>
            </a:r>
            <a:r>
              <a:rPr lang="en-GB" sz="1400">
                <a:solidFill>
                  <a:srgbClr val="50616B"/>
                </a:solidFill>
                <a:latin typeface="Segoe UI"/>
              </a:rPr>
              <a:t> </a:t>
            </a:r>
            <a:r>
              <a:rPr lang="en-GB" sz="1400" err="1">
                <a:solidFill>
                  <a:srgbClr val="50616B"/>
                </a:solidFill>
                <a:latin typeface="Segoe UI"/>
              </a:rPr>
              <a:t>su</a:t>
            </a:r>
            <a:r>
              <a:rPr lang="en-GB" sz="1400">
                <a:solidFill>
                  <a:srgbClr val="50616B"/>
                </a:solidFill>
                <a:latin typeface="Segoe UI"/>
              </a:rPr>
              <a:t>pports.  </a:t>
            </a:r>
            <a:endParaRPr lang="en-US" sz="1400" b="0">
              <a:solidFill>
                <a:srgbClr val="50616B"/>
              </a:solidFill>
              <a:latin typeface="Segoe UI"/>
              <a:cs typeface="Segoe UI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58368" y="3209544"/>
            <a:ext cx="10835640" cy="10972"/>
          </a:xfrm>
          <a:prstGeom prst="rect">
            <a:avLst/>
          </a:prstGeom>
          <a:solidFill>
            <a:srgbClr val="D7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658368" y="3273552"/>
            <a:ext cx="438912" cy="49377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1600" b="1">
                <a:solidFill>
                  <a:srgbClr val="5CAA50"/>
                </a:solidFill>
                <a:latin typeface="Segoe UI"/>
              </a:rPr>
              <a:t>03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70432" y="3264408"/>
            <a:ext cx="269748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1700" b="1">
                <a:solidFill>
                  <a:srgbClr val="16232B"/>
                </a:solidFill>
                <a:latin typeface="Segoe UI"/>
              </a:rPr>
              <a:t>Practical family help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950208" y="3255264"/>
            <a:ext cx="7452360" cy="60350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1400" b="0">
                <a:solidFill>
                  <a:srgbClr val="50616B"/>
                </a:solidFill>
                <a:latin typeface="Segoe UI"/>
              </a:rPr>
              <a:t>Hands-on, responsive support that builds parenting capacity and stabilises daily family life.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58368" y="3995928"/>
            <a:ext cx="10835640" cy="10972"/>
          </a:xfrm>
          <a:prstGeom prst="rect">
            <a:avLst/>
          </a:prstGeom>
          <a:solidFill>
            <a:srgbClr val="D7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658368" y="4059936"/>
            <a:ext cx="438912" cy="49377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1600" b="1">
                <a:solidFill>
                  <a:srgbClr val="E76F00"/>
                </a:solidFill>
                <a:latin typeface="Segoe UI"/>
              </a:rPr>
              <a:t>04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170432" y="4050792"/>
            <a:ext cx="269748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1700" b="1">
                <a:solidFill>
                  <a:srgbClr val="16232B"/>
                </a:solidFill>
                <a:latin typeface="Segoe UI"/>
              </a:rPr>
              <a:t>Children &amp; young people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950208" y="4041648"/>
            <a:ext cx="7452360" cy="60350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1400" b="0">
                <a:solidFill>
                  <a:srgbClr val="50616B"/>
                </a:solidFill>
                <a:latin typeface="Segoe UI"/>
              </a:rPr>
              <a:t>Youth work, mentoring, diversionary activities and practical internet-safety support.</a:t>
            </a:r>
          </a:p>
        </p:txBody>
      </p:sp>
      <p:sp>
        <p:nvSpPr>
          <p:cNvPr id="43" name="Rectangle 42"/>
          <p:cNvSpPr/>
          <p:nvPr/>
        </p:nvSpPr>
        <p:spPr>
          <a:xfrm>
            <a:off x="658368" y="4782312"/>
            <a:ext cx="10835640" cy="10972"/>
          </a:xfrm>
          <a:prstGeom prst="rect">
            <a:avLst/>
          </a:prstGeom>
          <a:solidFill>
            <a:srgbClr val="D7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658368" y="4846320"/>
            <a:ext cx="438912" cy="49377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1600" b="1">
                <a:solidFill>
                  <a:srgbClr val="7743A5"/>
                </a:solidFill>
                <a:latin typeface="Segoe UI"/>
              </a:rPr>
              <a:t>05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170432" y="4837176"/>
            <a:ext cx="269748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1700" b="1">
                <a:solidFill>
                  <a:srgbClr val="16232B"/>
                </a:solidFill>
                <a:latin typeface="Segoe UI"/>
              </a:rPr>
              <a:t>One coordinated family plan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950208" y="4914340"/>
            <a:ext cx="7452360" cy="43088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1400" b="0">
                <a:solidFill>
                  <a:srgbClr val="50616B"/>
                </a:solidFill>
                <a:latin typeface="Segoe UI"/>
              </a:rPr>
              <a:t>Case coordination </a:t>
            </a:r>
            <a:r>
              <a:rPr lang="en-GB" sz="1400">
                <a:solidFill>
                  <a:srgbClr val="50616B"/>
                </a:solidFill>
                <a:latin typeface="Segoe UI"/>
              </a:rPr>
              <a:t>with other services such as Mental Health</a:t>
            </a:r>
            <a:r>
              <a:rPr lang="en-GB" sz="1400" b="0">
                <a:solidFill>
                  <a:srgbClr val="50616B"/>
                </a:solidFill>
                <a:latin typeface="Segoe UI"/>
              </a:rPr>
              <a:t>,</a:t>
            </a:r>
            <a:r>
              <a:rPr lang="en-GB" sz="1400">
                <a:solidFill>
                  <a:srgbClr val="50616B"/>
                </a:solidFill>
                <a:latin typeface="Segoe UI"/>
              </a:rPr>
              <a:t> Addictions &amp; Women's Aid ,</a:t>
            </a:r>
            <a:r>
              <a:rPr sz="1400" b="0">
                <a:solidFill>
                  <a:srgbClr val="50616B"/>
                </a:solidFill>
                <a:latin typeface="Segoe UI"/>
              </a:rPr>
              <a:t> housing, GP and therapeutic services, including family group conferencing.</a:t>
            </a:r>
          </a:p>
        </p:txBody>
      </p:sp>
    </p:spTree>
    <p:extLst>
      <p:ext uri="{BB962C8B-B14F-4D97-AF65-F5344CB8AC3E}">
        <p14:creationId xmlns:p14="http://schemas.microsoft.com/office/powerpoint/2010/main" val="3218585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8368" y="310896"/>
            <a:ext cx="5029200" cy="24688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100" b="1" i="0">
                <a:solidFill>
                  <a:srgbClr val="008C95"/>
                </a:solidFill>
                <a:latin typeface="Segoe UI"/>
              </a:rPr>
              <a:t>THE OPPORTUNITY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566928"/>
            <a:ext cx="10881360" cy="56692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en-GB" sz="3000" b="1">
                <a:solidFill>
                  <a:srgbClr val="16232B"/>
                </a:solidFill>
                <a:latin typeface="Segoe UI"/>
              </a:rPr>
              <a:t>Together, we can bridge the gap to earlier support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16152"/>
            <a:ext cx="987552" cy="54864"/>
          </a:xfrm>
          <a:prstGeom prst="rect">
            <a:avLst/>
          </a:prstGeom>
          <a:solidFill>
            <a:srgbClr val="E36C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31" name="Connector 30"/>
          <p:cNvCxnSpPr/>
          <p:nvPr/>
        </p:nvCxnSpPr>
        <p:spPr>
          <a:xfrm>
            <a:off x="658368" y="6547104"/>
            <a:ext cx="10881360" cy="0"/>
          </a:xfrm>
          <a:prstGeom prst="line">
            <a:avLst/>
          </a:prstGeom>
          <a:ln w="8890">
            <a:solidFill>
              <a:srgbClr val="CAD6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58368" y="6583680"/>
            <a:ext cx="9875520" cy="14630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en-GB" sz="800" b="0">
                <a:solidFill>
                  <a:srgbClr val="50616B"/>
                </a:solidFill>
                <a:latin typeface="Segoe UI"/>
              </a:rPr>
              <a:t>Generated illustrative graphic; partnership principles supplied for the presentation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972800" y="6565392"/>
            <a:ext cx="566928" cy="16459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/>
            <a:r>
              <a:rPr lang="en-GB" sz="800" b="1">
                <a:solidFill>
                  <a:srgbClr val="50616B"/>
                </a:solidFill>
                <a:latin typeface="Segoe UI"/>
              </a:rPr>
              <a:t>08</a:t>
            </a:r>
          </a:p>
        </p:txBody>
      </p:sp>
      <p:pic>
        <p:nvPicPr>
          <p:cNvPr id="34" name="Picture 33" descr="image-8ca7dd12eba40a38664bb92bf441fe5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1444752"/>
            <a:ext cx="4983480" cy="332232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658368" y="4828032"/>
            <a:ext cx="4983480" cy="34747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600" b="1">
                <a:solidFill>
                  <a:srgbClr val="003B5C"/>
                </a:solidFill>
                <a:latin typeface="Segoe UI"/>
              </a:rPr>
              <a:t>Building stronger relationships across sectors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989320" y="1463040"/>
            <a:ext cx="420624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>
                <a:solidFill>
                  <a:srgbClr val="005EB8"/>
                </a:solidFill>
                <a:latin typeface="Segoe UI"/>
              </a:rPr>
              <a:t>01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446520" y="1444752"/>
            <a:ext cx="4526280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>
                <a:solidFill>
                  <a:srgbClr val="16232B"/>
                </a:solidFill>
                <a:latin typeface="Segoe UI"/>
              </a:rPr>
              <a:t>A new partnership model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446520" y="1773936"/>
            <a:ext cx="4526280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400" b="0">
                <a:solidFill>
                  <a:srgbClr val="50616B"/>
                </a:solidFill>
                <a:latin typeface="Segoe UI"/>
              </a:rPr>
              <a:t>A unique, innovative model for the Trust and Community &amp; Voluntary Sector.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989320" y="2441448"/>
            <a:ext cx="5047488" cy="10972"/>
          </a:xfrm>
          <a:prstGeom prst="rect">
            <a:avLst/>
          </a:prstGeom>
          <a:solidFill>
            <a:srgbClr val="D7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5989320" y="2596896"/>
            <a:ext cx="420624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>
                <a:solidFill>
                  <a:srgbClr val="B5248F"/>
                </a:solidFill>
                <a:latin typeface="Segoe UI"/>
              </a:rPr>
              <a:t>02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446520" y="2578608"/>
            <a:ext cx="4526280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>
                <a:solidFill>
                  <a:srgbClr val="16232B"/>
                </a:solidFill>
                <a:latin typeface="Segoe UI"/>
              </a:rPr>
              <a:t>Stronger relationships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46520" y="2907791"/>
            <a:ext cx="4526280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>
                <a:solidFill>
                  <a:srgbClr val="50616B"/>
                </a:solidFill>
                <a:latin typeface="Segoe UI"/>
              </a:rPr>
              <a:t>Shared learning and collaborative practice that build trust and local </a:t>
            </a:r>
            <a:r>
              <a:rPr lang="en-GB" sz="1400">
                <a:solidFill>
                  <a:srgbClr val="50616B"/>
                </a:solidFill>
                <a:latin typeface="Segoe UI"/>
              </a:rPr>
              <a:t>connections</a:t>
            </a:r>
            <a:r>
              <a:rPr sz="1400" b="0">
                <a:solidFill>
                  <a:srgbClr val="50616B"/>
                </a:solidFill>
                <a:latin typeface="Segoe UI"/>
              </a:rPr>
              <a:t>.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989320" y="3575304"/>
            <a:ext cx="5047488" cy="10972"/>
          </a:xfrm>
          <a:prstGeom prst="rect">
            <a:avLst/>
          </a:prstGeom>
          <a:solidFill>
            <a:srgbClr val="D7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5989320" y="3730752"/>
            <a:ext cx="420624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>
                <a:solidFill>
                  <a:srgbClr val="E86616"/>
                </a:solidFill>
                <a:latin typeface="Segoe UI"/>
              </a:rPr>
              <a:t>03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446520" y="3712464"/>
            <a:ext cx="4526280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>
                <a:solidFill>
                  <a:srgbClr val="16232B"/>
                </a:solidFill>
                <a:latin typeface="Segoe UI"/>
              </a:rPr>
              <a:t>Earlier, coordinated help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446520" y="4041648"/>
            <a:ext cx="4526280" cy="5669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>
                <a:solidFill>
                  <a:srgbClr val="50616B"/>
                </a:solidFill>
                <a:latin typeface="Segoe UI"/>
              </a:rPr>
              <a:t>Earlier whole-family support for complex needs—improving outcomes for children and families.</a:t>
            </a:r>
          </a:p>
        </p:txBody>
      </p:sp>
      <p:sp>
        <p:nvSpPr>
          <p:cNvPr id="47" name="Rectangle 46"/>
          <p:cNvSpPr/>
          <p:nvPr/>
        </p:nvSpPr>
        <p:spPr>
          <a:xfrm>
            <a:off x="5989320" y="4873752"/>
            <a:ext cx="73152" cy="768096"/>
          </a:xfrm>
          <a:prstGeom prst="rect">
            <a:avLst/>
          </a:prstGeom>
          <a:solidFill>
            <a:srgbClr val="008C9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6236208" y="4828032"/>
            <a:ext cx="470916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>
                <a:solidFill>
                  <a:srgbClr val="008C95"/>
                </a:solidFill>
                <a:latin typeface="Segoe UI"/>
              </a:rPr>
              <a:t>GATEWAY SERVICE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236208" y="5102352"/>
            <a:ext cx="4709160" cy="5760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>
                <a:solidFill>
                  <a:srgbClr val="16232B"/>
                </a:solidFill>
                <a:latin typeface="Segoe UI"/>
              </a:rPr>
              <a:t>Direct referral • risk support • safe response to new and emerging concerns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236208" y="5586984"/>
            <a:ext cx="4709160" cy="246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>
                <a:solidFill>
                  <a:srgbClr val="003B5C"/>
                </a:solidFill>
                <a:latin typeface="Segoe UI"/>
              </a:rPr>
              <a:t>Support and safety go hand in hand.</a:t>
            </a:r>
          </a:p>
        </p:txBody>
      </p:sp>
    </p:spTree>
    <p:extLst>
      <p:ext uri="{BB962C8B-B14F-4D97-AF65-F5344CB8AC3E}">
        <p14:creationId xmlns:p14="http://schemas.microsoft.com/office/powerpoint/2010/main" val="2620945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8368" y="310896"/>
            <a:ext cx="5029200" cy="24688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100" b="1" i="0">
                <a:solidFill>
                  <a:srgbClr val="008C95"/>
                </a:solidFill>
                <a:latin typeface="Segoe UI"/>
              </a:rPr>
              <a:t>WHAT COULD WORK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566928"/>
            <a:ext cx="10881360" cy="56692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3000" b="1" i="0">
                <a:solidFill>
                  <a:srgbClr val="16232B"/>
                </a:solidFill>
                <a:latin typeface="Segoe UI"/>
              </a:rPr>
              <a:t>Design for access, flexibility and lasting change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16152"/>
            <a:ext cx="987552" cy="54864"/>
          </a:xfrm>
          <a:prstGeom prst="rect">
            <a:avLst/>
          </a:prstGeom>
          <a:solidFill>
            <a:srgbClr val="E36C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image-447e2d29cfda68e694fa810f276d8115.jpg"/>
          <p:cNvPicPr>
            <a:picLocks noChangeAspect="1"/>
          </p:cNvPicPr>
          <p:nvPr/>
        </p:nvPicPr>
        <p:blipFill>
          <a:blip r:embed="rId2"/>
          <a:srcRect l="19156" r="19156"/>
          <a:stretch>
            <a:fillRect/>
          </a:stretch>
        </p:blipFill>
        <p:spPr>
          <a:xfrm>
            <a:off x="694944" y="1517904"/>
            <a:ext cx="4078224" cy="44074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30368" y="1554480"/>
            <a:ext cx="6080760" cy="38404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800" b="1" i="0">
                <a:solidFill>
                  <a:srgbClr val="16232B"/>
                </a:solidFill>
                <a:latin typeface="Segoe UI"/>
              </a:rPr>
              <a:t>Six design principles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30368" y="2103120"/>
            <a:ext cx="438912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100" b="1" i="0">
                <a:solidFill>
                  <a:srgbClr val="E36C0A"/>
                </a:solidFill>
                <a:latin typeface="Segoe UI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24144" y="2084831"/>
            <a:ext cx="2487168" cy="65836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400" b="1" i="0">
                <a:solidFill>
                  <a:srgbClr val="16232B"/>
                </a:solidFill>
                <a:latin typeface="Segoe UI"/>
              </a:rPr>
              <a:t>Adaptable across northern and southern sectors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5724144" y="2770632"/>
            <a:ext cx="2267712" cy="0"/>
          </a:xfrm>
          <a:prstGeom prst="line">
            <a:avLst/>
          </a:prstGeom>
          <a:ln w="10160">
            <a:solidFill>
              <a:srgbClr val="CAD6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230368" y="3054096"/>
            <a:ext cx="438912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100" b="1" i="0">
                <a:solidFill>
                  <a:srgbClr val="E36C0A"/>
                </a:solidFill>
                <a:latin typeface="Segoe UI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24144" y="3035808"/>
            <a:ext cx="2487168" cy="65836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400" b="1" i="0">
                <a:solidFill>
                  <a:srgbClr val="16232B"/>
                </a:solidFill>
                <a:latin typeface="Segoe UI"/>
              </a:rPr>
              <a:t>Intensive, tailored practical support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5724144" y="3721608"/>
            <a:ext cx="2267712" cy="0"/>
          </a:xfrm>
          <a:prstGeom prst="line">
            <a:avLst/>
          </a:prstGeom>
          <a:ln w="10160">
            <a:solidFill>
              <a:srgbClr val="CAD6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230368" y="4005072"/>
            <a:ext cx="438912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100" b="1" i="0">
                <a:solidFill>
                  <a:srgbClr val="E36C0A"/>
                </a:solidFill>
                <a:latin typeface="Segoe UI"/>
              </a:rP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24144" y="3986784"/>
            <a:ext cx="2487168" cy="65836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400" b="1" i="0">
                <a:solidFill>
                  <a:srgbClr val="16232B"/>
                </a:solidFill>
                <a:latin typeface="Segoe UI"/>
              </a:rPr>
              <a:t>Flexible after 5pm and at weekends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5724144" y="4672583"/>
            <a:ext cx="2267712" cy="0"/>
          </a:xfrm>
          <a:prstGeom prst="line">
            <a:avLst/>
          </a:prstGeom>
          <a:ln w="10160">
            <a:solidFill>
              <a:srgbClr val="CAD6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357616" y="2103120"/>
            <a:ext cx="438912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100" b="1" i="0">
                <a:solidFill>
                  <a:srgbClr val="008C95"/>
                </a:solidFill>
                <a:latin typeface="Segoe UI"/>
              </a:rP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851392" y="2084831"/>
            <a:ext cx="2487168" cy="65836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400" b="1" i="0">
                <a:solidFill>
                  <a:srgbClr val="16232B"/>
                </a:solidFill>
                <a:latin typeface="Segoe UI"/>
              </a:rPr>
              <a:t>Build family networks that sustain progress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8851392" y="2770632"/>
            <a:ext cx="2267712" cy="0"/>
          </a:xfrm>
          <a:prstGeom prst="line">
            <a:avLst/>
          </a:prstGeom>
          <a:ln w="10160">
            <a:solidFill>
              <a:srgbClr val="CAD6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8357616" y="3054096"/>
            <a:ext cx="438912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100" b="1" i="0">
                <a:solidFill>
                  <a:srgbClr val="008C95"/>
                </a:solidFill>
                <a:latin typeface="Segoe UI"/>
              </a:rP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51392" y="3035808"/>
            <a:ext cx="2487168" cy="65836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r>
              <a:rPr sz="1400" b="1" i="0">
                <a:solidFill>
                  <a:srgbClr val="16232B"/>
                </a:solidFill>
                <a:latin typeface="Segoe UI"/>
              </a:rPr>
              <a:t>Coordinate support as needs emerge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8851392" y="3721608"/>
            <a:ext cx="2267712" cy="0"/>
          </a:xfrm>
          <a:prstGeom prst="line">
            <a:avLst/>
          </a:prstGeom>
          <a:ln w="10160">
            <a:solidFill>
              <a:srgbClr val="CAD6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8357616" y="4005072"/>
            <a:ext cx="438912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100" b="1" i="0">
                <a:solidFill>
                  <a:srgbClr val="008C95"/>
                </a:solidFill>
                <a:latin typeface="Segoe UI"/>
              </a:rPr>
              <a:t>06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851392" y="3986784"/>
            <a:ext cx="2487168" cy="65836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1400" b="1" i="0">
                <a:solidFill>
                  <a:srgbClr val="16232B"/>
                </a:solidFill>
                <a:latin typeface="Segoe UI"/>
              </a:rPr>
              <a:t>Accessible through close referral communication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8851392" y="4672583"/>
            <a:ext cx="2267712" cy="0"/>
          </a:xfrm>
          <a:prstGeom prst="line">
            <a:avLst/>
          </a:prstGeom>
          <a:ln w="10160">
            <a:solidFill>
              <a:srgbClr val="CAD6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486400" y="5330952"/>
            <a:ext cx="5486400" cy="3657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Segoe UI"/>
              </a:rPr>
              <a:t>What would make this work in your community?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658368" y="6547104"/>
            <a:ext cx="10881360" cy="0"/>
          </a:xfrm>
          <a:prstGeom prst="line">
            <a:avLst/>
          </a:prstGeom>
          <a:ln w="8890">
            <a:solidFill>
              <a:srgbClr val="CAD6D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58368" y="6583680"/>
            <a:ext cx="9875520" cy="14630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sz="800" b="0" i="0">
                <a:solidFill>
                  <a:srgbClr val="50616B"/>
                </a:solidFill>
                <a:latin typeface="Segoe UI"/>
              </a:rPr>
              <a:t>Illustrative image; service principles condensed from the user-provided deck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972800" y="6565392"/>
            <a:ext cx="566928" cy="16459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/>
            <a:r>
              <a:rPr lang="en-GB" sz="800" b="1">
                <a:solidFill>
                  <a:srgbClr val="50616B"/>
                </a:solidFill>
                <a:latin typeface="Segoe UI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7894133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939</Words>
  <Application>Microsoft Office PowerPoint</Application>
  <PresentationFormat>Widescreen</PresentationFormat>
  <Paragraphs>188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McGill Stephen</dc:creator>
  <cp:lastModifiedBy>Friel, Finola</cp:lastModifiedBy>
  <cp:revision>4</cp:revision>
  <dcterms:created xsi:type="dcterms:W3CDTF">2026-08-11T10:50:28Z</dcterms:created>
  <dcterms:modified xsi:type="dcterms:W3CDTF">2026-08-20T07:07:19Z</dcterms:modified>
</cp:coreProperties>
</file>