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451" r:id="rId5"/>
    <p:sldId id="467" r:id="rId6"/>
    <p:sldId id="478" r:id="rId7"/>
    <p:sldId id="469" r:id="rId8"/>
    <p:sldId id="466" r:id="rId9"/>
    <p:sldId id="450" r:id="rId10"/>
    <p:sldId id="479" r:id="rId11"/>
    <p:sldId id="477" r:id="rId12"/>
    <p:sldId id="473" r:id="rId13"/>
    <p:sldId id="476" r:id="rId14"/>
    <p:sldId id="4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4802" autoAdjust="0"/>
  </p:normalViewPr>
  <p:slideViewPr>
    <p:cSldViewPr snapToGrid="0">
      <p:cViewPr varScale="1">
        <p:scale>
          <a:sx n="91" d="100"/>
          <a:sy n="91" d="100"/>
        </p:scale>
        <p:origin x="163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6E88B-CC68-4BAC-B6DD-1A7B3A48FE0A}"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1A880CB1-1FB6-45FD-A600-882323C378AC}">
      <dgm:prSet/>
      <dgm:spPr/>
      <dgm:t>
        <a:bodyPr/>
        <a:lstStyle/>
        <a:p>
          <a:r>
            <a:rPr lang="en-GB" dirty="0"/>
            <a:t>Already established a successful early intervention domestic abuse service</a:t>
          </a:r>
          <a:br>
            <a:rPr lang="en-GB" dirty="0"/>
          </a:br>
          <a:endParaRPr lang="en-US" dirty="0"/>
        </a:p>
      </dgm:t>
    </dgm:pt>
    <dgm:pt modelId="{FEF4CD20-9E2B-4B7D-9DC7-06559890B7ED}" type="parTrans" cxnId="{63704829-9AC8-4F5A-A2E9-17AAF75F5203}">
      <dgm:prSet/>
      <dgm:spPr/>
      <dgm:t>
        <a:bodyPr/>
        <a:lstStyle/>
        <a:p>
          <a:endParaRPr lang="en-US"/>
        </a:p>
      </dgm:t>
    </dgm:pt>
    <dgm:pt modelId="{C4571B3B-FD06-47DE-ABAD-46F1A038B3DC}" type="sibTrans" cxnId="{63704829-9AC8-4F5A-A2E9-17AAF75F5203}">
      <dgm:prSet/>
      <dgm:spPr/>
      <dgm:t>
        <a:bodyPr/>
        <a:lstStyle/>
        <a:p>
          <a:endParaRPr lang="en-US"/>
        </a:p>
      </dgm:t>
    </dgm:pt>
    <dgm:pt modelId="{50BF1034-6EB0-4872-A067-6677C45BD5FF}">
      <dgm:prSet/>
      <dgm:spPr/>
      <dgm:t>
        <a:bodyPr/>
        <a:lstStyle/>
        <a:p>
          <a:r>
            <a:rPr lang="en-GB" dirty="0"/>
            <a:t>Large concentration of ethnic minorities in the Portadown / Dungannon areas – limited support networks.  </a:t>
          </a:r>
          <a:endParaRPr lang="en-US" dirty="0"/>
        </a:p>
      </dgm:t>
    </dgm:pt>
    <dgm:pt modelId="{FEB52405-66A3-4ABB-B943-D3670D6E1941}" type="parTrans" cxnId="{E3A957F6-A619-4640-92BF-28C8561965D7}">
      <dgm:prSet/>
      <dgm:spPr/>
      <dgm:t>
        <a:bodyPr/>
        <a:lstStyle/>
        <a:p>
          <a:endParaRPr lang="en-US"/>
        </a:p>
      </dgm:t>
    </dgm:pt>
    <dgm:pt modelId="{ACF63211-9554-4E75-9BDF-AE57F930CA9F}" type="sibTrans" cxnId="{E3A957F6-A619-4640-92BF-28C8561965D7}">
      <dgm:prSet/>
      <dgm:spPr/>
      <dgm:t>
        <a:bodyPr/>
        <a:lstStyle/>
        <a:p>
          <a:endParaRPr lang="en-US"/>
        </a:p>
      </dgm:t>
    </dgm:pt>
    <dgm:pt modelId="{50A656C3-FE6C-46E7-B6F7-8F5FB3E41637}">
      <dgm:prSet/>
      <dgm:spPr/>
      <dgm:t>
        <a:bodyPr/>
        <a:lstStyle/>
        <a:p>
          <a:r>
            <a:rPr lang="en-GB" dirty="0"/>
            <a:t>Large geographical area of Dungannon &amp; Newry localities </a:t>
          </a:r>
          <a:endParaRPr lang="en-US" dirty="0"/>
        </a:p>
      </dgm:t>
    </dgm:pt>
    <dgm:pt modelId="{C114F276-051E-4DB6-B5EE-E4162493C59A}" type="parTrans" cxnId="{201A0CD7-2A0C-43C1-BF48-7CBC0C73F290}">
      <dgm:prSet/>
      <dgm:spPr/>
      <dgm:t>
        <a:bodyPr/>
        <a:lstStyle/>
        <a:p>
          <a:endParaRPr lang="en-US"/>
        </a:p>
      </dgm:t>
    </dgm:pt>
    <dgm:pt modelId="{3DAF64B6-56F5-4B6D-8543-7B72CB20150C}" type="sibTrans" cxnId="{201A0CD7-2A0C-43C1-BF48-7CBC0C73F290}">
      <dgm:prSet/>
      <dgm:spPr/>
      <dgm:t>
        <a:bodyPr/>
        <a:lstStyle/>
        <a:p>
          <a:endParaRPr lang="en-US"/>
        </a:p>
      </dgm:t>
    </dgm:pt>
    <dgm:pt modelId="{EAF87A4F-9715-41C7-8052-68BAA96ED686}" type="pres">
      <dgm:prSet presAssocID="{0396E88B-CC68-4BAC-B6DD-1A7B3A48FE0A}" presName="hierChild1" presStyleCnt="0">
        <dgm:presLayoutVars>
          <dgm:chPref val="1"/>
          <dgm:dir/>
          <dgm:animOne val="branch"/>
          <dgm:animLvl val="lvl"/>
          <dgm:resizeHandles/>
        </dgm:presLayoutVars>
      </dgm:prSet>
      <dgm:spPr/>
    </dgm:pt>
    <dgm:pt modelId="{33F2464A-0116-47BB-94DB-E97BD514832C}" type="pres">
      <dgm:prSet presAssocID="{1A880CB1-1FB6-45FD-A600-882323C378AC}" presName="hierRoot1" presStyleCnt="0"/>
      <dgm:spPr/>
    </dgm:pt>
    <dgm:pt modelId="{BD752371-8C5E-41C2-A3FA-369A27302345}" type="pres">
      <dgm:prSet presAssocID="{1A880CB1-1FB6-45FD-A600-882323C378AC}" presName="composite" presStyleCnt="0"/>
      <dgm:spPr/>
    </dgm:pt>
    <dgm:pt modelId="{CC0038D9-123B-48F6-835C-DD760B8885C4}" type="pres">
      <dgm:prSet presAssocID="{1A880CB1-1FB6-45FD-A600-882323C378AC}" presName="background" presStyleLbl="node0" presStyleIdx="0" presStyleCnt="3"/>
      <dgm:spPr/>
    </dgm:pt>
    <dgm:pt modelId="{657B2928-7BCE-4FDA-AC9C-9C311FD153FE}" type="pres">
      <dgm:prSet presAssocID="{1A880CB1-1FB6-45FD-A600-882323C378AC}" presName="text" presStyleLbl="fgAcc0" presStyleIdx="0" presStyleCnt="3">
        <dgm:presLayoutVars>
          <dgm:chPref val="3"/>
        </dgm:presLayoutVars>
      </dgm:prSet>
      <dgm:spPr/>
    </dgm:pt>
    <dgm:pt modelId="{EEA4EDCC-1EDC-430E-AD73-E13302CF1319}" type="pres">
      <dgm:prSet presAssocID="{1A880CB1-1FB6-45FD-A600-882323C378AC}" presName="hierChild2" presStyleCnt="0"/>
      <dgm:spPr/>
    </dgm:pt>
    <dgm:pt modelId="{86AA5084-7421-4FEF-91D9-37DE0CF94C7D}" type="pres">
      <dgm:prSet presAssocID="{50BF1034-6EB0-4872-A067-6677C45BD5FF}" presName="hierRoot1" presStyleCnt="0"/>
      <dgm:spPr/>
    </dgm:pt>
    <dgm:pt modelId="{1A2D8BE6-9BC1-4496-879E-4AC5915C2929}" type="pres">
      <dgm:prSet presAssocID="{50BF1034-6EB0-4872-A067-6677C45BD5FF}" presName="composite" presStyleCnt="0"/>
      <dgm:spPr/>
    </dgm:pt>
    <dgm:pt modelId="{C89601D7-EDCC-41BA-80C5-765B97B44159}" type="pres">
      <dgm:prSet presAssocID="{50BF1034-6EB0-4872-A067-6677C45BD5FF}" presName="background" presStyleLbl="node0" presStyleIdx="1" presStyleCnt="3"/>
      <dgm:spPr/>
    </dgm:pt>
    <dgm:pt modelId="{5C08DD13-945E-40AC-AE49-2FF0B78C7B89}" type="pres">
      <dgm:prSet presAssocID="{50BF1034-6EB0-4872-A067-6677C45BD5FF}" presName="text" presStyleLbl="fgAcc0" presStyleIdx="1" presStyleCnt="3">
        <dgm:presLayoutVars>
          <dgm:chPref val="3"/>
        </dgm:presLayoutVars>
      </dgm:prSet>
      <dgm:spPr/>
    </dgm:pt>
    <dgm:pt modelId="{BAA41959-59D1-415A-B8DF-F666E67498E7}" type="pres">
      <dgm:prSet presAssocID="{50BF1034-6EB0-4872-A067-6677C45BD5FF}" presName="hierChild2" presStyleCnt="0"/>
      <dgm:spPr/>
    </dgm:pt>
    <dgm:pt modelId="{4374F3B1-FFB5-4497-8F80-9AA8A5013A15}" type="pres">
      <dgm:prSet presAssocID="{50A656C3-FE6C-46E7-B6F7-8F5FB3E41637}" presName="hierRoot1" presStyleCnt="0"/>
      <dgm:spPr/>
    </dgm:pt>
    <dgm:pt modelId="{F969B2D4-E264-4EA4-A486-202BDF5BB26B}" type="pres">
      <dgm:prSet presAssocID="{50A656C3-FE6C-46E7-B6F7-8F5FB3E41637}" presName="composite" presStyleCnt="0"/>
      <dgm:spPr/>
    </dgm:pt>
    <dgm:pt modelId="{56B4606F-13A9-4E49-8A5B-D84B2BA7B40F}" type="pres">
      <dgm:prSet presAssocID="{50A656C3-FE6C-46E7-B6F7-8F5FB3E41637}" presName="background" presStyleLbl="node0" presStyleIdx="2" presStyleCnt="3"/>
      <dgm:spPr/>
    </dgm:pt>
    <dgm:pt modelId="{4E137102-29A0-4BA4-88C6-AD206F71A46F}" type="pres">
      <dgm:prSet presAssocID="{50A656C3-FE6C-46E7-B6F7-8F5FB3E41637}" presName="text" presStyleLbl="fgAcc0" presStyleIdx="2" presStyleCnt="3">
        <dgm:presLayoutVars>
          <dgm:chPref val="3"/>
        </dgm:presLayoutVars>
      </dgm:prSet>
      <dgm:spPr/>
    </dgm:pt>
    <dgm:pt modelId="{86F76376-190D-4D76-B105-086352F3BEF1}" type="pres">
      <dgm:prSet presAssocID="{50A656C3-FE6C-46E7-B6F7-8F5FB3E41637}" presName="hierChild2" presStyleCnt="0"/>
      <dgm:spPr/>
    </dgm:pt>
  </dgm:ptLst>
  <dgm:cxnLst>
    <dgm:cxn modelId="{63704829-9AC8-4F5A-A2E9-17AAF75F5203}" srcId="{0396E88B-CC68-4BAC-B6DD-1A7B3A48FE0A}" destId="{1A880CB1-1FB6-45FD-A600-882323C378AC}" srcOrd="0" destOrd="0" parTransId="{FEF4CD20-9E2B-4B7D-9DC7-06559890B7ED}" sibTransId="{C4571B3B-FD06-47DE-ABAD-46F1A038B3DC}"/>
    <dgm:cxn modelId="{21666E6A-3232-4C3B-9446-6D8A1AA59A8B}" type="presOf" srcId="{1A880CB1-1FB6-45FD-A600-882323C378AC}" destId="{657B2928-7BCE-4FDA-AC9C-9C311FD153FE}" srcOrd="0" destOrd="0" presId="urn:microsoft.com/office/officeart/2005/8/layout/hierarchy1"/>
    <dgm:cxn modelId="{8E557BA0-4C41-4296-AA5A-C39F660D9282}" type="presOf" srcId="{0396E88B-CC68-4BAC-B6DD-1A7B3A48FE0A}" destId="{EAF87A4F-9715-41C7-8052-68BAA96ED686}" srcOrd="0" destOrd="0" presId="urn:microsoft.com/office/officeart/2005/8/layout/hierarchy1"/>
    <dgm:cxn modelId="{201A0CD7-2A0C-43C1-BF48-7CBC0C73F290}" srcId="{0396E88B-CC68-4BAC-B6DD-1A7B3A48FE0A}" destId="{50A656C3-FE6C-46E7-B6F7-8F5FB3E41637}" srcOrd="2" destOrd="0" parTransId="{C114F276-051E-4DB6-B5EE-E4162493C59A}" sibTransId="{3DAF64B6-56F5-4B6D-8543-7B72CB20150C}"/>
    <dgm:cxn modelId="{E23EF4DF-76B8-46DE-82EB-D1CCEC68BCD8}" type="presOf" srcId="{50BF1034-6EB0-4872-A067-6677C45BD5FF}" destId="{5C08DD13-945E-40AC-AE49-2FF0B78C7B89}" srcOrd="0" destOrd="0" presId="urn:microsoft.com/office/officeart/2005/8/layout/hierarchy1"/>
    <dgm:cxn modelId="{46AFC5F3-C7EF-43D3-BA5B-DAE3B54BA790}" type="presOf" srcId="{50A656C3-FE6C-46E7-B6F7-8F5FB3E41637}" destId="{4E137102-29A0-4BA4-88C6-AD206F71A46F}" srcOrd="0" destOrd="0" presId="urn:microsoft.com/office/officeart/2005/8/layout/hierarchy1"/>
    <dgm:cxn modelId="{E3A957F6-A619-4640-92BF-28C8561965D7}" srcId="{0396E88B-CC68-4BAC-B6DD-1A7B3A48FE0A}" destId="{50BF1034-6EB0-4872-A067-6677C45BD5FF}" srcOrd="1" destOrd="0" parTransId="{FEB52405-66A3-4ABB-B943-D3670D6E1941}" sibTransId="{ACF63211-9554-4E75-9BDF-AE57F930CA9F}"/>
    <dgm:cxn modelId="{937C3739-4661-4FF4-BA79-29672B763DC0}" type="presParOf" srcId="{EAF87A4F-9715-41C7-8052-68BAA96ED686}" destId="{33F2464A-0116-47BB-94DB-E97BD514832C}" srcOrd="0" destOrd="0" presId="urn:microsoft.com/office/officeart/2005/8/layout/hierarchy1"/>
    <dgm:cxn modelId="{8CF4A732-3ADE-451E-97C3-9216E70F110C}" type="presParOf" srcId="{33F2464A-0116-47BB-94DB-E97BD514832C}" destId="{BD752371-8C5E-41C2-A3FA-369A27302345}" srcOrd="0" destOrd="0" presId="urn:microsoft.com/office/officeart/2005/8/layout/hierarchy1"/>
    <dgm:cxn modelId="{FF6E3A85-C59E-4CA9-ADE0-76E20A655A7E}" type="presParOf" srcId="{BD752371-8C5E-41C2-A3FA-369A27302345}" destId="{CC0038D9-123B-48F6-835C-DD760B8885C4}" srcOrd="0" destOrd="0" presId="urn:microsoft.com/office/officeart/2005/8/layout/hierarchy1"/>
    <dgm:cxn modelId="{D36CED38-7408-461D-BEFA-ECF28621C2F2}" type="presParOf" srcId="{BD752371-8C5E-41C2-A3FA-369A27302345}" destId="{657B2928-7BCE-4FDA-AC9C-9C311FD153FE}" srcOrd="1" destOrd="0" presId="urn:microsoft.com/office/officeart/2005/8/layout/hierarchy1"/>
    <dgm:cxn modelId="{3D1F5D97-51FF-48F2-BA22-0CAA9D41C931}" type="presParOf" srcId="{33F2464A-0116-47BB-94DB-E97BD514832C}" destId="{EEA4EDCC-1EDC-430E-AD73-E13302CF1319}" srcOrd="1" destOrd="0" presId="urn:microsoft.com/office/officeart/2005/8/layout/hierarchy1"/>
    <dgm:cxn modelId="{E9723289-FBE9-4563-B897-C1CDD84DAF27}" type="presParOf" srcId="{EAF87A4F-9715-41C7-8052-68BAA96ED686}" destId="{86AA5084-7421-4FEF-91D9-37DE0CF94C7D}" srcOrd="1" destOrd="0" presId="urn:microsoft.com/office/officeart/2005/8/layout/hierarchy1"/>
    <dgm:cxn modelId="{8A557C75-03E9-4D78-A092-BA8984073EEA}" type="presParOf" srcId="{86AA5084-7421-4FEF-91D9-37DE0CF94C7D}" destId="{1A2D8BE6-9BC1-4496-879E-4AC5915C2929}" srcOrd="0" destOrd="0" presId="urn:microsoft.com/office/officeart/2005/8/layout/hierarchy1"/>
    <dgm:cxn modelId="{7658E378-3189-41F4-A6BF-40F5FE6C254C}" type="presParOf" srcId="{1A2D8BE6-9BC1-4496-879E-4AC5915C2929}" destId="{C89601D7-EDCC-41BA-80C5-765B97B44159}" srcOrd="0" destOrd="0" presId="urn:microsoft.com/office/officeart/2005/8/layout/hierarchy1"/>
    <dgm:cxn modelId="{800CAA5E-4825-4899-8863-6BC4E537EE3D}" type="presParOf" srcId="{1A2D8BE6-9BC1-4496-879E-4AC5915C2929}" destId="{5C08DD13-945E-40AC-AE49-2FF0B78C7B89}" srcOrd="1" destOrd="0" presId="urn:microsoft.com/office/officeart/2005/8/layout/hierarchy1"/>
    <dgm:cxn modelId="{7DB583BA-B381-4046-922C-3A790DB10B43}" type="presParOf" srcId="{86AA5084-7421-4FEF-91D9-37DE0CF94C7D}" destId="{BAA41959-59D1-415A-B8DF-F666E67498E7}" srcOrd="1" destOrd="0" presId="urn:microsoft.com/office/officeart/2005/8/layout/hierarchy1"/>
    <dgm:cxn modelId="{C17ED6CE-AD82-46FB-BEA7-68044B2FA34D}" type="presParOf" srcId="{EAF87A4F-9715-41C7-8052-68BAA96ED686}" destId="{4374F3B1-FFB5-4497-8F80-9AA8A5013A15}" srcOrd="2" destOrd="0" presId="urn:microsoft.com/office/officeart/2005/8/layout/hierarchy1"/>
    <dgm:cxn modelId="{0BC0597C-A8E2-4729-9B5F-F790B94659C5}" type="presParOf" srcId="{4374F3B1-FFB5-4497-8F80-9AA8A5013A15}" destId="{F969B2D4-E264-4EA4-A486-202BDF5BB26B}" srcOrd="0" destOrd="0" presId="urn:microsoft.com/office/officeart/2005/8/layout/hierarchy1"/>
    <dgm:cxn modelId="{D55DD12F-534D-44D4-82BF-A7131B2CD9AF}" type="presParOf" srcId="{F969B2D4-E264-4EA4-A486-202BDF5BB26B}" destId="{56B4606F-13A9-4E49-8A5B-D84B2BA7B40F}" srcOrd="0" destOrd="0" presId="urn:microsoft.com/office/officeart/2005/8/layout/hierarchy1"/>
    <dgm:cxn modelId="{9DB20B2A-CAAD-4C7E-8DA2-3DFD3947DE03}" type="presParOf" srcId="{F969B2D4-E264-4EA4-A486-202BDF5BB26B}" destId="{4E137102-29A0-4BA4-88C6-AD206F71A46F}" srcOrd="1" destOrd="0" presId="urn:microsoft.com/office/officeart/2005/8/layout/hierarchy1"/>
    <dgm:cxn modelId="{98871B63-2F93-4027-9740-72DE51CBE670}" type="presParOf" srcId="{4374F3B1-FFB5-4497-8F80-9AA8A5013A15}" destId="{86F76376-190D-4D76-B105-086352F3BEF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038D9-123B-48F6-835C-DD760B8885C4}">
      <dsp:nvSpPr>
        <dsp:cNvPr id="0" name=""/>
        <dsp:cNvSpPr/>
      </dsp:nvSpPr>
      <dsp:spPr>
        <a:xfrm>
          <a:off x="0" y="1374860"/>
          <a:ext cx="3028833" cy="19233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57B2928-7BCE-4FDA-AC9C-9C311FD153FE}">
      <dsp:nvSpPr>
        <dsp:cNvPr id="0" name=""/>
        <dsp:cNvSpPr/>
      </dsp:nvSpPr>
      <dsp:spPr>
        <a:xfrm>
          <a:off x="336536" y="1694570"/>
          <a:ext cx="3028833" cy="1923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Already established a successful early intervention domestic abuse service</a:t>
          </a:r>
          <a:br>
            <a:rPr lang="en-GB" sz="2000" kern="1200" dirty="0"/>
          </a:br>
          <a:endParaRPr lang="en-US" sz="2000" kern="1200" dirty="0"/>
        </a:p>
      </dsp:txBody>
      <dsp:txXfrm>
        <a:off x="392868" y="1750902"/>
        <a:ext cx="2916169" cy="1810644"/>
      </dsp:txXfrm>
    </dsp:sp>
    <dsp:sp modelId="{C89601D7-EDCC-41BA-80C5-765B97B44159}">
      <dsp:nvSpPr>
        <dsp:cNvPr id="0" name=""/>
        <dsp:cNvSpPr/>
      </dsp:nvSpPr>
      <dsp:spPr>
        <a:xfrm>
          <a:off x="3701907" y="1374860"/>
          <a:ext cx="3028833" cy="19233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C08DD13-945E-40AC-AE49-2FF0B78C7B89}">
      <dsp:nvSpPr>
        <dsp:cNvPr id="0" name=""/>
        <dsp:cNvSpPr/>
      </dsp:nvSpPr>
      <dsp:spPr>
        <a:xfrm>
          <a:off x="4038444" y="1694570"/>
          <a:ext cx="3028833" cy="1923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Large concentration of ethnic minorities in the Portadown / Dungannon areas – limited support networks.  </a:t>
          </a:r>
          <a:endParaRPr lang="en-US" sz="2000" kern="1200" dirty="0"/>
        </a:p>
      </dsp:txBody>
      <dsp:txXfrm>
        <a:off x="4094776" y="1750902"/>
        <a:ext cx="2916169" cy="1810644"/>
      </dsp:txXfrm>
    </dsp:sp>
    <dsp:sp modelId="{56B4606F-13A9-4E49-8A5B-D84B2BA7B40F}">
      <dsp:nvSpPr>
        <dsp:cNvPr id="0" name=""/>
        <dsp:cNvSpPr/>
      </dsp:nvSpPr>
      <dsp:spPr>
        <a:xfrm>
          <a:off x="7403814" y="1374860"/>
          <a:ext cx="3028833" cy="19233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E137102-29A0-4BA4-88C6-AD206F71A46F}">
      <dsp:nvSpPr>
        <dsp:cNvPr id="0" name=""/>
        <dsp:cNvSpPr/>
      </dsp:nvSpPr>
      <dsp:spPr>
        <a:xfrm>
          <a:off x="7740351" y="1694570"/>
          <a:ext cx="3028833" cy="1923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Large geographical area of Dungannon &amp; Newry localities </a:t>
          </a:r>
          <a:endParaRPr lang="en-US" sz="2000" kern="1200" dirty="0"/>
        </a:p>
      </dsp:txBody>
      <dsp:txXfrm>
        <a:off x="7796683" y="1750902"/>
        <a:ext cx="2916169" cy="181064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95B08E-0EEE-438F-A59C-5449232A1FA9}" type="datetimeFigureOut">
              <a:rPr lang="en-GB" smtClean="0"/>
              <a:t>20/08/2026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48F00-C172-4B79-9C60-6FABE723434B}" type="slidenum">
              <a:rPr lang="en-GB" smtClean="0"/>
              <a:t>‹#›</a:t>
            </a:fld>
            <a:endParaRPr lang="en-GB" dirty="0"/>
          </a:p>
        </p:txBody>
      </p:sp>
    </p:spTree>
    <p:extLst>
      <p:ext uri="{BB962C8B-B14F-4D97-AF65-F5344CB8AC3E}">
        <p14:creationId xmlns:p14="http://schemas.microsoft.com/office/powerpoint/2010/main" val="3203739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Introduce the briefing purpose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Recognise the immense contribution that VCS already make to CYP and families across SHSCT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Session re; Sharing the vision for development of EFSS based on the needs of the SHSCT area targeted population to give CYP the best start in life, to live well and thrive into the future.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Hopes for session that all partners work together to support CYP and families at earliest point of need.</a:t>
            </a:r>
            <a:endParaRPr lang="en-GB" dirty="0"/>
          </a:p>
        </p:txBody>
      </p:sp>
      <p:sp>
        <p:nvSpPr>
          <p:cNvPr id="4" name="Slide Number Placeholder 3"/>
          <p:cNvSpPr>
            <a:spLocks noGrp="1"/>
          </p:cNvSpPr>
          <p:nvPr>
            <p:ph type="sldNum" sz="quarter" idx="10"/>
          </p:nvPr>
        </p:nvSpPr>
        <p:spPr/>
        <p:txBody>
          <a:bodyPr/>
          <a:lstStyle/>
          <a:p>
            <a:fld id="{139161BC-A1A8-4E7B-A26A-3FA598122ADB}" type="slidenum">
              <a:rPr lang="en-GB" smtClean="0"/>
              <a:t>1</a:t>
            </a:fld>
            <a:endParaRPr lang="en-GB" dirty="0"/>
          </a:p>
        </p:txBody>
      </p:sp>
    </p:spTree>
    <p:extLst>
      <p:ext uri="{BB962C8B-B14F-4D97-AF65-F5344CB8AC3E}">
        <p14:creationId xmlns:p14="http://schemas.microsoft.com/office/powerpoint/2010/main" val="1121788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Families tell us they need flexible </a:t>
            </a:r>
            <a:r>
              <a:rPr lang="en-GB" b="0" dirty="0">
                <a:solidFill>
                  <a:srgbClr val="FF0000"/>
                </a:solidFill>
                <a:highlight>
                  <a:srgbClr val="FF0000"/>
                </a:highlight>
              </a:rPr>
              <a:t>and responsive supports, traditional hours do not fit around family life, work commitments and children’s routines. </a:t>
            </a:r>
          </a:p>
          <a:p>
            <a:endParaRPr lang="en-GB" b="0" dirty="0">
              <a:solidFill>
                <a:srgbClr val="FF0000"/>
              </a:solidFill>
              <a:highlight>
                <a:srgbClr val="FF0000"/>
              </a:highlight>
            </a:endParaRPr>
          </a:p>
          <a:p>
            <a:r>
              <a:rPr lang="en-GB" b="0" dirty="0">
                <a:solidFill>
                  <a:srgbClr val="FF0000"/>
                </a:solidFill>
                <a:highlight>
                  <a:srgbClr val="FF0000"/>
                </a:highlight>
              </a:rPr>
              <a:t>Access to support that is practical, accessible and welcoming.</a:t>
            </a:r>
          </a:p>
          <a:p>
            <a:endParaRPr lang="en-GB" b="0" dirty="0">
              <a:solidFill>
                <a:srgbClr val="FF0000"/>
              </a:solidFill>
              <a:highlight>
                <a:srgbClr val="FF0000"/>
              </a:highlight>
            </a:endParaRPr>
          </a:p>
          <a:p>
            <a:r>
              <a:rPr lang="en-GB" b="0" dirty="0">
                <a:solidFill>
                  <a:srgbClr val="FF0000"/>
                </a:solidFill>
                <a:highlight>
                  <a:srgbClr val="FF0000"/>
                </a:highlight>
              </a:rPr>
              <a:t>Professional skill are wide and varied. </a:t>
            </a:r>
            <a:endParaRPr lang="en-GB" b="0" dirty="0"/>
          </a:p>
        </p:txBody>
      </p:sp>
      <p:sp>
        <p:nvSpPr>
          <p:cNvPr id="4" name="Slide Number Placeholder 3"/>
          <p:cNvSpPr>
            <a:spLocks noGrp="1"/>
          </p:cNvSpPr>
          <p:nvPr>
            <p:ph type="sldNum" sz="quarter" idx="5"/>
          </p:nvPr>
        </p:nvSpPr>
        <p:spPr/>
        <p:txBody>
          <a:bodyPr/>
          <a:lstStyle/>
          <a:p>
            <a:fld id="{D4748F00-C172-4B79-9C60-6FABE723434B}" type="slidenum">
              <a:rPr lang="en-GB" smtClean="0"/>
              <a:t>10</a:t>
            </a:fld>
            <a:endParaRPr lang="en-GB" dirty="0"/>
          </a:p>
        </p:txBody>
      </p:sp>
    </p:spTree>
    <p:extLst>
      <p:ext uri="{BB962C8B-B14F-4D97-AF65-F5344CB8AC3E}">
        <p14:creationId xmlns:p14="http://schemas.microsoft.com/office/powerpoint/2010/main" val="3662281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TFF is built on a simple belief when we combine the strengths of stat service, community organisations and local families – we create better opportunities, therefore this marks a new beginning and an exciting opportunity to collaborate on partnerships for years to come. </a:t>
            </a:r>
          </a:p>
        </p:txBody>
      </p:sp>
      <p:sp>
        <p:nvSpPr>
          <p:cNvPr id="4" name="Slide Number Placeholder 3"/>
          <p:cNvSpPr>
            <a:spLocks noGrp="1"/>
          </p:cNvSpPr>
          <p:nvPr>
            <p:ph type="sldNum" sz="quarter" idx="5"/>
          </p:nvPr>
        </p:nvSpPr>
        <p:spPr/>
        <p:txBody>
          <a:bodyPr/>
          <a:lstStyle/>
          <a:p>
            <a:fld id="{D4748F00-C172-4B79-9C60-6FABE723434B}" type="slidenum">
              <a:rPr lang="en-GB" smtClean="0"/>
              <a:t>11</a:t>
            </a:fld>
            <a:endParaRPr lang="en-GB" dirty="0"/>
          </a:p>
        </p:txBody>
      </p:sp>
    </p:spTree>
    <p:extLst>
      <p:ext uri="{BB962C8B-B14F-4D97-AF65-F5344CB8AC3E}">
        <p14:creationId xmlns:p14="http://schemas.microsoft.com/office/powerpoint/2010/main" val="34614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Within SHSCT VCS have deep local knowledge and trusted relationships within the Community and therefore important to harness this in a collaborative model for EFSS.</a:t>
            </a:r>
          </a:p>
          <a:p>
            <a:endParaRPr lang="en-GB" dirty="0"/>
          </a:p>
          <a:p>
            <a:r>
              <a:rPr lang="en-GB" dirty="0"/>
              <a:t>Areas of Deprivation;</a:t>
            </a:r>
          </a:p>
          <a:p>
            <a:r>
              <a:rPr lang="en-GB" dirty="0"/>
              <a:t>Pockets of areas in Newry Mourne Area, (Inner city Newry and South Armagh areas), Armagh, Banbridge and Craigavon areas, (Craigavon and Lurgan areas and Upper Bann) and within Armagh City. </a:t>
            </a:r>
          </a:p>
        </p:txBody>
      </p:sp>
      <p:sp>
        <p:nvSpPr>
          <p:cNvPr id="4" name="Slide Number Placeholder 3"/>
          <p:cNvSpPr>
            <a:spLocks noGrp="1"/>
          </p:cNvSpPr>
          <p:nvPr>
            <p:ph type="sldNum" sz="quarter" idx="5"/>
          </p:nvPr>
        </p:nvSpPr>
        <p:spPr/>
        <p:txBody>
          <a:bodyPr/>
          <a:lstStyle/>
          <a:p>
            <a:fld id="{D4748F00-C172-4B79-9C60-6FABE723434B}" type="slidenum">
              <a:rPr lang="en-GB" smtClean="0"/>
              <a:t>2</a:t>
            </a:fld>
            <a:endParaRPr lang="en-GB" dirty="0"/>
          </a:p>
        </p:txBody>
      </p:sp>
    </p:spTree>
    <p:extLst>
      <p:ext uri="{BB962C8B-B14F-4D97-AF65-F5344CB8AC3E}">
        <p14:creationId xmlns:p14="http://schemas.microsoft.com/office/powerpoint/2010/main" val="2358048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demand in areas reference re Portadown and Banbridge resulting in spread across locality GW Teams.</a:t>
            </a:r>
          </a:p>
          <a:p>
            <a:endParaRPr lang="en-GB" dirty="0"/>
          </a:p>
          <a:p>
            <a:r>
              <a:rPr lang="en-GB" dirty="0"/>
              <a:t>Reference FSH are co-terminus with GW Teams.</a:t>
            </a:r>
          </a:p>
        </p:txBody>
      </p:sp>
      <p:sp>
        <p:nvSpPr>
          <p:cNvPr id="4" name="Slide Number Placeholder 3"/>
          <p:cNvSpPr>
            <a:spLocks noGrp="1"/>
          </p:cNvSpPr>
          <p:nvPr>
            <p:ph type="sldNum" sz="quarter" idx="5"/>
          </p:nvPr>
        </p:nvSpPr>
        <p:spPr/>
        <p:txBody>
          <a:bodyPr/>
          <a:lstStyle/>
          <a:p>
            <a:fld id="{D4748F00-C172-4B79-9C60-6FABE723434B}" type="slidenum">
              <a:rPr lang="en-GB" smtClean="0"/>
              <a:t>3</a:t>
            </a:fld>
            <a:endParaRPr lang="en-GB" dirty="0"/>
          </a:p>
        </p:txBody>
      </p:sp>
    </p:spTree>
    <p:extLst>
      <p:ext uri="{BB962C8B-B14F-4D97-AF65-F5344CB8AC3E}">
        <p14:creationId xmlns:p14="http://schemas.microsoft.com/office/powerpoint/2010/main" val="716822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Trust’s </a:t>
            </a:r>
            <a:r>
              <a:rPr lang="en-GB" sz="1200" kern="1200" dirty="0">
                <a:solidFill>
                  <a:schemeClr val="tx1"/>
                </a:solidFill>
                <a:effectLst/>
                <a:latin typeface="+mn-lt"/>
                <a:ea typeface="+mn-ea"/>
                <a:cs typeface="+mn-cs"/>
              </a:rPr>
              <a:t>work aligns to both strategies — prevention, protection, partnership, and performance. Total population of 390k and 94k children across Trust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single org can meet the all levels of need across SHSCT area; partnerships are critical to providing support to CYP and families. </a:t>
            </a:r>
          </a:p>
          <a:p>
            <a:endParaRPr lang="en-GB" dirty="0"/>
          </a:p>
        </p:txBody>
      </p:sp>
      <p:sp>
        <p:nvSpPr>
          <p:cNvPr id="4" name="Slide Number Placeholder 3"/>
          <p:cNvSpPr>
            <a:spLocks noGrp="1"/>
          </p:cNvSpPr>
          <p:nvPr>
            <p:ph type="sldNum" sz="quarter" idx="5"/>
          </p:nvPr>
        </p:nvSpPr>
        <p:spPr/>
        <p:txBody>
          <a:bodyPr/>
          <a:lstStyle/>
          <a:p>
            <a:fld id="{D4748F00-C172-4B79-9C60-6FABE723434B}" type="slidenum">
              <a:rPr lang="en-GB" smtClean="0"/>
              <a:t>4</a:t>
            </a:fld>
            <a:endParaRPr lang="en-GB" dirty="0"/>
          </a:p>
        </p:txBody>
      </p:sp>
    </p:spTree>
    <p:extLst>
      <p:ext uri="{BB962C8B-B14F-4D97-AF65-F5344CB8AC3E}">
        <p14:creationId xmlns:p14="http://schemas.microsoft.com/office/powerpoint/2010/main" val="3232682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Reflect overarching no of referrals to service from 2021/22 to 25/26 on average 7-7.5k children referred per year. </a:t>
            </a:r>
          </a:p>
          <a:p>
            <a:endParaRPr lang="en-GB" dirty="0"/>
          </a:p>
          <a:p>
            <a:r>
              <a:rPr lang="en-GB" dirty="0"/>
              <a:t>GW teams receive significant referrals across all localities. </a:t>
            </a:r>
          </a:p>
          <a:p>
            <a:endParaRPr lang="en-GB" dirty="0"/>
          </a:p>
          <a:p>
            <a:r>
              <a:rPr lang="en-GB" dirty="0"/>
              <a:t>Significant proportion of referrals are closed by GW teams following initial assessment; (approx. 70%).</a:t>
            </a:r>
          </a:p>
          <a:p>
            <a:endParaRPr lang="en-GB" dirty="0"/>
          </a:p>
          <a:p>
            <a:r>
              <a:rPr lang="en-GB" dirty="0"/>
              <a:t>Many families present with emerging needs that do not require statutory intervention but would benefit from timely, targeted support.</a:t>
            </a:r>
          </a:p>
          <a:p>
            <a:pPr marL="0" indent="0">
              <a:buNone/>
            </a:pPr>
            <a:endParaRPr lang="en-GB" dirty="0"/>
          </a:p>
          <a:p>
            <a:r>
              <a:rPr lang="en-GB" dirty="0"/>
              <a:t>Reference EIDAS – is an early intervention support for children, victims and families who have experienced domestic abuse and do not meet threshold for statutory intervention, however, would benefit and are consenting to early help and support. This is provided via a skills mix team in SHSCT. </a:t>
            </a:r>
          </a:p>
          <a:p>
            <a:endParaRPr lang="en-GB" dirty="0"/>
          </a:p>
        </p:txBody>
      </p:sp>
      <p:sp>
        <p:nvSpPr>
          <p:cNvPr id="4" name="Slide Number Placeholder 3"/>
          <p:cNvSpPr>
            <a:spLocks noGrp="1"/>
          </p:cNvSpPr>
          <p:nvPr>
            <p:ph type="sldNum" sz="quarter" idx="5"/>
          </p:nvPr>
        </p:nvSpPr>
        <p:spPr/>
        <p:txBody>
          <a:bodyPr/>
          <a:lstStyle/>
          <a:p>
            <a:fld id="{D4748F00-C172-4B79-9C60-6FABE723434B}" type="slidenum">
              <a:rPr lang="en-GB" smtClean="0"/>
              <a:t>5</a:t>
            </a:fld>
            <a:endParaRPr lang="en-GB" dirty="0"/>
          </a:p>
        </p:txBody>
      </p:sp>
    </p:spTree>
    <p:extLst>
      <p:ext uri="{BB962C8B-B14F-4D97-AF65-F5344CB8AC3E}">
        <p14:creationId xmlns:p14="http://schemas.microsoft.com/office/powerpoint/2010/main" val="2501125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t>Reference demand / unallocated cases and the Trust approach to collaborative working with VC sector in response to these challenges; Family Focus pilot with VCS, Trust led intervention, (ELEOS) and engagement with FSH and providers,.</a:t>
            </a:r>
          </a:p>
        </p:txBody>
      </p:sp>
      <p:sp>
        <p:nvSpPr>
          <p:cNvPr id="4" name="Slide Number Placeholder 3"/>
          <p:cNvSpPr>
            <a:spLocks noGrp="1"/>
          </p:cNvSpPr>
          <p:nvPr>
            <p:ph type="sldNum" sz="quarter" idx="10"/>
          </p:nvPr>
        </p:nvSpPr>
        <p:spPr/>
        <p:txBody>
          <a:bodyPr/>
          <a:lstStyle/>
          <a:p>
            <a:fld id="{139161BC-A1A8-4E7B-A26A-3FA598122ADB}" type="slidenum">
              <a:rPr lang="en-GB" smtClean="0"/>
              <a:t>6</a:t>
            </a:fld>
            <a:endParaRPr lang="en-GB" dirty="0"/>
          </a:p>
        </p:txBody>
      </p:sp>
    </p:spTree>
    <p:extLst>
      <p:ext uri="{BB962C8B-B14F-4D97-AF65-F5344CB8AC3E}">
        <p14:creationId xmlns:p14="http://schemas.microsoft.com/office/powerpoint/2010/main" val="1466767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Evidence gathering;</a:t>
            </a:r>
          </a:p>
          <a:p>
            <a:endParaRPr lang="en-GB" dirty="0"/>
          </a:p>
          <a:p>
            <a:r>
              <a:rPr lang="en-GB" dirty="0"/>
              <a:t>Due to vacant SW posts support was piloted via FS interventions via Family Focus with VCS Provider and ELEOS pilot within SHSCT, both providing family support to CYP in need. </a:t>
            </a:r>
          </a:p>
          <a:p>
            <a:endParaRPr lang="en-GB" dirty="0"/>
          </a:p>
          <a:p>
            <a:r>
              <a:rPr lang="en-GB" dirty="0"/>
              <a:t>EIDAS – skills mix service is available within SHSCT and note the demand and uptake of support has been high. Outcomes are reported as positive. Therefore, whilst we have a service in this area, the key would be that all service providers would have a good knowledge and understanding to recognise and respond to domestic abuse and to navigate CYP and victims to appropriate supports. This should include all victims of domestic abuse. </a:t>
            </a:r>
          </a:p>
        </p:txBody>
      </p:sp>
      <p:sp>
        <p:nvSpPr>
          <p:cNvPr id="4" name="Slide Number Placeholder 3"/>
          <p:cNvSpPr>
            <a:spLocks noGrp="1"/>
          </p:cNvSpPr>
          <p:nvPr>
            <p:ph type="sldNum" sz="quarter" idx="5"/>
          </p:nvPr>
        </p:nvSpPr>
        <p:spPr/>
        <p:txBody>
          <a:bodyPr/>
          <a:lstStyle/>
          <a:p>
            <a:fld id="{D4748F00-C172-4B79-9C60-6FABE723434B}" type="slidenum">
              <a:rPr lang="en-GB" smtClean="0"/>
              <a:t>7</a:t>
            </a:fld>
            <a:endParaRPr lang="en-GB" dirty="0"/>
          </a:p>
        </p:txBody>
      </p:sp>
    </p:spTree>
    <p:extLst>
      <p:ext uri="{BB962C8B-B14F-4D97-AF65-F5344CB8AC3E}">
        <p14:creationId xmlns:p14="http://schemas.microsoft.com/office/powerpoint/2010/main" val="3362042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out key themes and include flexible, holistic and family centred supports.</a:t>
            </a:r>
          </a:p>
          <a:p>
            <a:endParaRPr lang="en-GB" dirty="0"/>
          </a:p>
          <a:p>
            <a:r>
              <a:rPr lang="en-GB" dirty="0"/>
              <a:t>Service design is around family needs.</a:t>
            </a:r>
          </a:p>
        </p:txBody>
      </p:sp>
      <p:sp>
        <p:nvSpPr>
          <p:cNvPr id="4" name="Slide Number Placeholder 3"/>
          <p:cNvSpPr>
            <a:spLocks noGrp="1"/>
          </p:cNvSpPr>
          <p:nvPr>
            <p:ph type="sldNum" sz="quarter" idx="5"/>
          </p:nvPr>
        </p:nvSpPr>
        <p:spPr/>
        <p:txBody>
          <a:bodyPr/>
          <a:lstStyle/>
          <a:p>
            <a:fld id="{D4748F00-C172-4B79-9C60-6FABE723434B}" type="slidenum">
              <a:rPr lang="en-GB" smtClean="0"/>
              <a:t>8</a:t>
            </a:fld>
            <a:endParaRPr lang="en-GB" dirty="0"/>
          </a:p>
        </p:txBody>
      </p:sp>
    </p:spTree>
    <p:extLst>
      <p:ext uri="{BB962C8B-B14F-4D97-AF65-F5344CB8AC3E}">
        <p14:creationId xmlns:p14="http://schemas.microsoft.com/office/powerpoint/2010/main" val="3057384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748F00-C172-4B79-9C60-6FABE723434B}" type="slidenum">
              <a:rPr lang="en-GB" smtClean="0"/>
              <a:t>9</a:t>
            </a:fld>
            <a:endParaRPr lang="en-GB" dirty="0"/>
          </a:p>
        </p:txBody>
      </p:sp>
    </p:spTree>
    <p:extLst>
      <p:ext uri="{BB962C8B-B14F-4D97-AF65-F5344CB8AC3E}">
        <p14:creationId xmlns:p14="http://schemas.microsoft.com/office/powerpoint/2010/main" val="1378913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3173B5-F78B-211C-1BC0-1401B8B91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B3D80A-DF93-39EC-E72C-97868E9B88DD}"/>
              </a:ext>
            </a:extLst>
          </p:cNvPr>
          <p:cNvSpPr>
            <a:spLocks noGrp="1"/>
          </p:cNvSpPr>
          <p:nvPr>
            <p:ph type="ctrTitle"/>
          </p:nvPr>
        </p:nvSpPr>
        <p:spPr>
          <a:xfrm>
            <a:off x="868018" y="1122363"/>
            <a:ext cx="5085521" cy="2387600"/>
          </a:xfrm>
        </p:spPr>
        <p:txBody>
          <a:bodyPr anchor="ctr"/>
          <a:lstStyle>
            <a:lvl1pPr algn="l">
              <a:defRPr sz="6000" b="1">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2338923F-4839-529C-ACE9-8A6246C7FE6A}"/>
              </a:ext>
            </a:extLst>
          </p:cNvPr>
          <p:cNvSpPr>
            <a:spLocks noGrp="1"/>
          </p:cNvSpPr>
          <p:nvPr>
            <p:ph type="subTitle" idx="1"/>
          </p:nvPr>
        </p:nvSpPr>
        <p:spPr>
          <a:xfrm>
            <a:off x="868018" y="3602038"/>
            <a:ext cx="5085521"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42517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C1C10-6AAD-790F-14BB-E5A90470B9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BAD099D-5A19-00BB-492E-6A33C90ACBA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1B8FEB4-F206-4581-C0BC-1B09FE8C367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D1C6FCD-CA0E-B834-90CB-95B4F491559C}"/>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6" name="Footer Placeholder 5">
            <a:extLst>
              <a:ext uri="{FF2B5EF4-FFF2-40B4-BE49-F238E27FC236}">
                <a16:creationId xmlns:a16="http://schemas.microsoft.com/office/drawing/2014/main" id="{11EE3873-2356-91B4-A9E6-C845949524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6D9BF46-4810-05AD-34B1-6581A3D89352}"/>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309490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33DE2-0895-34EB-F3F4-81BADA49D6F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553060-EBD4-7544-89DA-6B871FE5D7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E2C316C-B658-FEFD-4DA8-959BC85A5FF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64935DA-BFC9-0AD9-7DF2-77455AA036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68DFF7-CA1F-D58B-698B-8FAB42843A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F89ACC9-C8D6-B2EB-05E8-571AC8DF40F4}"/>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8" name="Footer Placeholder 7">
            <a:extLst>
              <a:ext uri="{FF2B5EF4-FFF2-40B4-BE49-F238E27FC236}">
                <a16:creationId xmlns:a16="http://schemas.microsoft.com/office/drawing/2014/main" id="{DF8E09FA-FBAE-3B1F-A01C-E6EF26CD6D9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3FBEC7B-E384-CFAE-E4EE-83EB52D8BE9E}"/>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1036744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3949A-E9DB-BDF9-B1ED-8CEF550483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7EBE7E9-DEE8-1A09-E578-ACFAD83AF643}"/>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4" name="Footer Placeholder 3">
            <a:extLst>
              <a:ext uri="{FF2B5EF4-FFF2-40B4-BE49-F238E27FC236}">
                <a16:creationId xmlns:a16="http://schemas.microsoft.com/office/drawing/2014/main" id="{2CAA2A35-BCDF-4039-AA1B-ECC182E270E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353FF1F-A05B-590D-CD08-1DC4EAFB1085}"/>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3689863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51CAE2-04DF-2FB9-8ED0-6F21DFD800CB}"/>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3" name="Footer Placeholder 2">
            <a:extLst>
              <a:ext uri="{FF2B5EF4-FFF2-40B4-BE49-F238E27FC236}">
                <a16:creationId xmlns:a16="http://schemas.microsoft.com/office/drawing/2014/main" id="{1420FE4F-5F20-DB46-8ACD-9D9A267E8FF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4A9EBBE-1A27-25AD-8583-D4455EC8FFED}"/>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993831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F588D-E3E6-762E-5973-3A1E2E8F81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9E6DB31-EA7E-EFA4-974B-486DBECA65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B726572-7C8D-3DF3-B5E4-A65817F3E5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8E4126-988B-C6C7-3C4D-652632EB36DA}"/>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6" name="Footer Placeholder 5">
            <a:extLst>
              <a:ext uri="{FF2B5EF4-FFF2-40B4-BE49-F238E27FC236}">
                <a16:creationId xmlns:a16="http://schemas.microsoft.com/office/drawing/2014/main" id="{CB2A27F6-2036-B876-A30E-A2EB872960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4AF7182-59B5-E083-3FC0-1FBBCD92784E}"/>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3015521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23D4-8635-3D61-FDB9-598C01CE51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71E1436-A891-E66F-E1D1-E07D2E7355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2767EFC-9E10-F94E-94CF-29E60D4D58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0A15E04-943F-3941-143F-E02DB6B0721E}"/>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6" name="Footer Placeholder 5">
            <a:extLst>
              <a:ext uri="{FF2B5EF4-FFF2-40B4-BE49-F238E27FC236}">
                <a16:creationId xmlns:a16="http://schemas.microsoft.com/office/drawing/2014/main" id="{947F6EED-10AE-C163-F45F-0F2130864A4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97900F-6324-AD89-9C3F-D572A9B43622}"/>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3618704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C6988-AB1B-A9A9-C43E-B9D166F2449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092DDFA-2FC7-2026-F47B-C3FF9AD6A16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D3A924-FF76-6346-57AE-561E215C0EEE}"/>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5" name="Footer Placeholder 4">
            <a:extLst>
              <a:ext uri="{FF2B5EF4-FFF2-40B4-BE49-F238E27FC236}">
                <a16:creationId xmlns:a16="http://schemas.microsoft.com/office/drawing/2014/main" id="{7C1AC763-9ABC-F9D8-598A-E3CB80B329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3BA304-8FDB-AA4C-DCAA-C7B5147D55DA}"/>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3973969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96702A-9745-B7C3-AC7A-341B5AE93E8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1EE2C79-6E75-8AAC-C8BD-D8E2C930A3F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828DAC-AAB5-1F9D-AE74-A2B81A2E93BE}"/>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5" name="Footer Placeholder 4">
            <a:extLst>
              <a:ext uri="{FF2B5EF4-FFF2-40B4-BE49-F238E27FC236}">
                <a16:creationId xmlns:a16="http://schemas.microsoft.com/office/drawing/2014/main" id="{380A46D4-4F28-94D7-FD47-48D077E3FB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24B7A0-7D53-8673-342D-4EA26F46C1F4}"/>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498647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blue and orange logo&#10;&#10;AI-generated content may be incorrect.">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a:xfrm>
            <a:off x="696000" y="365125"/>
            <a:ext cx="10800000" cy="1325563"/>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a:xfrm>
            <a:off x="696000" y="1825625"/>
            <a:ext cx="108000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70797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5461686"/>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A black background with a colorful line&#10;&#10;AI-generated content may be incorrect.">
            <a:extLst>
              <a:ext uri="{FF2B5EF4-FFF2-40B4-BE49-F238E27FC236}">
                <a16:creationId xmlns:a16="http://schemas.microsoft.com/office/drawing/2014/main" id="{CA927253-8A3A-AAA9-7349-BE00F9E1F36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6955" y="5974558"/>
            <a:ext cx="2397165" cy="815974"/>
          </a:xfrm>
          <a:prstGeom prst="rect">
            <a:avLst/>
          </a:prstGeom>
        </p:spPr>
      </p:pic>
    </p:spTree>
    <p:extLst>
      <p:ext uri="{BB962C8B-B14F-4D97-AF65-F5344CB8AC3E}">
        <p14:creationId xmlns:p14="http://schemas.microsoft.com/office/powerpoint/2010/main" val="585756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04009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3862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33684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39959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5F2BBF-530C-B4C3-5CE4-7FE7E082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BBEC56-DFA6-5636-388E-06EB68D9A7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8DD64C-217E-859E-9F91-EC00DC30223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73265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74A30-E58C-F50B-AE1D-32EFC8B050C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AFC467-847F-4B23-55A3-27FBD94ED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3B08C2C-0546-96E9-36A8-38841A21A0BE}"/>
              </a:ext>
            </a:extLst>
          </p:cNvPr>
          <p:cNvSpPr>
            <a:spLocks noGrp="1"/>
          </p:cNvSpPr>
          <p:nvPr>
            <p:ph type="dt" sz="half" idx="10"/>
          </p:nvPr>
        </p:nvSpPr>
        <p:spPr/>
        <p:txBody>
          <a:bodyPr/>
          <a:lstStyle/>
          <a:p>
            <a:fld id="{F5C47A8E-76BB-514C-AB0C-8344F5AA3406}" type="datetimeFigureOut">
              <a:rPr lang="en-US" smtClean="0"/>
              <a:t>8/20/2026</a:t>
            </a:fld>
            <a:endParaRPr lang="en-US" dirty="0"/>
          </a:p>
        </p:txBody>
      </p:sp>
      <p:sp>
        <p:nvSpPr>
          <p:cNvPr id="5" name="Footer Placeholder 4">
            <a:extLst>
              <a:ext uri="{FF2B5EF4-FFF2-40B4-BE49-F238E27FC236}">
                <a16:creationId xmlns:a16="http://schemas.microsoft.com/office/drawing/2014/main" id="{3760887E-DCBE-62C7-559A-D104DF34D1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1687FA-3A57-1BF0-8ABF-DFB447D56AD7}"/>
              </a:ext>
            </a:extLst>
          </p:cNvPr>
          <p:cNvSpPr>
            <a:spLocks noGrp="1"/>
          </p:cNvSpPr>
          <p:nvPr>
            <p:ph type="sldNum" sz="quarter" idx="12"/>
          </p:nvPr>
        </p:nvSpPr>
        <p:spPr/>
        <p:txBody>
          <a:bodyPr/>
          <a:lstStyle/>
          <a:p>
            <a:fld id="{34C23064-56E0-D34B-9D83-BABDF3E88C3E}" type="slidenum">
              <a:rPr lang="en-US" smtClean="0"/>
              <a:t>‹#›</a:t>
            </a:fld>
            <a:endParaRPr lang="en-US" dirty="0"/>
          </a:p>
        </p:txBody>
      </p:sp>
    </p:spTree>
    <p:extLst>
      <p:ext uri="{BB962C8B-B14F-4D97-AF65-F5344CB8AC3E}">
        <p14:creationId xmlns:p14="http://schemas.microsoft.com/office/powerpoint/2010/main" val="894054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DF1123-3010-BF24-A39D-7745EF87CF4B}"/>
              </a:ext>
            </a:extLst>
          </p:cNvPr>
          <p:cNvSpPr>
            <a:spLocks noGrp="1"/>
          </p:cNvSpPr>
          <p:nvPr>
            <p:ph type="title"/>
          </p:nvPr>
        </p:nvSpPr>
        <p:spPr>
          <a:xfrm>
            <a:off x="696000" y="365125"/>
            <a:ext cx="108000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89FB8F6-C105-BD9A-48D8-CA2458BC3103}"/>
              </a:ext>
            </a:extLst>
          </p:cNvPr>
          <p:cNvSpPr>
            <a:spLocks noGrp="1"/>
          </p:cNvSpPr>
          <p:nvPr>
            <p:ph type="body" idx="1"/>
          </p:nvPr>
        </p:nvSpPr>
        <p:spPr>
          <a:xfrm>
            <a:off x="696000" y="1825625"/>
            <a:ext cx="108000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103086-D42E-4E75-06A7-BABD3648F4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C47A8E-76BB-514C-AB0C-8344F5AA3406}" type="datetimeFigureOut">
              <a:rPr lang="en-US" smtClean="0"/>
              <a:t>8/20/2026</a:t>
            </a:fld>
            <a:endParaRPr lang="en-US" dirty="0"/>
          </a:p>
        </p:txBody>
      </p:sp>
      <p:sp>
        <p:nvSpPr>
          <p:cNvPr id="5" name="Footer Placeholder 4">
            <a:extLst>
              <a:ext uri="{FF2B5EF4-FFF2-40B4-BE49-F238E27FC236}">
                <a16:creationId xmlns:a16="http://schemas.microsoft.com/office/drawing/2014/main" id="{BAB40B7F-26AD-D7A1-A9BD-34AF6F3592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A08536C-58B9-72FB-83BF-46C3CDEB05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C23064-56E0-D34B-9D83-BABDF3E88C3E}" type="slidenum">
              <a:rPr lang="en-US" smtClean="0"/>
              <a:t>‹#›</a:t>
            </a:fld>
            <a:endParaRPr lang="en-US" dirty="0"/>
          </a:p>
        </p:txBody>
      </p:sp>
    </p:spTree>
    <p:extLst>
      <p:ext uri="{BB962C8B-B14F-4D97-AF65-F5344CB8AC3E}">
        <p14:creationId xmlns:p14="http://schemas.microsoft.com/office/powerpoint/2010/main" val="390126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64" r:id="rId7"/>
    <p:sldLayoutId id="2147483665"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dirty="0">
                <a:latin typeface="Arial" panose="020B0604020202020204" pitchFamily="34" charset="0"/>
                <a:cs typeface="Arial" panose="020B0604020202020204" pitchFamily="34" charset="0"/>
              </a:rPr>
              <a:t>Together for Families </a:t>
            </a:r>
            <a:endParaRPr lang="en-GB" dirty="0"/>
          </a:p>
        </p:txBody>
      </p:sp>
      <p:sp>
        <p:nvSpPr>
          <p:cNvPr id="3" name="Subtitle 2"/>
          <p:cNvSpPr>
            <a:spLocks noGrp="1"/>
          </p:cNvSpPr>
          <p:nvPr>
            <p:ph type="subTitle" idx="1"/>
          </p:nvPr>
        </p:nvSpPr>
        <p:spPr>
          <a:xfrm>
            <a:off x="868019" y="4334608"/>
            <a:ext cx="5085521" cy="923192"/>
          </a:xfrm>
        </p:spPr>
        <p:txBody>
          <a:bodyPr>
            <a:normAutofit/>
          </a:bodyPr>
          <a:lstStyle/>
          <a:p>
            <a:pPr algn="ctr"/>
            <a:r>
              <a:rPr lang="en-GB" b="1" dirty="0"/>
              <a:t>Market Engagement </a:t>
            </a:r>
          </a:p>
        </p:txBody>
      </p:sp>
    </p:spTree>
    <p:extLst>
      <p:ext uri="{BB962C8B-B14F-4D97-AF65-F5344CB8AC3E}">
        <p14:creationId xmlns:p14="http://schemas.microsoft.com/office/powerpoint/2010/main" val="2560543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AE8C9F7-08B6-460B-A73F-6B1C1E6E6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29260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F7C63-5C6F-F7C1-0C5B-D3E7E28F01E0}"/>
              </a:ext>
            </a:extLst>
          </p:cNvPr>
          <p:cNvSpPr>
            <a:spLocks noGrp="1"/>
          </p:cNvSpPr>
          <p:nvPr>
            <p:ph idx="1"/>
          </p:nvPr>
        </p:nvSpPr>
        <p:spPr>
          <a:xfrm>
            <a:off x="263769" y="694592"/>
            <a:ext cx="7781194" cy="5482372"/>
          </a:xfrm>
        </p:spPr>
        <p:txBody>
          <a:bodyPr>
            <a:normAutofit lnSpcReduction="10000"/>
          </a:bodyPr>
          <a:lstStyle/>
          <a:p>
            <a:pPr marL="0" indent="0" algn="ctr">
              <a:buNone/>
            </a:pPr>
            <a:r>
              <a:rPr lang="en-GB" sz="3600" b="1" i="1" dirty="0"/>
              <a:t>Opportunity for future service Provision</a:t>
            </a:r>
          </a:p>
          <a:p>
            <a:pPr>
              <a:buFont typeface="Wingdings" panose="05000000000000000000" pitchFamily="2" charset="2"/>
              <a:buChar char="Ø"/>
            </a:pPr>
            <a:r>
              <a:rPr lang="en-GB" sz="3000" dirty="0"/>
              <a:t>Enhanced Services Model aims to support the development of a responsive, strengths-based family support service that helps children thrive, builds family resilience, and enables families to remain safely together.</a:t>
            </a:r>
          </a:p>
          <a:p>
            <a:pPr>
              <a:buFont typeface="Wingdings" panose="05000000000000000000" pitchFamily="2" charset="2"/>
              <a:buChar char="Ø"/>
            </a:pPr>
            <a:r>
              <a:rPr lang="en-GB" sz="3000" dirty="0"/>
              <a:t>Collaboration to work together to strengthen early intervention and prevent families from reaching crisis point. </a:t>
            </a:r>
          </a:p>
          <a:p>
            <a:pPr>
              <a:buFont typeface="Wingdings" panose="05000000000000000000" pitchFamily="2" charset="2"/>
              <a:buChar char="Ø"/>
            </a:pPr>
            <a:r>
              <a:rPr lang="en-GB" sz="3000" dirty="0"/>
              <a:t>Partnership with the community and voluntary sector. </a:t>
            </a:r>
          </a:p>
          <a:p>
            <a:pPr marL="0" indent="0">
              <a:buNone/>
            </a:pPr>
            <a:endParaRPr lang="en-GB" dirty="0"/>
          </a:p>
        </p:txBody>
      </p:sp>
      <p:pic>
        <p:nvPicPr>
          <p:cNvPr id="4" name="Picture 3">
            <a:extLst>
              <a:ext uri="{FF2B5EF4-FFF2-40B4-BE49-F238E27FC236}">
                <a16:creationId xmlns:a16="http://schemas.microsoft.com/office/drawing/2014/main" id="{83E14F37-AB32-E218-4FB4-652065FD3A67}"/>
              </a:ext>
            </a:extLst>
          </p:cNvPr>
          <p:cNvPicPr>
            <a:picLocks noChangeAspect="1"/>
          </p:cNvPicPr>
          <p:nvPr/>
        </p:nvPicPr>
        <p:blipFill>
          <a:blip r:embed="rId3">
            <a:extLst>
              <a:ext uri="{28A0092B-C50C-407E-A947-70E740481C1C}">
                <a14:useLocalDpi xmlns:a14="http://schemas.microsoft.com/office/drawing/2010/main" val="0"/>
              </a:ext>
            </a:extLst>
          </a:blip>
          <a:srcRect l="663" t="136" r="663" b="1026"/>
          <a:stretch>
            <a:fillRect/>
          </a:stretch>
        </p:blipFill>
        <p:spPr>
          <a:xfrm>
            <a:off x="8207619" y="2268415"/>
            <a:ext cx="3634037" cy="3640015"/>
          </a:xfrm>
          <a:prstGeom prst="ellipse">
            <a:avLst/>
          </a:prstGeom>
        </p:spPr>
      </p:pic>
    </p:spTree>
    <p:extLst>
      <p:ext uri="{BB962C8B-B14F-4D97-AF65-F5344CB8AC3E}">
        <p14:creationId xmlns:p14="http://schemas.microsoft.com/office/powerpoint/2010/main" val="315630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a:solidFill>
                  <a:schemeClr val="tx2">
                    <a:lumMod val="90000"/>
                    <a:lumOff val="10000"/>
                  </a:schemeClr>
                </a:solidFill>
                <a:latin typeface="Arial" panose="020B0604020202020204" pitchFamily="34" charset="0"/>
                <a:cs typeface="Arial" panose="020B0604020202020204" pitchFamily="34" charset="0"/>
              </a:rPr>
              <a:t>Southern Health &amp; Social Care Trust </a:t>
            </a:r>
            <a:br>
              <a:rPr lang="en-US" sz="3200" b="1" dirty="0">
                <a:solidFill>
                  <a:schemeClr val="tx2">
                    <a:lumMod val="90000"/>
                    <a:lumOff val="10000"/>
                  </a:schemeClr>
                </a:solidFill>
                <a:latin typeface="Arial" panose="020B0604020202020204" pitchFamily="34" charset="0"/>
                <a:cs typeface="Arial" panose="020B0604020202020204" pitchFamily="34" charset="0"/>
              </a:rPr>
            </a:br>
            <a:br>
              <a:rPr lang="en-US" sz="3200" b="1" dirty="0">
                <a:solidFill>
                  <a:schemeClr val="tx2">
                    <a:lumMod val="90000"/>
                    <a:lumOff val="10000"/>
                  </a:schemeClr>
                </a:solidFill>
                <a:latin typeface="Arial" panose="020B0604020202020204" pitchFamily="34" charset="0"/>
                <a:cs typeface="Arial" panose="020B0604020202020204" pitchFamily="34" charset="0"/>
              </a:rPr>
            </a:br>
            <a:endParaRPr lang="en-GB" sz="3200" b="1" dirty="0">
              <a:solidFill>
                <a:schemeClr val="tx2">
                  <a:lumMod val="90000"/>
                  <a:lumOff val="10000"/>
                </a:schemeClr>
              </a:solidFill>
              <a:latin typeface="Arial" panose="020B0604020202020204" pitchFamily="34" charset="0"/>
              <a:cs typeface="Arial" panose="020B0604020202020204" pitchFamily="34" charset="0"/>
            </a:endParaRPr>
          </a:p>
        </p:txBody>
      </p:sp>
      <p:pic>
        <p:nvPicPr>
          <p:cNvPr id="4" name="Content Placeholder 3" descr="Evora Locations Maps">
            <a:extLst>
              <a:ext uri="{FF2B5EF4-FFF2-40B4-BE49-F238E27FC236}">
                <a16:creationId xmlns:a16="http://schemas.microsoft.com/office/drawing/2014/main" id="{39FE343B-0976-FCAC-3CE9-A4017D2253D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54563" y="957431"/>
            <a:ext cx="8283828" cy="5185185"/>
          </a:xfrm>
          <a:prstGeom prst="rect">
            <a:avLst/>
          </a:prstGeom>
          <a:noFill/>
          <a:ln>
            <a:noFill/>
          </a:ln>
        </p:spPr>
      </p:pic>
      <p:sp>
        <p:nvSpPr>
          <p:cNvPr id="6" name="TextBox 5">
            <a:extLst>
              <a:ext uri="{FF2B5EF4-FFF2-40B4-BE49-F238E27FC236}">
                <a16:creationId xmlns:a16="http://schemas.microsoft.com/office/drawing/2014/main" id="{1F5928E4-5BF5-DE99-A88B-19925D084B42}"/>
              </a:ext>
            </a:extLst>
          </p:cNvPr>
          <p:cNvSpPr txBox="1"/>
          <p:nvPr/>
        </p:nvSpPr>
        <p:spPr>
          <a:xfrm>
            <a:off x="8896575" y="2495774"/>
            <a:ext cx="2599425" cy="2554545"/>
          </a:xfrm>
          <a:prstGeom prst="rect">
            <a:avLst/>
          </a:prstGeom>
          <a:noFill/>
        </p:spPr>
        <p:txBody>
          <a:bodyPr wrap="square" rtlCol="0">
            <a:spAutoFit/>
          </a:bodyPr>
          <a:lstStyle/>
          <a:p>
            <a:pPr marL="285750" indent="-285750">
              <a:buFont typeface="Arial" panose="020B0604020202020204" pitchFamily="34" charset="0"/>
              <a:buChar char="•"/>
            </a:pPr>
            <a:r>
              <a:rPr lang="en-GB" sz="1600" dirty="0"/>
              <a:t>391k population, 94k 0-17 yrs. Increasing complexity </a:t>
            </a:r>
          </a:p>
          <a:p>
            <a:pPr marL="285750" indent="-285750">
              <a:buFont typeface="Arial" panose="020B0604020202020204" pitchFamily="34" charset="0"/>
              <a:buChar char="•"/>
            </a:pPr>
            <a:r>
              <a:rPr lang="en-GB" sz="1600" dirty="0"/>
              <a:t>Second largest population of the HSC Trusts.</a:t>
            </a:r>
          </a:p>
          <a:p>
            <a:pPr marL="285750" indent="-285750">
              <a:buFont typeface="Arial" panose="020B0604020202020204" pitchFamily="34" charset="0"/>
              <a:buChar char="•"/>
            </a:pPr>
            <a:r>
              <a:rPr lang="en-GB" sz="1600" dirty="0"/>
              <a:t>Growth in CB and Newry</a:t>
            </a:r>
          </a:p>
          <a:p>
            <a:pPr marL="285750" indent="-285750">
              <a:buFont typeface="Arial" panose="020B0604020202020204" pitchFamily="34" charset="0"/>
              <a:buChar char="•"/>
            </a:pPr>
            <a:r>
              <a:rPr lang="en-GB" sz="1600" dirty="0"/>
              <a:t>Increasing diversity across Dungannon &amp; Portadown</a:t>
            </a:r>
            <a:r>
              <a:rPr lang="en-GB" sz="1600" dirty="0">
                <a:solidFill>
                  <a:schemeClr val="bg1"/>
                </a:solidFill>
              </a:rPr>
              <a:t>.</a:t>
            </a:r>
          </a:p>
        </p:txBody>
      </p:sp>
    </p:spTree>
    <p:extLst>
      <p:ext uri="{BB962C8B-B14F-4D97-AF65-F5344CB8AC3E}">
        <p14:creationId xmlns:p14="http://schemas.microsoft.com/office/powerpoint/2010/main" val="73371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7EADE0DF-3F33-0288-D1C1-98F8093B8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96" y="0"/>
            <a:ext cx="12192000" cy="6858000"/>
          </a:xfrm>
          <a:prstGeom prst="rect">
            <a:avLst/>
          </a:prstGeom>
        </p:spPr>
      </p:pic>
      <p:pic>
        <p:nvPicPr>
          <p:cNvPr id="21" name="Picture 20">
            <a:extLst>
              <a:ext uri="{FF2B5EF4-FFF2-40B4-BE49-F238E27FC236}">
                <a16:creationId xmlns:a16="http://schemas.microsoft.com/office/drawing/2014/main" id="{136C604A-693D-B569-2DBA-6A45C15385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996" y="5984898"/>
            <a:ext cx="2343808" cy="797812"/>
          </a:xfrm>
          <a:prstGeom prst="rect">
            <a:avLst/>
          </a:prstGeom>
        </p:spPr>
      </p:pic>
    </p:spTree>
    <p:extLst>
      <p:ext uri="{BB962C8B-B14F-4D97-AF65-F5344CB8AC3E}">
        <p14:creationId xmlns:p14="http://schemas.microsoft.com/office/powerpoint/2010/main" val="1739531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GB" sz="3200" b="1" dirty="0">
                <a:solidFill>
                  <a:schemeClr val="tx2">
                    <a:lumMod val="90000"/>
                    <a:lumOff val="10000"/>
                  </a:schemeClr>
                </a:solidFill>
                <a:latin typeface="Arial" panose="020B0604020202020204" pitchFamily="34" charset="0"/>
                <a:cs typeface="Arial" panose="020B0604020202020204" pitchFamily="34" charset="0"/>
              </a:rPr>
            </a:br>
            <a:endParaRPr lang="en-GB" sz="3200" b="1" dirty="0">
              <a:solidFill>
                <a:schemeClr val="tx2">
                  <a:lumMod val="90000"/>
                  <a:lumOff val="10000"/>
                </a:schemeClr>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06828934-87AA-1DF0-63DB-9FC15F19209F}"/>
              </a:ext>
            </a:extLst>
          </p:cNvPr>
          <p:cNvGraphicFramePr>
            <a:graphicFrameLocks noGrp="1"/>
          </p:cNvGraphicFramePr>
          <p:nvPr>
            <p:extLst>
              <p:ext uri="{D42A27DB-BD31-4B8C-83A1-F6EECF244321}">
                <p14:modId xmlns:p14="http://schemas.microsoft.com/office/powerpoint/2010/main" val="206469774"/>
              </p:ext>
            </p:extLst>
          </p:nvPr>
        </p:nvGraphicFramePr>
        <p:xfrm>
          <a:off x="539646" y="1079291"/>
          <a:ext cx="10814154" cy="4943440"/>
        </p:xfrm>
        <a:graphic>
          <a:graphicData uri="http://schemas.openxmlformats.org/drawingml/2006/table">
            <a:tbl>
              <a:tblPr firstRow="1" firstCol="1" bandRow="1">
                <a:tableStyleId>{5C22544A-7EE6-4342-B048-85BDC9FD1C3A}</a:tableStyleId>
              </a:tblPr>
              <a:tblGrid>
                <a:gridCol w="1802359">
                  <a:extLst>
                    <a:ext uri="{9D8B030D-6E8A-4147-A177-3AD203B41FA5}">
                      <a16:colId xmlns:a16="http://schemas.microsoft.com/office/drawing/2014/main" val="1020053943"/>
                    </a:ext>
                  </a:extLst>
                </a:gridCol>
                <a:gridCol w="1802359">
                  <a:extLst>
                    <a:ext uri="{9D8B030D-6E8A-4147-A177-3AD203B41FA5}">
                      <a16:colId xmlns:a16="http://schemas.microsoft.com/office/drawing/2014/main" val="2351780751"/>
                    </a:ext>
                  </a:extLst>
                </a:gridCol>
                <a:gridCol w="1802359">
                  <a:extLst>
                    <a:ext uri="{9D8B030D-6E8A-4147-A177-3AD203B41FA5}">
                      <a16:colId xmlns:a16="http://schemas.microsoft.com/office/drawing/2014/main" val="1416179842"/>
                    </a:ext>
                  </a:extLst>
                </a:gridCol>
                <a:gridCol w="1802359">
                  <a:extLst>
                    <a:ext uri="{9D8B030D-6E8A-4147-A177-3AD203B41FA5}">
                      <a16:colId xmlns:a16="http://schemas.microsoft.com/office/drawing/2014/main" val="2929270076"/>
                    </a:ext>
                  </a:extLst>
                </a:gridCol>
                <a:gridCol w="1802359">
                  <a:extLst>
                    <a:ext uri="{9D8B030D-6E8A-4147-A177-3AD203B41FA5}">
                      <a16:colId xmlns:a16="http://schemas.microsoft.com/office/drawing/2014/main" val="538246935"/>
                    </a:ext>
                  </a:extLst>
                </a:gridCol>
                <a:gridCol w="1802359">
                  <a:extLst>
                    <a:ext uri="{9D8B030D-6E8A-4147-A177-3AD203B41FA5}">
                      <a16:colId xmlns:a16="http://schemas.microsoft.com/office/drawing/2014/main" val="363036701"/>
                    </a:ext>
                  </a:extLst>
                </a:gridCol>
              </a:tblGrid>
              <a:tr h="712430">
                <a:tc>
                  <a:txBody>
                    <a:bodyPr/>
                    <a:lstStyle/>
                    <a:p>
                      <a:pPr>
                        <a:lnSpc>
                          <a:spcPct val="107000"/>
                        </a:lnSpc>
                        <a:spcAft>
                          <a:spcPts val="800"/>
                        </a:spcAft>
                        <a:buNone/>
                      </a:pPr>
                      <a:r>
                        <a:rPr lang="en-GB" sz="2000" kern="100" dirty="0">
                          <a:effectLst/>
                        </a:rPr>
                        <a:t>Age Band</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000" kern="100" dirty="0">
                          <a:effectLst/>
                        </a:rPr>
                        <a:t>Southern Trust Total</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000" kern="100" dirty="0">
                          <a:effectLst/>
                        </a:rPr>
                        <a:t>% of Total Population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000" kern="100" dirty="0">
                          <a:effectLst/>
                        </a:rPr>
                        <a:t>Craigavon &amp; Banbridge</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000" kern="100" dirty="0">
                          <a:effectLst/>
                        </a:rPr>
                        <a:t>Armagh &amp; Dungannon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000" kern="100" dirty="0">
                          <a:effectLst/>
                        </a:rPr>
                        <a:t>Newry &amp; Mourne</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52538959"/>
                  </a:ext>
                </a:extLst>
              </a:tr>
              <a:tr h="586430">
                <a:tc>
                  <a:txBody>
                    <a:bodyPr/>
                    <a:lstStyle/>
                    <a:p>
                      <a:pPr>
                        <a:lnSpc>
                          <a:spcPct val="107000"/>
                        </a:lnSpc>
                        <a:spcAft>
                          <a:spcPts val="800"/>
                        </a:spcAft>
                        <a:buNone/>
                      </a:pPr>
                      <a:r>
                        <a:rPr lang="en-GB" sz="2000" kern="100" dirty="0">
                          <a:effectLst/>
                        </a:rPr>
                        <a:t>0-4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24,000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6.1%</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9,500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8,000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6,500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11871730"/>
                  </a:ext>
                </a:extLst>
              </a:tr>
              <a:tr h="586430">
                <a:tc>
                  <a:txBody>
                    <a:bodyPr/>
                    <a:lstStyle/>
                    <a:p>
                      <a:pPr>
                        <a:lnSpc>
                          <a:spcPct val="107000"/>
                        </a:lnSpc>
                        <a:spcAft>
                          <a:spcPts val="800"/>
                        </a:spcAft>
                        <a:buNone/>
                      </a:pPr>
                      <a:r>
                        <a:rPr lang="en-GB" sz="2000" kern="100" dirty="0">
                          <a:effectLst/>
                        </a:rPr>
                        <a:t>5-11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38,000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9.7%</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14,900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12,500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10,600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15896003"/>
                  </a:ext>
                </a:extLst>
              </a:tr>
              <a:tr h="586430">
                <a:tc>
                  <a:txBody>
                    <a:bodyPr/>
                    <a:lstStyle/>
                    <a:p>
                      <a:pPr>
                        <a:lnSpc>
                          <a:spcPct val="107000"/>
                        </a:lnSpc>
                        <a:spcAft>
                          <a:spcPts val="800"/>
                        </a:spcAft>
                        <a:buNone/>
                      </a:pPr>
                      <a:r>
                        <a:rPr lang="en-GB" sz="2000" kern="100" dirty="0">
                          <a:effectLst/>
                        </a:rPr>
                        <a:t>12-15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21,000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5.4%</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8,300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7,000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5,700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28987921"/>
                  </a:ext>
                </a:extLst>
              </a:tr>
              <a:tr h="586430">
                <a:tc>
                  <a:txBody>
                    <a:bodyPr/>
                    <a:lstStyle/>
                    <a:p>
                      <a:pPr>
                        <a:lnSpc>
                          <a:spcPct val="107000"/>
                        </a:lnSpc>
                        <a:spcAft>
                          <a:spcPts val="800"/>
                        </a:spcAft>
                        <a:buNone/>
                      </a:pPr>
                      <a:r>
                        <a:rPr lang="en-GB" sz="2000" kern="100" dirty="0">
                          <a:effectLst/>
                        </a:rPr>
                        <a:t>16-17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11,000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2.8%</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4,300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3,600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3,100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46393284"/>
                  </a:ext>
                </a:extLst>
              </a:tr>
              <a:tr h="586430">
                <a:tc>
                  <a:txBody>
                    <a:bodyPr/>
                    <a:lstStyle/>
                    <a:p>
                      <a:pPr>
                        <a:lnSpc>
                          <a:spcPct val="107000"/>
                        </a:lnSpc>
                        <a:spcAft>
                          <a:spcPts val="800"/>
                        </a:spcAft>
                        <a:buNone/>
                      </a:pPr>
                      <a:r>
                        <a:rPr lang="en-GB" sz="2000" kern="100" dirty="0">
                          <a:effectLst/>
                        </a:rPr>
                        <a:t>Total 0-17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94,000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24.0%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37,000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31,100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 25,900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09541510"/>
                  </a:ext>
                </a:extLst>
              </a:tr>
              <a:tr h="586430">
                <a:tc>
                  <a:txBody>
                    <a:bodyPr/>
                    <a:lstStyle/>
                    <a:p>
                      <a:pPr>
                        <a:lnSpc>
                          <a:spcPct val="107000"/>
                        </a:lnSpc>
                        <a:spcAft>
                          <a:spcPts val="800"/>
                        </a:spcAft>
                        <a:buNone/>
                      </a:pPr>
                      <a:r>
                        <a:rPr lang="en-GB" sz="2000" kern="100" dirty="0">
                          <a:effectLst/>
                        </a:rPr>
                        <a:t>18+ years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296,976</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76.0%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40127498"/>
                  </a:ext>
                </a:extLst>
              </a:tr>
              <a:tr h="712430">
                <a:tc>
                  <a:txBody>
                    <a:bodyPr/>
                    <a:lstStyle/>
                    <a:p>
                      <a:pPr>
                        <a:lnSpc>
                          <a:spcPct val="107000"/>
                        </a:lnSpc>
                        <a:spcAft>
                          <a:spcPts val="800"/>
                        </a:spcAft>
                        <a:buNone/>
                      </a:pPr>
                      <a:r>
                        <a:rPr lang="en-GB" sz="2000" kern="100" dirty="0">
                          <a:effectLst/>
                        </a:rPr>
                        <a:t>Total Population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390,976</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100%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154,000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130,000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n-GB" sz="2000" kern="100" dirty="0">
                          <a:effectLst/>
                        </a:rPr>
                        <a:t>107,000</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35610181"/>
                  </a:ext>
                </a:extLst>
              </a:tr>
            </a:tbl>
          </a:graphicData>
        </a:graphic>
      </p:graphicFrame>
      <p:sp>
        <p:nvSpPr>
          <p:cNvPr id="5" name="TextBox 4">
            <a:extLst>
              <a:ext uri="{FF2B5EF4-FFF2-40B4-BE49-F238E27FC236}">
                <a16:creationId xmlns:a16="http://schemas.microsoft.com/office/drawing/2014/main" id="{AAC70C5E-AC8D-11AF-9B58-5226CB79B613}"/>
              </a:ext>
            </a:extLst>
          </p:cNvPr>
          <p:cNvSpPr txBox="1"/>
          <p:nvPr/>
        </p:nvSpPr>
        <p:spPr>
          <a:xfrm>
            <a:off x="539645" y="203200"/>
            <a:ext cx="10799999" cy="1200329"/>
          </a:xfrm>
          <a:prstGeom prst="rect">
            <a:avLst/>
          </a:prstGeom>
          <a:noFill/>
        </p:spPr>
        <p:txBody>
          <a:bodyPr wrap="square">
            <a:spAutoFit/>
          </a:bodyPr>
          <a:lstStyle/>
          <a:p>
            <a:r>
              <a:rPr lang="en-GB" sz="2400" kern="100" dirty="0">
                <a:latin typeface="Aptos" panose="020B0004020202020204" pitchFamily="34" charset="0"/>
                <a:ea typeface="Aptos" panose="020B0004020202020204" pitchFamily="34" charset="0"/>
                <a:cs typeface="Times New Roman" panose="02020603050405020304" pitchFamily="18" charset="0"/>
              </a:rPr>
              <a:t>Using the Census 2021 age profile for this area (approximately 24% aged 0-17), the child population can be estimated as:</a:t>
            </a:r>
            <a:br>
              <a:rPr lang="en-GB" sz="2400" kern="100" dirty="0">
                <a:latin typeface="Aptos" panose="020B0004020202020204" pitchFamily="34" charset="0"/>
                <a:ea typeface="Aptos" panose="020B0004020202020204" pitchFamily="34" charset="0"/>
                <a:cs typeface="Times New Roman" panose="02020603050405020304" pitchFamily="18" charset="0"/>
              </a:rPr>
            </a:br>
            <a:endParaRPr lang="en-GB" sz="2400" dirty="0"/>
          </a:p>
        </p:txBody>
      </p:sp>
    </p:spTree>
    <p:extLst>
      <p:ext uri="{BB962C8B-B14F-4D97-AF65-F5344CB8AC3E}">
        <p14:creationId xmlns:p14="http://schemas.microsoft.com/office/powerpoint/2010/main" val="957087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br>
              <a:rPr lang="en-GB" dirty="0"/>
            </a:br>
            <a:endParaRPr lang="en-GB" dirty="0"/>
          </a:p>
        </p:txBody>
      </p:sp>
      <p:pic>
        <p:nvPicPr>
          <p:cNvPr id="4" name="Content Placeholder 3">
            <a:extLst>
              <a:ext uri="{FF2B5EF4-FFF2-40B4-BE49-F238E27FC236}">
                <a16:creationId xmlns:a16="http://schemas.microsoft.com/office/drawing/2014/main" id="{6D7FA5D1-AD08-B060-142A-2DC98B185B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82247"/>
            <a:ext cx="10515600" cy="5288914"/>
          </a:xfrm>
          <a:prstGeom prst="rect">
            <a:avLst/>
          </a:prstGeom>
          <a:noFill/>
        </p:spPr>
      </p:pic>
    </p:spTree>
    <p:extLst>
      <p:ext uri="{BB962C8B-B14F-4D97-AF65-F5344CB8AC3E}">
        <p14:creationId xmlns:p14="http://schemas.microsoft.com/office/powerpoint/2010/main" val="219550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32C99-7DD2-B88C-E4E9-5BC4E69F2C20}"/>
              </a:ext>
            </a:extLst>
          </p:cNvPr>
          <p:cNvSpPr>
            <a:spLocks noGrp="1"/>
          </p:cNvSpPr>
          <p:nvPr>
            <p:ph type="title"/>
          </p:nvPr>
        </p:nvSpPr>
        <p:spPr>
          <a:xfrm>
            <a:off x="501162" y="413237"/>
            <a:ext cx="10446785" cy="870440"/>
          </a:xfrm>
        </p:spPr>
        <p:txBody>
          <a:bodyPr vert="horz" lIns="91440" tIns="45720" rIns="91440" bIns="45720" rtlCol="0" anchor="ctr">
            <a:normAutofit fontScale="90000"/>
          </a:bodyPr>
          <a:lstStyle/>
          <a:p>
            <a:pPr algn="ctr"/>
            <a:r>
              <a:rPr lang="en-GB" dirty="0"/>
              <a:t>Vision for the Enhanced Family Support Service</a:t>
            </a:r>
          </a:p>
        </p:txBody>
      </p:sp>
      <p:sp>
        <p:nvSpPr>
          <p:cNvPr id="6" name="Rectangle 5"/>
          <p:cNvSpPr/>
          <p:nvPr/>
        </p:nvSpPr>
        <p:spPr>
          <a:xfrm>
            <a:off x="633046" y="1461282"/>
            <a:ext cx="10314902" cy="3816429"/>
          </a:xfrm>
          <a:prstGeom prst="rect">
            <a:avLst/>
          </a:prstGeom>
          <a:ln w="12700">
            <a:noFill/>
          </a:ln>
        </p:spPr>
        <p:txBody>
          <a:bodyPr wrap="square">
            <a:spAutoFit/>
          </a:bodyPr>
          <a:lstStyle/>
          <a:p>
            <a:r>
              <a:rPr lang="en-GB" sz="2800" dirty="0">
                <a:solidFill>
                  <a:schemeClr val="tx2">
                    <a:lumMod val="90000"/>
                    <a:lumOff val="10000"/>
                  </a:schemeClr>
                </a:solidFill>
                <a:latin typeface="Arial" panose="020B0604020202020204" pitchFamily="34" charset="0"/>
                <a:cs typeface="Arial" panose="020B0604020202020204" pitchFamily="34" charset="0"/>
              </a:rPr>
              <a:t>The Vision for the Enhanced Family Support Service should include a clear, shared intention to:</a:t>
            </a:r>
            <a:br>
              <a:rPr lang="en-GB" sz="2800" dirty="0">
                <a:solidFill>
                  <a:schemeClr val="tx2">
                    <a:lumMod val="90000"/>
                    <a:lumOff val="10000"/>
                  </a:schemeClr>
                </a:solidFill>
                <a:latin typeface="Arial" panose="020B0604020202020204" pitchFamily="34" charset="0"/>
                <a:cs typeface="Arial" panose="020B0604020202020204" pitchFamily="34" charset="0"/>
              </a:rPr>
            </a:br>
            <a:endParaRPr lang="en-GB" sz="2800" dirty="0">
              <a:solidFill>
                <a:schemeClr val="tx2">
                  <a:lumMod val="90000"/>
                  <a:lumOff val="1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sz="2800" dirty="0">
                <a:solidFill>
                  <a:schemeClr val="tx2">
                    <a:lumMod val="90000"/>
                    <a:lumOff val="10000"/>
                  </a:schemeClr>
                </a:solidFill>
                <a:latin typeface="Arial" panose="020B0604020202020204" pitchFamily="34" charset="0"/>
                <a:cs typeface="Arial" panose="020B0604020202020204" pitchFamily="34" charset="0"/>
              </a:rPr>
              <a:t>Strengthen parenting capacity </a:t>
            </a:r>
          </a:p>
          <a:p>
            <a:pPr marL="457200" indent="-457200">
              <a:buFont typeface="Wingdings" panose="05000000000000000000" pitchFamily="2" charset="2"/>
              <a:buChar char="Ø"/>
            </a:pPr>
            <a:r>
              <a:rPr lang="en-GB" sz="2800" dirty="0">
                <a:solidFill>
                  <a:schemeClr val="tx2">
                    <a:lumMod val="90000"/>
                    <a:lumOff val="10000"/>
                  </a:schemeClr>
                </a:solidFill>
                <a:latin typeface="Arial" panose="020B0604020202020204" pitchFamily="34" charset="0"/>
                <a:cs typeface="Arial" panose="020B0604020202020204" pitchFamily="34" charset="0"/>
              </a:rPr>
              <a:t>Reduce risk and prevent family breakdown</a:t>
            </a:r>
          </a:p>
          <a:p>
            <a:pPr marL="457200" indent="-457200">
              <a:buFont typeface="Wingdings" panose="05000000000000000000" pitchFamily="2" charset="2"/>
              <a:buChar char="Ø"/>
            </a:pPr>
            <a:r>
              <a:rPr lang="en-GB" sz="2800" dirty="0">
                <a:solidFill>
                  <a:schemeClr val="tx2">
                    <a:lumMod val="90000"/>
                    <a:lumOff val="10000"/>
                  </a:schemeClr>
                </a:solidFill>
                <a:latin typeface="Arial" panose="020B0604020202020204" pitchFamily="34" charset="0"/>
                <a:cs typeface="Arial" panose="020B0604020202020204" pitchFamily="34" charset="0"/>
              </a:rPr>
              <a:t>Improve children’s safety, wellbeing, and stability </a:t>
            </a:r>
          </a:p>
          <a:p>
            <a:pPr marL="457200" indent="-457200">
              <a:buFont typeface="Wingdings" panose="05000000000000000000" pitchFamily="2" charset="2"/>
              <a:buChar char="Ø"/>
            </a:pPr>
            <a:r>
              <a:rPr lang="en-GB" sz="2800" dirty="0">
                <a:solidFill>
                  <a:schemeClr val="tx2">
                    <a:lumMod val="90000"/>
                    <a:lumOff val="10000"/>
                  </a:schemeClr>
                </a:solidFill>
                <a:latin typeface="Arial" panose="020B0604020202020204" pitchFamily="34" charset="0"/>
                <a:cs typeface="Arial" panose="020B0604020202020204" pitchFamily="34" charset="0"/>
              </a:rPr>
              <a:t>Provide the right support at the right time </a:t>
            </a:r>
          </a:p>
          <a:p>
            <a:pPr marL="457200" indent="-457200">
              <a:buFont typeface="Wingdings" panose="05000000000000000000" pitchFamily="2" charset="2"/>
              <a:buChar char="Ø"/>
            </a:pPr>
            <a:r>
              <a:rPr lang="en-GB" sz="2800" dirty="0">
                <a:solidFill>
                  <a:schemeClr val="tx2">
                    <a:lumMod val="90000"/>
                    <a:lumOff val="10000"/>
                  </a:schemeClr>
                </a:solidFill>
                <a:latin typeface="Arial" panose="020B0604020202020204" pitchFamily="34" charset="0"/>
                <a:cs typeface="Arial" panose="020B0604020202020204" pitchFamily="34" charset="0"/>
              </a:rPr>
              <a:t>Build resilience and independence </a:t>
            </a:r>
          </a:p>
          <a:p>
            <a:pPr marL="742950" lvl="1" indent="-285750">
              <a:buFont typeface="Wingdings" panose="05000000000000000000" pitchFamily="2" charset="2"/>
              <a:buChar char="Ø"/>
            </a:pPr>
            <a:endParaRPr lang="en-GB" dirty="0"/>
          </a:p>
        </p:txBody>
      </p:sp>
      <p:pic>
        <p:nvPicPr>
          <p:cNvPr id="10" name="Picture 9">
            <a:extLst>
              <a:ext uri="{FF2B5EF4-FFF2-40B4-BE49-F238E27FC236}">
                <a16:creationId xmlns:a16="http://schemas.microsoft.com/office/drawing/2014/main" id="{99067CE4-2DB2-496A-8FDE-DA665B08449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705572" y="2550160"/>
            <a:ext cx="9078508" cy="3728720"/>
          </a:xfrm>
          <a:prstGeom prst="rect">
            <a:avLst/>
          </a:prstGeom>
        </p:spPr>
      </p:pic>
    </p:spTree>
    <p:extLst>
      <p:ext uri="{BB962C8B-B14F-4D97-AF65-F5344CB8AC3E}">
        <p14:creationId xmlns:p14="http://schemas.microsoft.com/office/powerpoint/2010/main" val="286058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05849B-574D-4CF3-2F07-3B94D67CF7B8}"/>
              </a:ext>
            </a:extLst>
          </p:cNvPr>
          <p:cNvPicPr>
            <a:picLocks noChangeAspect="1"/>
          </p:cNvPicPr>
          <p:nvPr/>
        </p:nvPicPr>
        <p:blipFill>
          <a:blip r:embed="rId3">
            <a:extLst>
              <a:ext uri="{28A0092B-C50C-407E-A947-70E740481C1C}">
                <a14:useLocalDpi xmlns:a14="http://schemas.microsoft.com/office/drawing/2010/main" val="0"/>
              </a:ext>
            </a:extLst>
          </a:blip>
          <a:srcRect l="2145" t="-110" r="996"/>
          <a:stretch>
            <a:fillRect/>
          </a:stretch>
        </p:blipFill>
        <p:spPr>
          <a:xfrm>
            <a:off x="0" y="0"/>
            <a:ext cx="9785131" cy="6742386"/>
          </a:xfrm>
          <a:prstGeom prst="rect">
            <a:avLst/>
          </a:prstGeom>
        </p:spPr>
      </p:pic>
    </p:spTree>
    <p:extLst>
      <p:ext uri="{BB962C8B-B14F-4D97-AF65-F5344CB8AC3E}">
        <p14:creationId xmlns:p14="http://schemas.microsoft.com/office/powerpoint/2010/main" val="3208042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A0D89C-6FFF-9EFB-4613-22D731758C3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0" y="0"/>
            <a:ext cx="9796939" cy="6611815"/>
          </a:xfrm>
          <a:prstGeom prst="rect">
            <a:avLst/>
          </a:prstGeom>
        </p:spPr>
      </p:pic>
    </p:spTree>
    <p:extLst>
      <p:ext uri="{BB962C8B-B14F-4D97-AF65-F5344CB8AC3E}">
        <p14:creationId xmlns:p14="http://schemas.microsoft.com/office/powerpoint/2010/main" val="4130552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5F3F7-A75C-D079-09F8-EF0417278466}"/>
              </a:ext>
            </a:extLst>
          </p:cNvPr>
          <p:cNvSpPr>
            <a:spLocks noGrp="1"/>
          </p:cNvSpPr>
          <p:nvPr>
            <p:ph type="title"/>
          </p:nvPr>
        </p:nvSpPr>
        <p:spPr/>
        <p:txBody>
          <a:bodyPr anchor="ctr">
            <a:normAutofit/>
          </a:bodyPr>
          <a:lstStyle/>
          <a:p>
            <a:r>
              <a:rPr lang="en-GB" dirty="0"/>
              <a:t>Locality Specific issues. </a:t>
            </a:r>
          </a:p>
        </p:txBody>
      </p:sp>
      <p:graphicFrame>
        <p:nvGraphicFramePr>
          <p:cNvPr id="5" name="Content Placeholder 2">
            <a:extLst>
              <a:ext uri="{FF2B5EF4-FFF2-40B4-BE49-F238E27FC236}">
                <a16:creationId xmlns:a16="http://schemas.microsoft.com/office/drawing/2014/main" id="{3F1F729B-7743-2F47-9604-0DA38C280ACD}"/>
              </a:ext>
            </a:extLst>
          </p:cNvPr>
          <p:cNvGraphicFramePr>
            <a:graphicFrameLocks noGrp="1"/>
          </p:cNvGraphicFramePr>
          <p:nvPr>
            <p:ph idx="1"/>
            <p:extLst>
              <p:ext uri="{D42A27DB-BD31-4B8C-83A1-F6EECF244321}">
                <p14:modId xmlns:p14="http://schemas.microsoft.com/office/powerpoint/2010/main" val="2212858295"/>
              </p:ext>
            </p:extLst>
          </p:nvPr>
        </p:nvGraphicFramePr>
        <p:xfrm>
          <a:off x="584616" y="1184223"/>
          <a:ext cx="10769184" cy="4992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5405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a3321488fc44a2bb2cc61c608836b51 xmlns="9c7ef914-2ac6-439e-af11-985e8cdd88f3">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52f2bc88-83e6-43b4-9498-2a9552c1aac0</TermId>
        </TermInfo>
      </Terms>
    </na3321488fc44a2bb2cc61c608836b51>
    <TaxCatchAll xmlns="1cff61bc-5e23-42d0-b791-40bcc36b8874">
      <Value>38</Value>
    </TaxCatchAll>
    <Status xmlns="9c7ef914-2ac6-439e-af11-985e8cdd88f3">New</Status>
    <SharedWithUsers xmlns="b3594e12-e14a-4aa4-9d2c-765b8e9b5a44">
      <UserInfo>
        <DisplayName>Moncy, Susan</DisplayName>
        <AccountId>9438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D625F8741F1740B3856713D8AE6E71" ma:contentTypeVersion="5" ma:contentTypeDescription="Create a new document." ma:contentTypeScope="" ma:versionID="bc1317214e759058824ca9a401f393a1">
  <xsd:schema xmlns:xsd="http://www.w3.org/2001/XMLSchema" xmlns:xs="http://www.w3.org/2001/XMLSchema" xmlns:p="http://schemas.microsoft.com/office/2006/metadata/properties" xmlns:ns2="9c7ef914-2ac6-439e-af11-985e8cdd88f3" xmlns:ns3="1cff61bc-5e23-42d0-b791-40bcc36b8874" xmlns:ns4="b3594e12-e14a-4aa4-9d2c-765b8e9b5a44" targetNamespace="http://schemas.microsoft.com/office/2006/metadata/properties" ma:root="true" ma:fieldsID="c8fb61e82a6efff37941ac25371d7741" ns2:_="" ns3:_="" ns4:_="">
    <xsd:import namespace="9c7ef914-2ac6-439e-af11-985e8cdd88f3"/>
    <xsd:import namespace="1cff61bc-5e23-42d0-b791-40bcc36b8874"/>
    <xsd:import namespace="b3594e12-e14a-4aa4-9d2c-765b8e9b5a44"/>
    <xsd:element name="properties">
      <xsd:complexType>
        <xsd:sequence>
          <xsd:element name="documentManagement">
            <xsd:complexType>
              <xsd:all>
                <xsd:element ref="ns2:na3321488fc44a2bb2cc61c608836b51" minOccurs="0"/>
                <xsd:element ref="ns3:TaxCatchAll" minOccurs="0"/>
                <xsd:element ref="ns2:Status" minOccurs="0"/>
                <xsd:element ref="ns4: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7ef914-2ac6-439e-af11-985e8cdd88f3" elementFormDefault="qualified">
    <xsd:import namespace="http://schemas.microsoft.com/office/2006/documentManagement/types"/>
    <xsd:import namespace="http://schemas.microsoft.com/office/infopath/2007/PartnerControls"/>
    <xsd:element name="na3321488fc44a2bb2cc61c608836b51" ma:index="9" ma:taxonomy="true" ma:internalName="na3321488fc44a2bb2cc61c608836b51" ma:taxonomyFieldName="Metadata" ma:displayName="Metadata" ma:default="" ma:fieldId="{7a332148-8fc4-4a2b-b2cc-61c608836b51}" ma:taxonomyMulti="true" ma:sspId="5e47e9ce-9f0a-4db5-83da-2d4186edea58" ma:termSetId="74b5f9b8-edd9-4256-b1b9-06460aa1b594" ma:anchorId="00000000-0000-0000-0000-000000000000" ma:open="false" ma:isKeyword="false">
      <xsd:complexType>
        <xsd:sequence>
          <xsd:element ref="pc:Terms" minOccurs="0" maxOccurs="1"/>
        </xsd:sequence>
      </xsd:complexType>
    </xsd:element>
    <xsd:element name="Status" ma:index="11" nillable="true" ma:displayName="Status" ma:default="New" ma:format="Dropdown" ma:internalName="Status">
      <xsd:simpleType>
        <xsd:restriction base="dms:Choice">
          <xsd:enumeration value="New"/>
          <xsd:enumeration value="Ongoing"/>
          <xsd:enumeration value="Expired"/>
        </xsd:restriction>
      </xsd:simpleType>
    </xsd:element>
  </xsd:schema>
  <xsd:schema xmlns:xsd="http://www.w3.org/2001/XMLSchema" xmlns:xs="http://www.w3.org/2001/XMLSchema" xmlns:dms="http://schemas.microsoft.com/office/2006/documentManagement/types" xmlns:pc="http://schemas.microsoft.com/office/infopath/2007/PartnerControls" targetNamespace="1cff61bc-5e23-42d0-b791-40bcc36b887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1b1e83e-b4e9-48d8-aef7-da14fd119f80}" ma:internalName="TaxCatchAll" ma:showField="CatchAllData" ma:web="1cff61bc-5e23-42d0-b791-40bcc36b887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594e12-e14a-4aa4-9d2c-765b8e9b5a44"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806E77-6E0C-4C28-9413-6D025BCE534F}">
  <ds:schemaRefs>
    <ds:schemaRef ds:uri="http://schemas.microsoft.com/office/2006/metadata/properties"/>
    <ds:schemaRef ds:uri="http://schemas.microsoft.com/office/infopath/2007/PartnerControls"/>
    <ds:schemaRef ds:uri="9c7ef914-2ac6-439e-af11-985e8cdd88f3"/>
    <ds:schemaRef ds:uri="1cff61bc-5e23-42d0-b791-40bcc36b8874"/>
    <ds:schemaRef ds:uri="b3594e12-e14a-4aa4-9d2c-765b8e9b5a44"/>
  </ds:schemaRefs>
</ds:datastoreItem>
</file>

<file path=customXml/itemProps2.xml><?xml version="1.0" encoding="utf-8"?>
<ds:datastoreItem xmlns:ds="http://schemas.openxmlformats.org/officeDocument/2006/customXml" ds:itemID="{26FA6954-DEA9-48C9-B21E-F79C266C5676}">
  <ds:schemaRefs>
    <ds:schemaRef ds:uri="http://schemas.microsoft.com/sharepoint/v3/contenttype/forms"/>
  </ds:schemaRefs>
</ds:datastoreItem>
</file>

<file path=customXml/itemProps3.xml><?xml version="1.0" encoding="utf-8"?>
<ds:datastoreItem xmlns:ds="http://schemas.openxmlformats.org/officeDocument/2006/customXml" ds:itemID="{369058DD-E564-432E-B159-0346AA695E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7ef914-2ac6-439e-af11-985e8cdd88f3"/>
    <ds:schemaRef ds:uri="1cff61bc-5e23-42d0-b791-40bcc36b8874"/>
    <ds:schemaRef ds:uri="b3594e12-e14a-4aa4-9d2c-765b8e9b5a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347</TotalTime>
  <Words>938</Words>
  <Application>Microsoft Office PowerPoint</Application>
  <PresentationFormat>Widescreen</PresentationFormat>
  <Paragraphs>123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Wingdings</vt:lpstr>
      <vt:lpstr>Office Theme</vt:lpstr>
      <vt:lpstr>Together for Families </vt:lpstr>
      <vt:lpstr>Southern Health &amp; Social Care Trust   </vt:lpstr>
      <vt:lpstr>PowerPoint Presentation</vt:lpstr>
      <vt:lpstr> </vt:lpstr>
      <vt:lpstr> </vt:lpstr>
      <vt:lpstr>Vision for the Enhanced Family Support Service</vt:lpstr>
      <vt:lpstr>PowerPoint Presentation</vt:lpstr>
      <vt:lpstr>PowerPoint Presentation</vt:lpstr>
      <vt:lpstr>Locality Specific issues.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Gareth Humphreys</dc:creator>
  <cp:lastModifiedBy>Friel, Finola</cp:lastModifiedBy>
  <cp:revision>14</cp:revision>
  <dcterms:created xsi:type="dcterms:W3CDTF">2025-05-25T12:04:57Z</dcterms:created>
  <dcterms:modified xsi:type="dcterms:W3CDTF">2026-08-20T07:03:58Z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0x01010004D625F8741F1740B3856713D8AE6E71</vt:lpwstr>
  </property>
  <property fmtid="{D5CDD505-2E9C-101B-9397-08002B2CF9AE}" pid="3" name="Metadata">
    <vt:lpwstr>38;#Communications|52f2bc88-83e6-43b4-9498-2a9552c1aac0</vt:lpwstr>
  </property>
</Properties>
</file>