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9" r:id="rId4"/>
    <p:sldId id="263" r:id="rId5"/>
    <p:sldId id="258" r:id="rId6"/>
    <p:sldId id="261" r:id="rId7"/>
    <p:sldId id="262" r:id="rId8"/>
    <p:sldId id="265" r:id="rId9"/>
    <p:sldId id="264"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C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618" autoAdjust="0"/>
  </p:normalViewPr>
  <p:slideViewPr>
    <p:cSldViewPr snapToGrid="0">
      <p:cViewPr varScale="1">
        <p:scale>
          <a:sx n="101" d="100"/>
          <a:sy n="101" d="100"/>
        </p:scale>
        <p:origin x="129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157293C-6AFA-4349-B180-19CA4C6DE621}" type="datetimeFigureOut">
              <a:rPr lang="en-GB" smtClean="0"/>
              <a:t>20/08/2026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61F61A0-EA4F-418C-8C42-BD8616F2EF99}" type="slidenum">
              <a:rPr lang="en-GB" smtClean="0"/>
              <a:t>‹#›</a:t>
            </a:fld>
            <a:endParaRPr lang="en-GB"/>
          </a:p>
        </p:txBody>
      </p:sp>
    </p:spTree>
    <p:extLst>
      <p:ext uri="{BB962C8B-B14F-4D97-AF65-F5344CB8AC3E}">
        <p14:creationId xmlns:p14="http://schemas.microsoft.com/office/powerpoint/2010/main" val="1980784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referrals come into our Single Point of Entry Service (front door). Here they are triaged and if a further social work assessment is required, they are transferred to our Gateway Service- comprising of 3x locality teams.</a:t>
            </a:r>
          </a:p>
        </p:txBody>
      </p:sp>
      <p:sp>
        <p:nvSpPr>
          <p:cNvPr id="4" name="Slide Number Placeholder 3"/>
          <p:cNvSpPr>
            <a:spLocks noGrp="1"/>
          </p:cNvSpPr>
          <p:nvPr>
            <p:ph type="sldNum" sz="quarter" idx="5"/>
          </p:nvPr>
        </p:nvSpPr>
        <p:spPr/>
        <p:txBody>
          <a:bodyPr/>
          <a:lstStyle/>
          <a:p>
            <a:fld id="{261F61A0-EA4F-418C-8C42-BD8616F2EF99}" type="slidenum">
              <a:rPr lang="en-GB" smtClean="0"/>
              <a:t>2</a:t>
            </a:fld>
            <a:endParaRPr lang="en-GB"/>
          </a:p>
        </p:txBody>
      </p:sp>
    </p:spTree>
    <p:extLst>
      <p:ext uri="{BB962C8B-B14F-4D97-AF65-F5344CB8AC3E}">
        <p14:creationId xmlns:p14="http://schemas.microsoft.com/office/powerpoint/2010/main" val="331019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high level 2 is characterised by multiple complexities, but after assessment, determined that it does not necessarily need a statutory intervention. Every case is going to be different and have different levels of complexities, but the hope is that with enhanced family support work and early non-statutory intervention, these families can avoid the need for onward referral to our Family Support Team in the Trust. </a:t>
            </a:r>
          </a:p>
        </p:txBody>
      </p:sp>
      <p:sp>
        <p:nvSpPr>
          <p:cNvPr id="4" name="Slide Number Placeholder 3"/>
          <p:cNvSpPr>
            <a:spLocks noGrp="1"/>
          </p:cNvSpPr>
          <p:nvPr>
            <p:ph type="sldNum" sz="quarter" idx="5"/>
          </p:nvPr>
        </p:nvSpPr>
        <p:spPr/>
        <p:txBody>
          <a:bodyPr/>
          <a:lstStyle/>
          <a:p>
            <a:fld id="{261F61A0-EA4F-418C-8C42-BD8616F2EF99}" type="slidenum">
              <a:rPr lang="en-GB" smtClean="0"/>
              <a:t>3</a:t>
            </a:fld>
            <a:endParaRPr lang="en-GB"/>
          </a:p>
        </p:txBody>
      </p:sp>
    </p:spTree>
    <p:extLst>
      <p:ext uri="{BB962C8B-B14F-4D97-AF65-F5344CB8AC3E}">
        <p14:creationId xmlns:p14="http://schemas.microsoft.com/office/powerpoint/2010/main" val="257233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SET is spread across 3x locality areas. Within our trust, we have 1x single point of entry and 3x locality Gateway Teams. Whilst Down in the largest geographical area, it typically receives less referrals, reflective of population size. Lisburn and Ards receive comparative referrals into Gateway. Each locality area has its own complexities, so whilst Down receive less referrals, approximately 70% of the population in Down are from rural areas, which makes access to services harder, along with the highest number of lone-parent families or single parent households. Ards have concentrated areas of deprivation- particularly in Scrabo and Glen, as well as a large spread (down the peninsula)- which makes travel and providing support to the Ards area more of a challenge, similar to Down.. Lisburn has a lot of affluence and is an predominantly urban area, but it  has the highest incidences of DV across the Trust,  along with areas of Deprivation, such as the Colin Glen Area that is the 20</a:t>
            </a:r>
            <a:r>
              <a:rPr lang="en-GB" baseline="30000" dirty="0"/>
              <a:t>th</a:t>
            </a:r>
            <a:r>
              <a:rPr lang="en-GB" dirty="0"/>
              <a:t> most deprived area in NI. </a:t>
            </a:r>
          </a:p>
        </p:txBody>
      </p:sp>
      <p:sp>
        <p:nvSpPr>
          <p:cNvPr id="4" name="Slide Number Placeholder 3"/>
          <p:cNvSpPr>
            <a:spLocks noGrp="1"/>
          </p:cNvSpPr>
          <p:nvPr>
            <p:ph type="sldNum" sz="quarter" idx="5"/>
          </p:nvPr>
        </p:nvSpPr>
        <p:spPr/>
        <p:txBody>
          <a:bodyPr/>
          <a:lstStyle/>
          <a:p>
            <a:fld id="{261F61A0-EA4F-418C-8C42-BD8616F2EF99}" type="slidenum">
              <a:rPr lang="en-GB" smtClean="0"/>
              <a:t>4</a:t>
            </a:fld>
            <a:endParaRPr lang="en-GB"/>
          </a:p>
        </p:txBody>
      </p:sp>
    </p:spTree>
    <p:extLst>
      <p:ext uri="{BB962C8B-B14F-4D97-AF65-F5344CB8AC3E}">
        <p14:creationId xmlns:p14="http://schemas.microsoft.com/office/powerpoint/2010/main" val="2920166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We carried out a recent data grab for Gateway – We looked at referrals received in the 6 month period from Jan – June 2026 and the journey both through Gateway and beyond the service. Although this is a small sample, this is generally reflective of the typical referral rates and the spread of these across the geographical areas.</a:t>
            </a:r>
            <a:endParaRPr lang="en-GB" sz="1800" dirty="0">
              <a:effectLst/>
              <a:latin typeface="Times New Roman" panose="02020603050405020304" pitchFamily="18" charset="0"/>
              <a:ea typeface="Times New Roman" panose="02020603050405020304" pitchFamily="18" charset="0"/>
            </a:endParaRPr>
          </a:p>
          <a:p>
            <a:r>
              <a:rPr lang="en-GB"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Gateway in SET generally receives between 4 and 5 thousand referrals each year, involving approx. 8 thousand children.</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261F61A0-EA4F-418C-8C42-BD8616F2EF99}" type="slidenum">
              <a:rPr lang="en-GB" smtClean="0"/>
              <a:t>5</a:t>
            </a:fld>
            <a:endParaRPr lang="en-GB"/>
          </a:p>
        </p:txBody>
      </p:sp>
    </p:spTree>
    <p:extLst>
      <p:ext uri="{BB962C8B-B14F-4D97-AF65-F5344CB8AC3E}">
        <p14:creationId xmlns:p14="http://schemas.microsoft.com/office/powerpoint/2010/main" val="213945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a scoping exercise from a small sample of cases being worked in gateway and on our waiting list in November 2025*- a small sample but evidently shows the need for a service that could help reduce waiting list pressures on our family support team and provide more targeted support to families at that earlier stage without a statutory social work service. For example, 48% cases assessed at gateway and closed could have benefitted from the EFSS. Equally, 43% of (a small sample of our waiting list cases) could benefit from this enhanced service and 8% of those that we sampled that where transferred to the Family Support Service waiting list could have been supported by the EFSS.</a:t>
            </a:r>
          </a:p>
          <a:p>
            <a:endParaRPr lang="en-GB" dirty="0"/>
          </a:p>
          <a:p>
            <a:r>
              <a:rPr lang="en-GB" dirty="0"/>
              <a:t>Key areas across the sample indicated working with families to help manage mental health, help with broken homes and family dynamics, challenging behaviour and impact of ASD/ADHD within families- both from a parent and child perspective, and targeted support for households impacted by DV and substance misuse. </a:t>
            </a:r>
          </a:p>
        </p:txBody>
      </p:sp>
      <p:sp>
        <p:nvSpPr>
          <p:cNvPr id="4" name="Slide Number Placeholder 3"/>
          <p:cNvSpPr>
            <a:spLocks noGrp="1"/>
          </p:cNvSpPr>
          <p:nvPr>
            <p:ph type="sldNum" sz="quarter" idx="5"/>
          </p:nvPr>
        </p:nvSpPr>
        <p:spPr/>
        <p:txBody>
          <a:bodyPr/>
          <a:lstStyle/>
          <a:p>
            <a:fld id="{261F61A0-EA4F-418C-8C42-BD8616F2EF99}" type="slidenum">
              <a:rPr lang="en-GB" smtClean="0"/>
              <a:t>6</a:t>
            </a:fld>
            <a:endParaRPr lang="en-GB"/>
          </a:p>
        </p:txBody>
      </p:sp>
    </p:spTree>
    <p:extLst>
      <p:ext uri="{BB962C8B-B14F-4D97-AF65-F5344CB8AC3E}">
        <p14:creationId xmlns:p14="http://schemas.microsoft.com/office/powerpoint/2010/main" val="349519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6 months the top reasons for referrals have been Child Care problems, DV and Risk Assessment. What does child care issues look like? – they can present as a number of different challenges – such as parenting capacity and basic parenting skills, adult and adolescent ill health, </a:t>
            </a:r>
            <a:r>
              <a:rPr lang="en-GB" dirty="0" err="1"/>
              <a:t>anit</a:t>
            </a:r>
            <a:r>
              <a:rPr lang="en-GB" dirty="0"/>
              <a:t>-social behaviour, substance </a:t>
            </a:r>
            <a:r>
              <a:rPr lang="en-GB" dirty="0" err="1"/>
              <a:t>misues</a:t>
            </a:r>
            <a:r>
              <a:rPr lang="en-GB" dirty="0"/>
              <a:t>, both with children and adults/parents and socio-economic complexities- which could be housing, poverty, isolation etc </a:t>
            </a:r>
          </a:p>
        </p:txBody>
      </p:sp>
      <p:sp>
        <p:nvSpPr>
          <p:cNvPr id="4" name="Slide Number Placeholder 3"/>
          <p:cNvSpPr>
            <a:spLocks noGrp="1"/>
          </p:cNvSpPr>
          <p:nvPr>
            <p:ph type="sldNum" sz="quarter" idx="5"/>
          </p:nvPr>
        </p:nvSpPr>
        <p:spPr/>
        <p:txBody>
          <a:bodyPr/>
          <a:lstStyle/>
          <a:p>
            <a:fld id="{261F61A0-EA4F-418C-8C42-BD8616F2EF99}" type="slidenum">
              <a:rPr lang="en-GB" smtClean="0"/>
              <a:t>7</a:t>
            </a:fld>
            <a:endParaRPr lang="en-GB"/>
          </a:p>
        </p:txBody>
      </p:sp>
    </p:spTree>
    <p:extLst>
      <p:ext uri="{BB962C8B-B14F-4D97-AF65-F5344CB8AC3E}">
        <p14:creationId xmlns:p14="http://schemas.microsoft.com/office/powerpoint/2010/main" val="273101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Within the Trust we are committed to working in partnership with our comm &amp; vol </a:t>
            </a:r>
            <a:r>
              <a:rPr lang="en-GB" dirty="0" err="1"/>
              <a:t>collegues</a:t>
            </a:r>
            <a:r>
              <a:rPr lang="en-GB" dirty="0"/>
              <a:t> and organisations. In 2021, we received funding from the Q community to recruit an Early Help Co-Ordinator and establish an Early Help Team in Gateway. This was a great success an provided the type of early intervention work that we hope this EFFS could provide. We also developed an Early Help Knowledge Bank, which is a one-stop shop for all services and support available within the Trust localities, with information, referral forms, contact details etc at the touch of a button. This has been invaluable to our staff both in Gateway and in our Family Support Teams, and to date has been accessed and viewed over 5000 times. There is a great appetite within our service for families to receive support at the earliest intervention. But capacity and </a:t>
            </a:r>
            <a:r>
              <a:rPr lang="en-GB" dirty="0" err="1"/>
              <a:t>statutary</a:t>
            </a:r>
            <a:r>
              <a:rPr lang="en-GB" dirty="0"/>
              <a:t> work can make it difficult to provide. </a:t>
            </a:r>
          </a:p>
        </p:txBody>
      </p:sp>
      <p:sp>
        <p:nvSpPr>
          <p:cNvPr id="4" name="Slide Number Placeholder 3"/>
          <p:cNvSpPr>
            <a:spLocks noGrp="1"/>
          </p:cNvSpPr>
          <p:nvPr>
            <p:ph type="sldNum" sz="quarter" idx="5"/>
          </p:nvPr>
        </p:nvSpPr>
        <p:spPr/>
        <p:txBody>
          <a:bodyPr/>
          <a:lstStyle/>
          <a:p>
            <a:fld id="{261F61A0-EA4F-418C-8C42-BD8616F2EF99}" type="slidenum">
              <a:rPr lang="en-GB" smtClean="0"/>
              <a:t>8</a:t>
            </a:fld>
            <a:endParaRPr lang="en-GB"/>
          </a:p>
        </p:txBody>
      </p:sp>
    </p:spTree>
    <p:extLst>
      <p:ext uri="{BB962C8B-B14F-4D97-AF65-F5344CB8AC3E}">
        <p14:creationId xmlns:p14="http://schemas.microsoft.com/office/powerpoint/2010/main" val="2008588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Kate </a:t>
            </a:r>
            <a:r>
              <a:rPr lang="en-GB" dirty="0" err="1"/>
              <a:t>Beggs</a:t>
            </a:r>
            <a:r>
              <a:rPr lang="en-GB" dirty="0"/>
              <a:t>- national director for national Lottery </a:t>
            </a:r>
            <a:r>
              <a:rPr lang="en-GB" dirty="0" err="1"/>
              <a:t>Communtiy</a:t>
            </a:r>
            <a:r>
              <a:rPr lang="en-GB" dirty="0"/>
              <a:t> Fund sums it all- “by working together, we can help ensure families received support earlier, in wats that are compassionate, connected and </a:t>
            </a:r>
            <a:r>
              <a:rPr lang="en-GB" dirty="0" err="1"/>
              <a:t>shapred</a:t>
            </a:r>
            <a:r>
              <a:rPr lang="en-GB" dirty="0"/>
              <a:t> around what matters to them”. We cant do this alone, family support is so much bigger then social services. </a:t>
            </a:r>
          </a:p>
        </p:txBody>
      </p:sp>
      <p:sp>
        <p:nvSpPr>
          <p:cNvPr id="4" name="Slide Number Placeholder 3"/>
          <p:cNvSpPr>
            <a:spLocks noGrp="1"/>
          </p:cNvSpPr>
          <p:nvPr>
            <p:ph type="sldNum" sz="quarter" idx="5"/>
          </p:nvPr>
        </p:nvSpPr>
        <p:spPr/>
        <p:txBody>
          <a:bodyPr/>
          <a:lstStyle/>
          <a:p>
            <a:fld id="{261F61A0-EA4F-418C-8C42-BD8616F2EF99}" type="slidenum">
              <a:rPr lang="en-GB" smtClean="0"/>
              <a:t>9</a:t>
            </a:fld>
            <a:endParaRPr lang="en-GB"/>
          </a:p>
        </p:txBody>
      </p:sp>
    </p:spTree>
    <p:extLst>
      <p:ext uri="{BB962C8B-B14F-4D97-AF65-F5344CB8AC3E}">
        <p14:creationId xmlns:p14="http://schemas.microsoft.com/office/powerpoint/2010/main" val="2090667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701F9-9F01-7B01-0643-3079451E729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15080E7-C963-155A-EABB-DFE81EA809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FD8C958-7CE0-E931-EA95-5FBD97CFEC42}"/>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46425B17-1EA1-B951-9971-D94B08295F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D9F501-FFAD-CECB-E34F-5339B74BF1C6}"/>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306300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64903-8340-7FAF-811F-93BB7676D85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27855B8-A9E7-8F40-E89F-59D48EE6372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8AE713-53CC-128D-B2D8-AE7D9BDB904D}"/>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7C29B09A-FE6A-AD54-0C18-50CF342E0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55BC29-3581-A881-190D-8CE335BF43C3}"/>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3279736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FC0D8F-0918-6581-5892-8788C1B6ED0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16B1FE1-45EE-9F80-6002-482E9E96C2D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E27E71E-4F5A-B0E8-EF0F-BE7E0967640F}"/>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FD8A4B49-B2FB-5534-DB6F-C67534D853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E27871-2A07-EAA4-7FBE-C3F1CF7EC101}"/>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651211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836EB-BCD4-27BF-4D0B-F6875176840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A77A3D6-E47A-C8B0-4C58-80142C5D334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4FF7CD3-7FEB-CBDE-20B5-5E03C6A819A6}"/>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5432AC71-4CE0-E26E-2B1E-42E0627596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011180-5871-4763-A162-C2EB930FE0F7}"/>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05433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99C32-1007-C8ED-AB7C-1271E2EBEA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0491A9A-FA02-24F0-77BA-445CE73AC7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E9275B-EC0D-2D44-FE6E-A3D478AE5EB8}"/>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3E318BB4-6A32-E1B0-9301-C7D90933D9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9DC554-5F6F-BB35-B64E-AC24BB76B322}"/>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155517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DCCFD-3BC9-821E-CE37-D2365A4426A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0DD891B-71AC-F46C-B937-808552CC86A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FFAC4F3-95F9-D3C2-66DB-89FC8D9A4DF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D1833E3-782B-CC45-DA25-23C836EC3073}"/>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6" name="Footer Placeholder 5">
            <a:extLst>
              <a:ext uri="{FF2B5EF4-FFF2-40B4-BE49-F238E27FC236}">
                <a16:creationId xmlns:a16="http://schemas.microsoft.com/office/drawing/2014/main" id="{1EDEDCC4-A510-2E23-CD4F-2A51585618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3A9E2A-C6D1-BE35-2687-B51FC4329633}"/>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3230980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563B0-2DC3-757E-1DB4-71A4FF3CC5A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93A33BF-02A2-47AB-E027-B0BE8C584B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70662B3-2B3C-FA5A-BBAD-D431D4AB76B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64D3651-9761-0E35-AD67-8504554247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AD0731-2AA8-C23D-F9D8-27C03BF08DE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10971A8-81F9-0A66-277A-E2EEDE7FBFD5}"/>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8" name="Footer Placeholder 7">
            <a:extLst>
              <a:ext uri="{FF2B5EF4-FFF2-40B4-BE49-F238E27FC236}">
                <a16:creationId xmlns:a16="http://schemas.microsoft.com/office/drawing/2014/main" id="{6CB7131C-889D-A64D-018D-F99932EC96C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C32E815-7C8E-24E9-2406-DB414BA72C74}"/>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962332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B4E12-466A-0E38-582E-BABF928F19F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8DA403A-D424-38DD-23D0-6F2991C3E92A}"/>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4" name="Footer Placeholder 3">
            <a:extLst>
              <a:ext uri="{FF2B5EF4-FFF2-40B4-BE49-F238E27FC236}">
                <a16:creationId xmlns:a16="http://schemas.microsoft.com/office/drawing/2014/main" id="{D62F3E46-BDC6-E7B1-8437-D842614ADD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C4F150-6441-85AB-B076-ADAD6F5C1BD3}"/>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090172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DED225-C609-FD52-132F-148990AC5525}"/>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3" name="Footer Placeholder 2">
            <a:extLst>
              <a:ext uri="{FF2B5EF4-FFF2-40B4-BE49-F238E27FC236}">
                <a16:creationId xmlns:a16="http://schemas.microsoft.com/office/drawing/2014/main" id="{948339B9-F300-AD19-6BE1-A6CD0984B2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C3A4BA1-916C-30CE-7327-27AC8A9D1334}"/>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554344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7DBA6-BB9D-DE18-F429-0D972DEDB9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E91DAD7-4F1D-D8F9-6F0F-B8B3E0FF6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3610910-4BF4-04AF-EA7B-BE27C83CC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6483F9D-679A-D6C2-F21C-155ACAD7FE59}"/>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6" name="Footer Placeholder 5">
            <a:extLst>
              <a:ext uri="{FF2B5EF4-FFF2-40B4-BE49-F238E27FC236}">
                <a16:creationId xmlns:a16="http://schemas.microsoft.com/office/drawing/2014/main" id="{A4B891E7-FF24-A136-2B9D-25FECB6467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EABB01-50F2-82FD-D8F5-E1FB757CE218}"/>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232903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F4D8D-9D60-FAA0-2E83-0652CCE5B3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CCFBB61-EDDE-4E40-D5AC-C0C7A3E536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BBA8A1-74BB-D529-D41F-0DE860824A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B9FB09B-9DD0-539C-EFF1-32E917D7522F}"/>
              </a:ext>
            </a:extLst>
          </p:cNvPr>
          <p:cNvSpPr>
            <a:spLocks noGrp="1"/>
          </p:cNvSpPr>
          <p:nvPr>
            <p:ph type="dt" sz="half" idx="10"/>
          </p:nvPr>
        </p:nvSpPr>
        <p:spPr/>
        <p:txBody>
          <a:bodyPr/>
          <a:lstStyle/>
          <a:p>
            <a:fld id="{38220B17-ED69-4F29-9CE7-0D610C1F0C3A}" type="datetimeFigureOut">
              <a:rPr lang="en-GB" smtClean="0"/>
              <a:t>20/08/2026</a:t>
            </a:fld>
            <a:endParaRPr lang="en-GB"/>
          </a:p>
        </p:txBody>
      </p:sp>
      <p:sp>
        <p:nvSpPr>
          <p:cNvPr id="6" name="Footer Placeholder 5">
            <a:extLst>
              <a:ext uri="{FF2B5EF4-FFF2-40B4-BE49-F238E27FC236}">
                <a16:creationId xmlns:a16="http://schemas.microsoft.com/office/drawing/2014/main" id="{A68F31A1-AA96-0CBA-9B1E-C8DDFEFD77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47F350-AAFD-ADBD-5812-12023C3AC2CB}"/>
              </a:ext>
            </a:extLst>
          </p:cNvPr>
          <p:cNvSpPr>
            <a:spLocks noGrp="1"/>
          </p:cNvSpPr>
          <p:nvPr>
            <p:ph type="sldNum" sz="quarter" idx="12"/>
          </p:nvPr>
        </p:nvSpPr>
        <p:spPr/>
        <p:txBody>
          <a:bodyPr/>
          <a:lstStyle/>
          <a:p>
            <a:fld id="{9AF22019-045C-4F3A-9E0B-6CC9D7F38293}" type="slidenum">
              <a:rPr lang="en-GB" smtClean="0"/>
              <a:t>‹#›</a:t>
            </a:fld>
            <a:endParaRPr lang="en-GB"/>
          </a:p>
        </p:txBody>
      </p:sp>
    </p:spTree>
    <p:extLst>
      <p:ext uri="{BB962C8B-B14F-4D97-AF65-F5344CB8AC3E}">
        <p14:creationId xmlns:p14="http://schemas.microsoft.com/office/powerpoint/2010/main" val="1369091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E8D0E9-15C7-4170-5044-12D26E28FC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A516130-82B9-A53B-625C-2892A2217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311213E-9B3E-3EC8-302E-FFF8CE26F0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220B17-ED69-4F29-9CE7-0D610C1F0C3A}" type="datetimeFigureOut">
              <a:rPr lang="en-GB" smtClean="0"/>
              <a:t>20/08/2026</a:t>
            </a:fld>
            <a:endParaRPr lang="en-GB"/>
          </a:p>
        </p:txBody>
      </p:sp>
      <p:sp>
        <p:nvSpPr>
          <p:cNvPr id="5" name="Footer Placeholder 4">
            <a:extLst>
              <a:ext uri="{FF2B5EF4-FFF2-40B4-BE49-F238E27FC236}">
                <a16:creationId xmlns:a16="http://schemas.microsoft.com/office/drawing/2014/main" id="{CCFB5744-19A4-A166-FBE2-D54C5E847C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4A5CA87-2A6E-9295-E564-A5576CAA3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F22019-045C-4F3A-9E0B-6CC9D7F38293}" type="slidenum">
              <a:rPr lang="en-GB" smtClean="0"/>
              <a:t>‹#›</a:t>
            </a:fld>
            <a:endParaRPr lang="en-GB"/>
          </a:p>
        </p:txBody>
      </p:sp>
    </p:spTree>
    <p:extLst>
      <p:ext uri="{BB962C8B-B14F-4D97-AF65-F5344CB8AC3E}">
        <p14:creationId xmlns:p14="http://schemas.microsoft.com/office/powerpoint/2010/main" val="3306897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2AACE-2BD6-3874-0012-A9C4B0D18C22}"/>
              </a:ext>
            </a:extLst>
          </p:cNvPr>
          <p:cNvSpPr>
            <a:spLocks noGrp="1"/>
          </p:cNvSpPr>
          <p:nvPr>
            <p:ph type="ctrTitle"/>
          </p:nvPr>
        </p:nvSpPr>
        <p:spPr>
          <a:xfrm>
            <a:off x="1419068" y="1122363"/>
            <a:ext cx="9144000" cy="2387600"/>
          </a:xfrm>
        </p:spPr>
        <p:txBody>
          <a:bodyPr>
            <a:normAutofit/>
          </a:bodyPr>
          <a:lstStyle/>
          <a:p>
            <a:r>
              <a:rPr lang="en-GB" sz="8800" dirty="0"/>
              <a:t>South Eastern Trust</a:t>
            </a:r>
          </a:p>
        </p:txBody>
      </p:sp>
      <p:sp>
        <p:nvSpPr>
          <p:cNvPr id="3" name="Subtitle 2">
            <a:extLst>
              <a:ext uri="{FF2B5EF4-FFF2-40B4-BE49-F238E27FC236}">
                <a16:creationId xmlns:a16="http://schemas.microsoft.com/office/drawing/2014/main" id="{8C34E857-2AD9-D86F-E9FB-3CE962D9C89D}"/>
              </a:ext>
            </a:extLst>
          </p:cNvPr>
          <p:cNvSpPr>
            <a:spLocks noGrp="1"/>
          </p:cNvSpPr>
          <p:nvPr>
            <p:ph type="subTitle" idx="1"/>
          </p:nvPr>
        </p:nvSpPr>
        <p:spPr>
          <a:xfrm>
            <a:off x="2181069" y="3492955"/>
            <a:ext cx="7829862" cy="595208"/>
          </a:xfrm>
        </p:spPr>
        <p:txBody>
          <a:bodyPr>
            <a:normAutofit fontScale="92500"/>
          </a:bodyPr>
          <a:lstStyle/>
          <a:p>
            <a:r>
              <a:rPr lang="en-GB" sz="3200" b="1" dirty="0"/>
              <a:t>Enhanced Family Support Service: Our Need</a:t>
            </a:r>
          </a:p>
        </p:txBody>
      </p:sp>
      <p:pic>
        <p:nvPicPr>
          <p:cNvPr id="5" name="Picture 4" descr="A logo with blue and black text&#10;&#10;AI-generated content may be incorrect.">
            <a:extLst>
              <a:ext uri="{FF2B5EF4-FFF2-40B4-BE49-F238E27FC236}">
                <a16:creationId xmlns:a16="http://schemas.microsoft.com/office/drawing/2014/main" id="{B5BF1FF1-2F04-1F09-DE35-05BFE09BF0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8969" y="144368"/>
            <a:ext cx="6764198" cy="1691050"/>
          </a:xfrm>
          <a:prstGeom prst="rect">
            <a:avLst/>
          </a:prstGeom>
        </p:spPr>
      </p:pic>
      <p:pic>
        <p:nvPicPr>
          <p:cNvPr id="7" name="Picture 6" descr="A close-up of a logo&#10;&#10;AI-generated content may be incorrect.">
            <a:extLst>
              <a:ext uri="{FF2B5EF4-FFF2-40B4-BE49-F238E27FC236}">
                <a16:creationId xmlns:a16="http://schemas.microsoft.com/office/drawing/2014/main" id="{5C9E966C-6583-231C-356F-B9F65841A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7396" y="5842141"/>
            <a:ext cx="3897208" cy="1015859"/>
          </a:xfrm>
          <a:prstGeom prst="rect">
            <a:avLst/>
          </a:prstGeom>
        </p:spPr>
      </p:pic>
    </p:spTree>
    <p:extLst>
      <p:ext uri="{BB962C8B-B14F-4D97-AF65-F5344CB8AC3E}">
        <p14:creationId xmlns:p14="http://schemas.microsoft.com/office/powerpoint/2010/main" val="1274183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9FD9-74C8-7570-B9E2-D94FAE85BBCE}"/>
              </a:ext>
            </a:extLst>
          </p:cNvPr>
          <p:cNvSpPr>
            <a:spLocks noGrp="1"/>
          </p:cNvSpPr>
          <p:nvPr>
            <p:ph type="title"/>
          </p:nvPr>
        </p:nvSpPr>
        <p:spPr>
          <a:xfrm>
            <a:off x="966661" y="66449"/>
            <a:ext cx="10515600" cy="1325563"/>
          </a:xfrm>
        </p:spPr>
        <p:txBody>
          <a:bodyPr>
            <a:normAutofit/>
          </a:bodyPr>
          <a:lstStyle/>
          <a:p>
            <a:pPr algn="ctr"/>
            <a:r>
              <a:rPr lang="en-GB" sz="6000" b="1" dirty="0"/>
              <a:t>Gateway Referral Pathway</a:t>
            </a:r>
          </a:p>
        </p:txBody>
      </p:sp>
      <p:sp>
        <p:nvSpPr>
          <p:cNvPr id="21" name="Rectangle: Rounded Corners 20">
            <a:extLst>
              <a:ext uri="{FF2B5EF4-FFF2-40B4-BE49-F238E27FC236}">
                <a16:creationId xmlns:a16="http://schemas.microsoft.com/office/drawing/2014/main" id="{BC0D725D-E0FF-1BF0-997D-FF938E286958}"/>
              </a:ext>
            </a:extLst>
          </p:cNvPr>
          <p:cNvSpPr/>
          <p:nvPr/>
        </p:nvSpPr>
        <p:spPr>
          <a:xfrm>
            <a:off x="4914793" y="4823551"/>
            <a:ext cx="2486700" cy="1419380"/>
          </a:xfrm>
          <a:prstGeom prst="roundRect">
            <a:avLst/>
          </a:prstGeom>
          <a:solidFill>
            <a:srgbClr val="FF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ARDS</a:t>
            </a:r>
            <a:endParaRPr lang="en-GB" dirty="0"/>
          </a:p>
        </p:txBody>
      </p:sp>
      <p:sp>
        <p:nvSpPr>
          <p:cNvPr id="23" name="Rectangle: Rounded Corners 22">
            <a:extLst>
              <a:ext uri="{FF2B5EF4-FFF2-40B4-BE49-F238E27FC236}">
                <a16:creationId xmlns:a16="http://schemas.microsoft.com/office/drawing/2014/main" id="{AE8680DB-E9C6-7CB3-B25D-55AEE65FB940}"/>
              </a:ext>
            </a:extLst>
          </p:cNvPr>
          <p:cNvSpPr/>
          <p:nvPr/>
        </p:nvSpPr>
        <p:spPr>
          <a:xfrm>
            <a:off x="1034053" y="4823551"/>
            <a:ext cx="2486700" cy="141938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DOWN</a:t>
            </a:r>
            <a:endParaRPr lang="en-GB" dirty="0"/>
          </a:p>
        </p:txBody>
      </p:sp>
      <p:sp>
        <p:nvSpPr>
          <p:cNvPr id="24" name="Rectangle: Rounded Corners 23">
            <a:extLst>
              <a:ext uri="{FF2B5EF4-FFF2-40B4-BE49-F238E27FC236}">
                <a16:creationId xmlns:a16="http://schemas.microsoft.com/office/drawing/2014/main" id="{FEE63D23-764E-50EF-962F-F0F38C037A9E}"/>
              </a:ext>
            </a:extLst>
          </p:cNvPr>
          <p:cNvSpPr/>
          <p:nvPr/>
        </p:nvSpPr>
        <p:spPr>
          <a:xfrm>
            <a:off x="8671246" y="4823551"/>
            <a:ext cx="2486700" cy="1419380"/>
          </a:xfrm>
          <a:prstGeom prst="roundRect">
            <a:avLst/>
          </a:prstGeom>
          <a:solidFill>
            <a:schemeClr val="tx2">
              <a:lumMod val="75000"/>
              <a:lumOff val="2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LISBURN</a:t>
            </a:r>
            <a:endParaRPr lang="en-GB" dirty="0"/>
          </a:p>
        </p:txBody>
      </p:sp>
      <p:pic>
        <p:nvPicPr>
          <p:cNvPr id="27" name="Picture 26" descr="A white door with windows on a green circle&#10;&#10;AI-generated content may be incorrect.">
            <a:extLst>
              <a:ext uri="{FF2B5EF4-FFF2-40B4-BE49-F238E27FC236}">
                <a16:creationId xmlns:a16="http://schemas.microsoft.com/office/drawing/2014/main" id="{EA021634-5288-EFAC-0009-6D0B7C7AC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793" y="1427262"/>
            <a:ext cx="2481276" cy="2382024"/>
          </a:xfrm>
          <a:prstGeom prst="rect">
            <a:avLst/>
          </a:prstGeom>
        </p:spPr>
      </p:pic>
      <p:sp>
        <p:nvSpPr>
          <p:cNvPr id="28" name="TextBox 27">
            <a:extLst>
              <a:ext uri="{FF2B5EF4-FFF2-40B4-BE49-F238E27FC236}">
                <a16:creationId xmlns:a16="http://schemas.microsoft.com/office/drawing/2014/main" id="{C097495F-A927-42E7-1716-9BAD09859530}"/>
              </a:ext>
            </a:extLst>
          </p:cNvPr>
          <p:cNvSpPr txBox="1"/>
          <p:nvPr/>
        </p:nvSpPr>
        <p:spPr>
          <a:xfrm>
            <a:off x="3742828" y="4091854"/>
            <a:ext cx="5298328" cy="707886"/>
          </a:xfrm>
          <a:prstGeom prst="rect">
            <a:avLst/>
          </a:prstGeom>
          <a:noFill/>
        </p:spPr>
        <p:txBody>
          <a:bodyPr wrap="square" rtlCol="0">
            <a:spAutoFit/>
          </a:bodyPr>
          <a:lstStyle/>
          <a:p>
            <a:r>
              <a:rPr lang="en-GB" sz="4000" b="1" dirty="0"/>
              <a:t>LOCALITY GATEWAY</a:t>
            </a:r>
          </a:p>
        </p:txBody>
      </p:sp>
      <p:sp>
        <p:nvSpPr>
          <p:cNvPr id="31" name="Arrow: Right 30">
            <a:extLst>
              <a:ext uri="{FF2B5EF4-FFF2-40B4-BE49-F238E27FC236}">
                <a16:creationId xmlns:a16="http://schemas.microsoft.com/office/drawing/2014/main" id="{096E198E-83C6-CF8C-93F1-18656CF2608F}"/>
              </a:ext>
            </a:extLst>
          </p:cNvPr>
          <p:cNvSpPr/>
          <p:nvPr/>
        </p:nvSpPr>
        <p:spPr>
          <a:xfrm>
            <a:off x="2536885" y="2021539"/>
            <a:ext cx="2298356" cy="1032019"/>
          </a:xfrm>
          <a:prstGeom prst="rightArrow">
            <a:avLst>
              <a:gd name="adj1" fmla="val 50000"/>
              <a:gd name="adj2" fmla="val 5454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REFERRALS </a:t>
            </a:r>
          </a:p>
        </p:txBody>
      </p:sp>
      <p:sp>
        <p:nvSpPr>
          <p:cNvPr id="32" name="TextBox 31">
            <a:extLst>
              <a:ext uri="{FF2B5EF4-FFF2-40B4-BE49-F238E27FC236}">
                <a16:creationId xmlns:a16="http://schemas.microsoft.com/office/drawing/2014/main" id="{4DC28BB9-27C1-40CA-A786-87C2DDB8403A}"/>
              </a:ext>
            </a:extLst>
          </p:cNvPr>
          <p:cNvSpPr txBox="1"/>
          <p:nvPr/>
        </p:nvSpPr>
        <p:spPr>
          <a:xfrm>
            <a:off x="5572135" y="1392012"/>
            <a:ext cx="1166592" cy="523220"/>
          </a:xfrm>
          <a:prstGeom prst="rect">
            <a:avLst/>
          </a:prstGeom>
          <a:noFill/>
        </p:spPr>
        <p:txBody>
          <a:bodyPr wrap="square" rtlCol="0">
            <a:spAutoFit/>
          </a:bodyPr>
          <a:lstStyle/>
          <a:p>
            <a:r>
              <a:rPr lang="en-GB" sz="2800" b="1" dirty="0"/>
              <a:t>SPOE</a:t>
            </a:r>
          </a:p>
        </p:txBody>
      </p:sp>
      <p:sp>
        <p:nvSpPr>
          <p:cNvPr id="33" name="Arrow: Right 32">
            <a:extLst>
              <a:ext uri="{FF2B5EF4-FFF2-40B4-BE49-F238E27FC236}">
                <a16:creationId xmlns:a16="http://schemas.microsoft.com/office/drawing/2014/main" id="{1AC17CAB-D61A-0B1A-14D7-18FB63BB8E55}"/>
              </a:ext>
            </a:extLst>
          </p:cNvPr>
          <p:cNvSpPr/>
          <p:nvPr/>
        </p:nvSpPr>
        <p:spPr>
          <a:xfrm>
            <a:off x="7584265" y="1534645"/>
            <a:ext cx="1165086" cy="457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Right 33">
            <a:extLst>
              <a:ext uri="{FF2B5EF4-FFF2-40B4-BE49-F238E27FC236}">
                <a16:creationId xmlns:a16="http://schemas.microsoft.com/office/drawing/2014/main" id="{D95BFC44-5EE8-848E-9676-5BD03FFE4720}"/>
              </a:ext>
            </a:extLst>
          </p:cNvPr>
          <p:cNvSpPr/>
          <p:nvPr/>
        </p:nvSpPr>
        <p:spPr>
          <a:xfrm>
            <a:off x="7584265" y="2308947"/>
            <a:ext cx="1165086" cy="457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4FD5DB39-66AE-D558-7737-5CB80B9A52CB}"/>
              </a:ext>
            </a:extLst>
          </p:cNvPr>
          <p:cNvSpPr/>
          <p:nvPr/>
        </p:nvSpPr>
        <p:spPr>
          <a:xfrm rot="5400000">
            <a:off x="5740673" y="3610137"/>
            <a:ext cx="845437" cy="457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Rounded Corners 35">
            <a:extLst>
              <a:ext uri="{FF2B5EF4-FFF2-40B4-BE49-F238E27FC236}">
                <a16:creationId xmlns:a16="http://schemas.microsoft.com/office/drawing/2014/main" id="{397DD599-27C8-864C-A404-A27EFA8D3853}"/>
              </a:ext>
            </a:extLst>
          </p:cNvPr>
          <p:cNvSpPr/>
          <p:nvPr/>
        </p:nvSpPr>
        <p:spPr>
          <a:xfrm>
            <a:off x="8937548" y="1289322"/>
            <a:ext cx="1722993" cy="756235"/>
          </a:xfrm>
          <a:prstGeom prst="roundRect">
            <a:avLst/>
          </a:prstGeom>
          <a:solidFill>
            <a:srgbClr val="FFC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CLOSED</a:t>
            </a:r>
            <a:endParaRPr lang="en-GB" dirty="0"/>
          </a:p>
        </p:txBody>
      </p:sp>
      <p:sp>
        <p:nvSpPr>
          <p:cNvPr id="38" name="Rectangle: Rounded Corners 37">
            <a:extLst>
              <a:ext uri="{FF2B5EF4-FFF2-40B4-BE49-F238E27FC236}">
                <a16:creationId xmlns:a16="http://schemas.microsoft.com/office/drawing/2014/main" id="{79FEE68F-7AB3-C5B3-A8D7-3B953F670360}"/>
              </a:ext>
            </a:extLst>
          </p:cNvPr>
          <p:cNvSpPr/>
          <p:nvPr/>
        </p:nvSpPr>
        <p:spPr>
          <a:xfrm>
            <a:off x="8937547" y="2218883"/>
            <a:ext cx="1722993" cy="756235"/>
          </a:xfrm>
          <a:prstGeom prst="roundRect">
            <a:avLst/>
          </a:prstGeom>
          <a:solidFill>
            <a:srgbClr val="FFFF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Community &amp; Voluntary</a:t>
            </a:r>
            <a:endParaRPr lang="en-GB" dirty="0"/>
          </a:p>
        </p:txBody>
      </p:sp>
      <p:sp>
        <p:nvSpPr>
          <p:cNvPr id="40" name="Arrow: Right 39">
            <a:extLst>
              <a:ext uri="{FF2B5EF4-FFF2-40B4-BE49-F238E27FC236}">
                <a16:creationId xmlns:a16="http://schemas.microsoft.com/office/drawing/2014/main" id="{29342DFE-E0DC-4199-AA4F-0F455C9E7956}"/>
              </a:ext>
            </a:extLst>
          </p:cNvPr>
          <p:cNvSpPr/>
          <p:nvPr/>
        </p:nvSpPr>
        <p:spPr>
          <a:xfrm>
            <a:off x="7584265" y="3040646"/>
            <a:ext cx="1165086" cy="457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632218A8-5E45-4DE2-C368-4C794C1EA58C}"/>
              </a:ext>
            </a:extLst>
          </p:cNvPr>
          <p:cNvSpPr/>
          <p:nvPr/>
        </p:nvSpPr>
        <p:spPr>
          <a:xfrm>
            <a:off x="8937547" y="3113372"/>
            <a:ext cx="1722993" cy="756235"/>
          </a:xfrm>
          <a:prstGeom prst="roundRect">
            <a:avLst/>
          </a:prstGeom>
          <a:solidFill>
            <a:schemeClr val="accent2">
              <a:lumMod val="40000"/>
              <a:lumOff val="60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Family Support Hubs</a:t>
            </a:r>
            <a:endParaRPr lang="en-GB" dirty="0"/>
          </a:p>
        </p:txBody>
      </p:sp>
    </p:spTree>
    <p:extLst>
      <p:ext uri="{BB962C8B-B14F-4D97-AF65-F5344CB8AC3E}">
        <p14:creationId xmlns:p14="http://schemas.microsoft.com/office/powerpoint/2010/main" val="2227955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6B76-FF72-2ABA-2322-247D1DFA612F}"/>
              </a:ext>
            </a:extLst>
          </p:cNvPr>
          <p:cNvSpPr>
            <a:spLocks noGrp="1"/>
          </p:cNvSpPr>
          <p:nvPr>
            <p:ph type="title"/>
          </p:nvPr>
        </p:nvSpPr>
        <p:spPr>
          <a:xfrm>
            <a:off x="0" y="171695"/>
            <a:ext cx="12191999" cy="1325563"/>
          </a:xfrm>
        </p:spPr>
        <p:txBody>
          <a:bodyPr>
            <a:noAutofit/>
          </a:bodyPr>
          <a:lstStyle/>
          <a:p>
            <a:pPr algn="ctr"/>
            <a:r>
              <a:rPr lang="en-GB" sz="5400" b="1" dirty="0"/>
              <a:t>The Enhanced Family Support Service</a:t>
            </a:r>
          </a:p>
        </p:txBody>
      </p:sp>
      <p:pic>
        <p:nvPicPr>
          <p:cNvPr id="1026" name="Picture 2">
            <a:extLst>
              <a:ext uri="{FF2B5EF4-FFF2-40B4-BE49-F238E27FC236}">
                <a16:creationId xmlns:a16="http://schemas.microsoft.com/office/drawing/2014/main" id="{210F78E8-4DB0-3BE9-1DB0-A7FEC24F8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6379" y="2635862"/>
            <a:ext cx="8756895" cy="409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45155DC-C594-4C10-6650-7291F76E48EC}"/>
              </a:ext>
            </a:extLst>
          </p:cNvPr>
          <p:cNvSpPr txBox="1"/>
          <p:nvPr/>
        </p:nvSpPr>
        <p:spPr>
          <a:xfrm>
            <a:off x="0" y="1209262"/>
            <a:ext cx="12191999" cy="1200329"/>
          </a:xfrm>
          <a:prstGeom prst="rect">
            <a:avLst/>
          </a:prstGeom>
          <a:noFill/>
        </p:spPr>
        <p:txBody>
          <a:bodyPr wrap="square" rtlCol="0">
            <a:spAutoFit/>
          </a:bodyPr>
          <a:lstStyle/>
          <a:p>
            <a:pPr algn="just"/>
            <a:r>
              <a:rPr lang="en-GB" sz="2400" b="1" dirty="0">
                <a:solidFill>
                  <a:srgbClr val="FF0000"/>
                </a:solidFill>
              </a:rPr>
              <a:t>Not all families referred to Gateway will require Statutory Social Work, but they do need help to reduce risk and improve family dynamics. It is anticipated that EFSS will work with referrals identified as a ‘high level 2’ on the Continuum of Need.</a:t>
            </a:r>
            <a:endParaRPr lang="en-GB" dirty="0"/>
          </a:p>
        </p:txBody>
      </p:sp>
      <p:sp>
        <p:nvSpPr>
          <p:cNvPr id="8" name="Arrow: Down 7">
            <a:extLst>
              <a:ext uri="{FF2B5EF4-FFF2-40B4-BE49-F238E27FC236}">
                <a16:creationId xmlns:a16="http://schemas.microsoft.com/office/drawing/2014/main" id="{46DB564C-CD4C-BCFB-42E0-5CBA37B49448}"/>
              </a:ext>
            </a:extLst>
          </p:cNvPr>
          <p:cNvSpPr/>
          <p:nvPr/>
        </p:nvSpPr>
        <p:spPr>
          <a:xfrm>
            <a:off x="5516828" y="2330376"/>
            <a:ext cx="537165" cy="610971"/>
          </a:xfrm>
          <a:prstGeom prst="downArrow">
            <a:avLst/>
          </a:prstGeom>
          <a:gradFill flip="none" rotWithShape="1">
            <a:gsLst>
              <a:gs pos="0">
                <a:srgbClr val="FFC000"/>
              </a:gs>
              <a:gs pos="74000">
                <a:schemeClr val="accent1">
                  <a:lumMod val="45000"/>
                  <a:lumOff val="55000"/>
                </a:schemeClr>
              </a:gs>
              <a:gs pos="17000">
                <a:schemeClr val="accent1">
                  <a:lumMod val="45000"/>
                  <a:lumOff val="55000"/>
                </a:schemeClr>
              </a:gs>
              <a:gs pos="73000">
                <a:srgbClr val="FFC000"/>
              </a:gs>
            </a:gsLst>
            <a:path path="circle">
              <a:fillToRect l="100000" t="100000"/>
            </a:path>
            <a:tileRect r="-100000" b="-100000"/>
          </a:gra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5427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73502-EE88-AE27-AE13-7BFE993E0CC2}"/>
              </a:ext>
            </a:extLst>
          </p:cNvPr>
          <p:cNvSpPr>
            <a:spLocks noGrp="1"/>
          </p:cNvSpPr>
          <p:nvPr>
            <p:ph type="title"/>
          </p:nvPr>
        </p:nvSpPr>
        <p:spPr>
          <a:xfrm>
            <a:off x="819533" y="121869"/>
            <a:ext cx="10515600" cy="1325563"/>
          </a:xfrm>
        </p:spPr>
        <p:txBody>
          <a:bodyPr>
            <a:normAutofit fontScale="90000"/>
          </a:bodyPr>
          <a:lstStyle/>
          <a:p>
            <a:pPr algn="ctr"/>
            <a:br>
              <a:rPr lang="en-GB" sz="6600" b="1" dirty="0"/>
            </a:br>
            <a:r>
              <a:rPr lang="en-GB" sz="6600" b="1" dirty="0"/>
              <a:t>Our </a:t>
            </a:r>
            <a:r>
              <a:rPr lang="en-GB" sz="6000" b="1" dirty="0"/>
              <a:t>Landscape</a:t>
            </a:r>
            <a:r>
              <a:rPr lang="en-GB" sz="6600" b="1" dirty="0"/>
              <a:t> </a:t>
            </a:r>
            <a:br>
              <a:rPr lang="en-GB" sz="6600" b="1" dirty="0"/>
            </a:br>
            <a:endParaRPr lang="en-GB" sz="6600" b="1" dirty="0"/>
          </a:p>
        </p:txBody>
      </p:sp>
      <p:pic>
        <p:nvPicPr>
          <p:cNvPr id="13" name="Content Placeholder 12" descr="A map of different colors&#10;&#10;AI-generated content may be incorrect.">
            <a:extLst>
              <a:ext uri="{FF2B5EF4-FFF2-40B4-BE49-F238E27FC236}">
                <a16:creationId xmlns:a16="http://schemas.microsoft.com/office/drawing/2014/main" id="{1A4E6141-E855-0922-8A94-95ECED7C37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0452" y="1074165"/>
            <a:ext cx="5896927" cy="5783835"/>
          </a:xfrm>
        </p:spPr>
      </p:pic>
      <p:cxnSp>
        <p:nvCxnSpPr>
          <p:cNvPr id="15" name="Straight Arrow Connector 14">
            <a:extLst>
              <a:ext uri="{FF2B5EF4-FFF2-40B4-BE49-F238E27FC236}">
                <a16:creationId xmlns:a16="http://schemas.microsoft.com/office/drawing/2014/main" id="{73CC1BD6-88EB-D3AE-769B-8C7E8DB16EB8}"/>
              </a:ext>
            </a:extLst>
          </p:cNvPr>
          <p:cNvCxnSpPr>
            <a:cxnSpLocks/>
          </p:cNvCxnSpPr>
          <p:nvPr/>
        </p:nvCxnSpPr>
        <p:spPr>
          <a:xfrm>
            <a:off x="7997442" y="2302471"/>
            <a:ext cx="1023258" cy="0"/>
          </a:xfrm>
          <a:prstGeom prst="straightConnector1">
            <a:avLst/>
          </a:prstGeom>
          <a:ln w="10160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0159696E-F86F-FF81-B9E3-FDBF0B47476F}"/>
              </a:ext>
            </a:extLst>
          </p:cNvPr>
          <p:cNvCxnSpPr>
            <a:cxnSpLocks/>
          </p:cNvCxnSpPr>
          <p:nvPr/>
        </p:nvCxnSpPr>
        <p:spPr>
          <a:xfrm>
            <a:off x="6639909" y="5461176"/>
            <a:ext cx="1023258" cy="0"/>
          </a:xfrm>
          <a:prstGeom prst="straightConnector1">
            <a:avLst/>
          </a:prstGeom>
          <a:ln w="101600">
            <a:tailEnd type="triangle"/>
          </a:ln>
        </p:spPr>
        <p:style>
          <a:lnRef idx="3">
            <a:schemeClr val="accent6"/>
          </a:lnRef>
          <a:fillRef idx="0">
            <a:schemeClr val="accent6"/>
          </a:fillRef>
          <a:effectRef idx="2">
            <a:schemeClr val="accent6"/>
          </a:effectRef>
          <a:fontRef idx="minor">
            <a:schemeClr val="tx1"/>
          </a:fontRef>
        </p:style>
      </p:cxnSp>
      <p:cxnSp>
        <p:nvCxnSpPr>
          <p:cNvPr id="22" name="Straight Arrow Connector 21">
            <a:extLst>
              <a:ext uri="{FF2B5EF4-FFF2-40B4-BE49-F238E27FC236}">
                <a16:creationId xmlns:a16="http://schemas.microsoft.com/office/drawing/2014/main" id="{285833F8-7F97-F2BF-9129-14545B2CE4F6}"/>
              </a:ext>
            </a:extLst>
          </p:cNvPr>
          <p:cNvCxnSpPr>
            <a:cxnSpLocks/>
          </p:cNvCxnSpPr>
          <p:nvPr/>
        </p:nvCxnSpPr>
        <p:spPr>
          <a:xfrm flipH="1">
            <a:off x="4148071" y="3594917"/>
            <a:ext cx="908958" cy="0"/>
          </a:xfrm>
          <a:prstGeom prst="straightConnector1">
            <a:avLst/>
          </a:prstGeom>
          <a:ln w="101600">
            <a:tailEnd type="triangle"/>
          </a:ln>
        </p:spPr>
        <p:style>
          <a:lnRef idx="3">
            <a:schemeClr val="accent1"/>
          </a:lnRef>
          <a:fillRef idx="0">
            <a:schemeClr val="accent1"/>
          </a:fillRef>
          <a:effectRef idx="2">
            <a:schemeClr val="accent1"/>
          </a:effectRef>
          <a:fontRef idx="minor">
            <a:schemeClr val="tx1"/>
          </a:fontRef>
        </p:style>
      </p:cxnSp>
      <p:pic>
        <p:nvPicPr>
          <p:cNvPr id="6" name="Picture 5" descr="A graphic of a city&#10;&#10;AI-generated content may be incorrect.">
            <a:extLst>
              <a:ext uri="{FF2B5EF4-FFF2-40B4-BE49-F238E27FC236}">
                <a16:creationId xmlns:a16="http://schemas.microsoft.com/office/drawing/2014/main" id="{F4A075C8-F98E-E22D-18B9-2E836A83813B}"/>
              </a:ext>
            </a:extLst>
          </p:cNvPr>
          <p:cNvPicPr>
            <a:picLocks noChangeAspect="1"/>
          </p:cNvPicPr>
          <p:nvPr/>
        </p:nvPicPr>
        <p:blipFill>
          <a:blip r:embed="rId4">
            <a:extLst>
              <a:ext uri="{28A0092B-C50C-407E-A947-70E740481C1C}">
                <a14:useLocalDpi xmlns:a14="http://schemas.microsoft.com/office/drawing/2010/main" val="0"/>
              </a:ext>
            </a:extLst>
          </a:blip>
          <a:srcRect b="2968"/>
          <a:stretch/>
        </p:blipFill>
        <p:spPr>
          <a:xfrm>
            <a:off x="9087303" y="638860"/>
            <a:ext cx="2094562" cy="3327222"/>
          </a:xfrm>
          <a:prstGeom prst="rect">
            <a:avLst/>
          </a:prstGeom>
        </p:spPr>
      </p:pic>
      <p:pic>
        <p:nvPicPr>
          <p:cNvPr id="10" name="Picture 9" descr="A diagram of a variety of houses&#10;&#10;AI-generated content may be incorrect.">
            <a:extLst>
              <a:ext uri="{FF2B5EF4-FFF2-40B4-BE49-F238E27FC236}">
                <a16:creationId xmlns:a16="http://schemas.microsoft.com/office/drawing/2014/main" id="{7B3D089B-47EF-8496-0E0D-C6C09A6A6604}"/>
              </a:ext>
            </a:extLst>
          </p:cNvPr>
          <p:cNvPicPr>
            <a:picLocks noChangeAspect="1"/>
          </p:cNvPicPr>
          <p:nvPr/>
        </p:nvPicPr>
        <p:blipFill>
          <a:blip r:embed="rId5">
            <a:extLst>
              <a:ext uri="{28A0092B-C50C-407E-A947-70E740481C1C}">
                <a14:useLocalDpi xmlns:a14="http://schemas.microsoft.com/office/drawing/2010/main" val="0"/>
              </a:ext>
            </a:extLst>
          </a:blip>
          <a:srcRect l="33265" t="58418" r="33735" b="-391"/>
          <a:stretch/>
        </p:blipFill>
        <p:spPr>
          <a:xfrm>
            <a:off x="7773883" y="4186222"/>
            <a:ext cx="3591964" cy="2549909"/>
          </a:xfrm>
          <a:prstGeom prst="rect">
            <a:avLst/>
          </a:prstGeom>
        </p:spPr>
      </p:pic>
      <p:pic>
        <p:nvPicPr>
          <p:cNvPr id="16" name="Picture 15" descr="A close-up of a sign&#10;&#10;AI-generated content may be incorrect.">
            <a:extLst>
              <a:ext uri="{FF2B5EF4-FFF2-40B4-BE49-F238E27FC236}">
                <a16:creationId xmlns:a16="http://schemas.microsoft.com/office/drawing/2014/main" id="{A2ECCBC3-0289-8325-CDB6-29DC8A5DCCCB}"/>
              </a:ext>
            </a:extLst>
          </p:cNvPr>
          <p:cNvPicPr>
            <a:picLocks noChangeAspect="1"/>
          </p:cNvPicPr>
          <p:nvPr/>
        </p:nvPicPr>
        <p:blipFill>
          <a:blip r:embed="rId6">
            <a:extLst>
              <a:ext uri="{28A0092B-C50C-407E-A947-70E740481C1C}">
                <a14:useLocalDpi xmlns:a14="http://schemas.microsoft.com/office/drawing/2010/main" val="0"/>
              </a:ext>
            </a:extLst>
          </a:blip>
          <a:srcRect l="-998" r="6431"/>
          <a:stretch/>
        </p:blipFill>
        <p:spPr>
          <a:xfrm>
            <a:off x="259848" y="1447432"/>
            <a:ext cx="3800127" cy="2782848"/>
          </a:xfrm>
          <a:prstGeom prst="rect">
            <a:avLst/>
          </a:prstGeom>
        </p:spPr>
      </p:pic>
      <p:pic>
        <p:nvPicPr>
          <p:cNvPr id="4" name="Picture 3">
            <a:extLst>
              <a:ext uri="{FF2B5EF4-FFF2-40B4-BE49-F238E27FC236}">
                <a16:creationId xmlns:a16="http://schemas.microsoft.com/office/drawing/2014/main" id="{D94CEB2C-551E-F164-D3D4-548EDB9F623C}"/>
              </a:ext>
            </a:extLst>
          </p:cNvPr>
          <p:cNvPicPr>
            <a:picLocks noChangeAspect="1"/>
          </p:cNvPicPr>
          <p:nvPr/>
        </p:nvPicPr>
        <p:blipFill>
          <a:blip r:embed="rId7"/>
          <a:stretch>
            <a:fillRect/>
          </a:stretch>
        </p:blipFill>
        <p:spPr>
          <a:xfrm>
            <a:off x="95462" y="5064617"/>
            <a:ext cx="3096479" cy="1438435"/>
          </a:xfrm>
          <a:prstGeom prst="rect">
            <a:avLst/>
          </a:prstGeom>
        </p:spPr>
      </p:pic>
    </p:spTree>
    <p:extLst>
      <p:ext uri="{BB962C8B-B14F-4D97-AF65-F5344CB8AC3E}">
        <p14:creationId xmlns:p14="http://schemas.microsoft.com/office/powerpoint/2010/main" val="3408971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map of different colors&#10;&#10;AI-generated content may be incorrect.">
            <a:extLst>
              <a:ext uri="{FF2B5EF4-FFF2-40B4-BE49-F238E27FC236}">
                <a16:creationId xmlns:a16="http://schemas.microsoft.com/office/drawing/2014/main" id="{1A4E6141-E855-0922-8A94-95ECED7C37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3583" y="512644"/>
            <a:ext cx="3261114" cy="3198572"/>
          </a:xfrm>
        </p:spPr>
      </p:pic>
      <p:cxnSp>
        <p:nvCxnSpPr>
          <p:cNvPr id="15" name="Straight Arrow Connector 14">
            <a:extLst>
              <a:ext uri="{FF2B5EF4-FFF2-40B4-BE49-F238E27FC236}">
                <a16:creationId xmlns:a16="http://schemas.microsoft.com/office/drawing/2014/main" id="{73CC1BD6-88EB-D3AE-769B-8C7E8DB16EB8}"/>
              </a:ext>
            </a:extLst>
          </p:cNvPr>
          <p:cNvCxnSpPr>
            <a:cxnSpLocks/>
          </p:cNvCxnSpPr>
          <p:nvPr/>
        </p:nvCxnSpPr>
        <p:spPr>
          <a:xfrm>
            <a:off x="10510551" y="1468659"/>
            <a:ext cx="1023258" cy="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9" name="TextBox 18">
            <a:extLst>
              <a:ext uri="{FF2B5EF4-FFF2-40B4-BE49-F238E27FC236}">
                <a16:creationId xmlns:a16="http://schemas.microsoft.com/office/drawing/2014/main" id="{EF1E3BE4-3B8E-2108-03B5-7FACDD30CB12}"/>
              </a:ext>
            </a:extLst>
          </p:cNvPr>
          <p:cNvSpPr txBox="1"/>
          <p:nvPr/>
        </p:nvSpPr>
        <p:spPr>
          <a:xfrm>
            <a:off x="10277537" y="763327"/>
            <a:ext cx="1594757" cy="1200329"/>
          </a:xfrm>
          <a:prstGeom prst="rect">
            <a:avLst/>
          </a:prstGeom>
          <a:noFill/>
        </p:spPr>
        <p:txBody>
          <a:bodyPr wrap="square" rtlCol="0">
            <a:spAutoFit/>
          </a:bodyPr>
          <a:lstStyle/>
          <a:p>
            <a:pPr algn="ctr"/>
            <a:r>
              <a:rPr lang="en-GB" dirty="0"/>
              <a:t>281 Initial Assessments completed in Gateway </a:t>
            </a:r>
          </a:p>
        </p:txBody>
      </p:sp>
      <p:cxnSp>
        <p:nvCxnSpPr>
          <p:cNvPr id="20" name="Straight Arrow Connector 19">
            <a:extLst>
              <a:ext uri="{FF2B5EF4-FFF2-40B4-BE49-F238E27FC236}">
                <a16:creationId xmlns:a16="http://schemas.microsoft.com/office/drawing/2014/main" id="{0159696E-F86F-FF81-B9E3-FDBF0B47476F}"/>
              </a:ext>
            </a:extLst>
          </p:cNvPr>
          <p:cNvCxnSpPr>
            <a:cxnSpLocks/>
          </p:cNvCxnSpPr>
          <p:nvPr/>
        </p:nvCxnSpPr>
        <p:spPr>
          <a:xfrm>
            <a:off x="9487293" y="3426260"/>
            <a:ext cx="1023258" cy="0"/>
          </a:xfrm>
          <a:prstGeom prst="straightConnector1">
            <a:avLst/>
          </a:prstGeom>
          <a:ln w="76200">
            <a:tailEnd type="triangle"/>
          </a:ln>
        </p:spPr>
        <p:style>
          <a:lnRef idx="3">
            <a:schemeClr val="accent6"/>
          </a:lnRef>
          <a:fillRef idx="0">
            <a:schemeClr val="accent6"/>
          </a:fillRef>
          <a:effectRef idx="2">
            <a:schemeClr val="accent6"/>
          </a:effectRef>
          <a:fontRef idx="minor">
            <a:schemeClr val="tx1"/>
          </a:fontRef>
        </p:style>
      </p:cxnSp>
      <p:sp>
        <p:nvSpPr>
          <p:cNvPr id="21" name="TextBox 20">
            <a:extLst>
              <a:ext uri="{FF2B5EF4-FFF2-40B4-BE49-F238E27FC236}">
                <a16:creationId xmlns:a16="http://schemas.microsoft.com/office/drawing/2014/main" id="{DA2C8D6C-9DBD-0A8C-14AC-6E469DF9A77C}"/>
              </a:ext>
            </a:extLst>
          </p:cNvPr>
          <p:cNvSpPr txBox="1"/>
          <p:nvPr/>
        </p:nvSpPr>
        <p:spPr>
          <a:xfrm>
            <a:off x="9579496" y="2668718"/>
            <a:ext cx="1594757" cy="1200329"/>
          </a:xfrm>
          <a:prstGeom prst="rect">
            <a:avLst/>
          </a:prstGeom>
          <a:noFill/>
        </p:spPr>
        <p:txBody>
          <a:bodyPr wrap="square" rtlCol="0">
            <a:spAutoFit/>
          </a:bodyPr>
          <a:lstStyle/>
          <a:p>
            <a:pPr algn="ctr"/>
            <a:r>
              <a:rPr lang="en-GB" dirty="0"/>
              <a:t>169 Initial assessments completed in Gateway </a:t>
            </a:r>
          </a:p>
        </p:txBody>
      </p:sp>
      <p:cxnSp>
        <p:nvCxnSpPr>
          <p:cNvPr id="22" name="Straight Arrow Connector 21">
            <a:extLst>
              <a:ext uri="{FF2B5EF4-FFF2-40B4-BE49-F238E27FC236}">
                <a16:creationId xmlns:a16="http://schemas.microsoft.com/office/drawing/2014/main" id="{285833F8-7F97-F2BF-9129-14545B2CE4F6}"/>
              </a:ext>
            </a:extLst>
          </p:cNvPr>
          <p:cNvCxnSpPr>
            <a:cxnSpLocks/>
          </p:cNvCxnSpPr>
          <p:nvPr/>
        </p:nvCxnSpPr>
        <p:spPr>
          <a:xfrm flipH="1">
            <a:off x="7955499" y="2047483"/>
            <a:ext cx="908958" cy="0"/>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
        <p:nvSpPr>
          <p:cNvPr id="24" name="TextBox 23">
            <a:extLst>
              <a:ext uri="{FF2B5EF4-FFF2-40B4-BE49-F238E27FC236}">
                <a16:creationId xmlns:a16="http://schemas.microsoft.com/office/drawing/2014/main" id="{EBF5433D-5190-D40F-E9D3-74448DB82A80}"/>
              </a:ext>
            </a:extLst>
          </p:cNvPr>
          <p:cNvSpPr txBox="1"/>
          <p:nvPr/>
        </p:nvSpPr>
        <p:spPr>
          <a:xfrm>
            <a:off x="7016422" y="1316796"/>
            <a:ext cx="1594757" cy="1200329"/>
          </a:xfrm>
          <a:prstGeom prst="rect">
            <a:avLst/>
          </a:prstGeom>
          <a:noFill/>
        </p:spPr>
        <p:txBody>
          <a:bodyPr wrap="square" rtlCol="0">
            <a:spAutoFit/>
          </a:bodyPr>
          <a:lstStyle/>
          <a:p>
            <a:pPr algn="ctr"/>
            <a:r>
              <a:rPr lang="en-GB" dirty="0"/>
              <a:t>274 Initial Assessments completed in Gateway </a:t>
            </a:r>
          </a:p>
        </p:txBody>
      </p:sp>
      <p:sp>
        <p:nvSpPr>
          <p:cNvPr id="5" name="TextBox 4">
            <a:extLst>
              <a:ext uri="{FF2B5EF4-FFF2-40B4-BE49-F238E27FC236}">
                <a16:creationId xmlns:a16="http://schemas.microsoft.com/office/drawing/2014/main" id="{C48E1FD5-1927-925B-DAF1-F51894021433}"/>
              </a:ext>
            </a:extLst>
          </p:cNvPr>
          <p:cNvSpPr txBox="1"/>
          <p:nvPr/>
        </p:nvSpPr>
        <p:spPr>
          <a:xfrm>
            <a:off x="144137" y="1634877"/>
            <a:ext cx="6872285" cy="954107"/>
          </a:xfrm>
          <a:prstGeom prst="rect">
            <a:avLst/>
          </a:prstGeom>
          <a:noFill/>
          <a:ln w="50800">
            <a:noFill/>
            <a:prstDash val="dashDot"/>
          </a:ln>
        </p:spPr>
        <p:txBody>
          <a:bodyPr wrap="square" rtlCol="0">
            <a:spAutoFit/>
          </a:bodyPr>
          <a:lstStyle/>
          <a:p>
            <a:r>
              <a:rPr lang="en-GB" sz="2000" dirty="0"/>
              <a:t>Between January-June 2026 we received a total of </a:t>
            </a:r>
            <a:r>
              <a:rPr lang="en-GB" sz="2000" b="1" u="sng" dirty="0"/>
              <a:t>2380 </a:t>
            </a:r>
            <a:r>
              <a:rPr lang="en-GB" sz="2000" dirty="0"/>
              <a:t>referrals into SPOE. This is approximately </a:t>
            </a:r>
            <a:r>
              <a:rPr lang="en-GB" sz="2000" b="1" u="sng" dirty="0"/>
              <a:t>4000</a:t>
            </a:r>
            <a:r>
              <a:rPr lang="en-GB" sz="2000" dirty="0"/>
              <a:t> children.</a:t>
            </a:r>
          </a:p>
          <a:p>
            <a:r>
              <a:rPr lang="en-GB" sz="1600" dirty="0"/>
              <a:t> </a:t>
            </a:r>
          </a:p>
        </p:txBody>
      </p:sp>
      <p:sp>
        <p:nvSpPr>
          <p:cNvPr id="2" name="Title 1">
            <a:extLst>
              <a:ext uri="{FF2B5EF4-FFF2-40B4-BE49-F238E27FC236}">
                <a16:creationId xmlns:a16="http://schemas.microsoft.com/office/drawing/2014/main" id="{4CE73502-EE88-AE27-AE13-7BFE993E0CC2}"/>
              </a:ext>
            </a:extLst>
          </p:cNvPr>
          <p:cNvSpPr>
            <a:spLocks noGrp="1"/>
          </p:cNvSpPr>
          <p:nvPr>
            <p:ph type="title"/>
          </p:nvPr>
        </p:nvSpPr>
        <p:spPr>
          <a:xfrm>
            <a:off x="819533" y="121869"/>
            <a:ext cx="10515600" cy="1325563"/>
          </a:xfrm>
        </p:spPr>
        <p:txBody>
          <a:bodyPr>
            <a:normAutofit fontScale="90000"/>
          </a:bodyPr>
          <a:lstStyle/>
          <a:p>
            <a:pPr algn="ctr"/>
            <a:br>
              <a:rPr lang="en-GB" sz="6600" b="1" dirty="0"/>
            </a:br>
            <a:r>
              <a:rPr lang="en-GB" sz="6600" b="1" dirty="0"/>
              <a:t>Our </a:t>
            </a:r>
            <a:r>
              <a:rPr lang="en-GB" sz="6000" b="1" dirty="0"/>
              <a:t>Landscape</a:t>
            </a:r>
            <a:r>
              <a:rPr lang="en-GB" sz="6600" b="1" dirty="0"/>
              <a:t> </a:t>
            </a:r>
            <a:br>
              <a:rPr lang="en-GB" sz="6600" b="1" dirty="0"/>
            </a:br>
            <a:endParaRPr lang="en-GB" sz="6600" b="1" dirty="0"/>
          </a:p>
        </p:txBody>
      </p:sp>
      <p:sp>
        <p:nvSpPr>
          <p:cNvPr id="6" name="TextBox 5">
            <a:extLst>
              <a:ext uri="{FF2B5EF4-FFF2-40B4-BE49-F238E27FC236}">
                <a16:creationId xmlns:a16="http://schemas.microsoft.com/office/drawing/2014/main" id="{AAE8A585-CDEC-A624-DC3F-54CC5506B341}"/>
              </a:ext>
            </a:extLst>
          </p:cNvPr>
          <p:cNvSpPr txBox="1"/>
          <p:nvPr/>
        </p:nvSpPr>
        <p:spPr>
          <a:xfrm>
            <a:off x="1005925" y="2603593"/>
            <a:ext cx="3976259" cy="923330"/>
          </a:xfrm>
          <a:prstGeom prst="rect">
            <a:avLst/>
          </a:prstGeom>
          <a:noFill/>
        </p:spPr>
        <p:txBody>
          <a:bodyPr wrap="square">
            <a:spAutoFit/>
          </a:bodyPr>
          <a:lstStyle/>
          <a:p>
            <a:r>
              <a:rPr lang="en-GB" sz="1800" b="1" dirty="0"/>
              <a:t>724 (30%) </a:t>
            </a:r>
            <a:r>
              <a:rPr lang="en-GB" sz="1800" dirty="0"/>
              <a:t>referrals transferred from SPOE to Gateway locality teams for </a:t>
            </a:r>
            <a:r>
              <a:rPr lang="en-GB" sz="1800"/>
              <a:t>Initial assessment.</a:t>
            </a:r>
            <a:endParaRPr lang="en-GB" sz="1800" dirty="0"/>
          </a:p>
        </p:txBody>
      </p:sp>
      <p:sp>
        <p:nvSpPr>
          <p:cNvPr id="7" name="Rectangle 6">
            <a:extLst>
              <a:ext uri="{FF2B5EF4-FFF2-40B4-BE49-F238E27FC236}">
                <a16:creationId xmlns:a16="http://schemas.microsoft.com/office/drawing/2014/main" id="{29C41F44-6AE7-665D-0128-D3DD8F28F307}"/>
              </a:ext>
            </a:extLst>
          </p:cNvPr>
          <p:cNvSpPr/>
          <p:nvPr/>
        </p:nvSpPr>
        <p:spPr>
          <a:xfrm>
            <a:off x="5027140" y="3711216"/>
            <a:ext cx="2137719"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GATEWAY</a:t>
            </a:r>
          </a:p>
          <a:p>
            <a:pPr algn="ctr"/>
            <a:r>
              <a:rPr lang="en-GB" dirty="0"/>
              <a:t>SERVICE</a:t>
            </a:r>
          </a:p>
        </p:txBody>
      </p:sp>
      <p:sp>
        <p:nvSpPr>
          <p:cNvPr id="25" name="Rectangle 24">
            <a:extLst>
              <a:ext uri="{FF2B5EF4-FFF2-40B4-BE49-F238E27FC236}">
                <a16:creationId xmlns:a16="http://schemas.microsoft.com/office/drawing/2014/main" id="{52724F52-4DB8-84A9-E7A6-75D12BE8E9D0}"/>
              </a:ext>
            </a:extLst>
          </p:cNvPr>
          <p:cNvSpPr/>
          <p:nvPr/>
        </p:nvSpPr>
        <p:spPr>
          <a:xfrm>
            <a:off x="647780" y="5031784"/>
            <a:ext cx="1727888"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Closed (NFA)</a:t>
            </a:r>
          </a:p>
        </p:txBody>
      </p:sp>
      <p:sp>
        <p:nvSpPr>
          <p:cNvPr id="26" name="Rectangle 25">
            <a:extLst>
              <a:ext uri="{FF2B5EF4-FFF2-40B4-BE49-F238E27FC236}">
                <a16:creationId xmlns:a16="http://schemas.microsoft.com/office/drawing/2014/main" id="{52D6F81F-A090-69B7-9FDA-875687FC5740}"/>
              </a:ext>
            </a:extLst>
          </p:cNvPr>
          <p:cNvSpPr/>
          <p:nvPr/>
        </p:nvSpPr>
        <p:spPr>
          <a:xfrm>
            <a:off x="2891255" y="5054920"/>
            <a:ext cx="1727889"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Family Support Hubs </a:t>
            </a:r>
          </a:p>
        </p:txBody>
      </p:sp>
      <p:sp>
        <p:nvSpPr>
          <p:cNvPr id="27" name="Rectangle 26">
            <a:extLst>
              <a:ext uri="{FF2B5EF4-FFF2-40B4-BE49-F238E27FC236}">
                <a16:creationId xmlns:a16="http://schemas.microsoft.com/office/drawing/2014/main" id="{E45E260F-E5AA-1F6B-6D34-D5ECFDCC4386}"/>
              </a:ext>
            </a:extLst>
          </p:cNvPr>
          <p:cNvSpPr/>
          <p:nvPr/>
        </p:nvSpPr>
        <p:spPr>
          <a:xfrm>
            <a:off x="5190490" y="5031784"/>
            <a:ext cx="1825932"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Community &amp; Voluntary Sector </a:t>
            </a:r>
          </a:p>
        </p:txBody>
      </p:sp>
      <p:sp>
        <p:nvSpPr>
          <p:cNvPr id="28" name="Rectangle 27">
            <a:extLst>
              <a:ext uri="{FF2B5EF4-FFF2-40B4-BE49-F238E27FC236}">
                <a16:creationId xmlns:a16="http://schemas.microsoft.com/office/drawing/2014/main" id="{67842625-B506-D1CD-4CF2-CF9B5C47ACE1}"/>
              </a:ext>
            </a:extLst>
          </p:cNvPr>
          <p:cNvSpPr/>
          <p:nvPr/>
        </p:nvSpPr>
        <p:spPr>
          <a:xfrm>
            <a:off x="7468733" y="5032730"/>
            <a:ext cx="1715407"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Family Support  Service</a:t>
            </a:r>
          </a:p>
        </p:txBody>
      </p:sp>
      <p:sp>
        <p:nvSpPr>
          <p:cNvPr id="30" name="Rectangle 29">
            <a:extLst>
              <a:ext uri="{FF2B5EF4-FFF2-40B4-BE49-F238E27FC236}">
                <a16:creationId xmlns:a16="http://schemas.microsoft.com/office/drawing/2014/main" id="{D941A00B-5867-01AE-A457-1027197B52EF}"/>
              </a:ext>
            </a:extLst>
          </p:cNvPr>
          <p:cNvSpPr/>
          <p:nvPr/>
        </p:nvSpPr>
        <p:spPr>
          <a:xfrm>
            <a:off x="9719892" y="5032730"/>
            <a:ext cx="1715408" cy="9541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Safeguarding Service</a:t>
            </a:r>
          </a:p>
        </p:txBody>
      </p:sp>
      <p:cxnSp>
        <p:nvCxnSpPr>
          <p:cNvPr id="34" name="Straight Arrow Connector 33">
            <a:extLst>
              <a:ext uri="{FF2B5EF4-FFF2-40B4-BE49-F238E27FC236}">
                <a16:creationId xmlns:a16="http://schemas.microsoft.com/office/drawing/2014/main" id="{03D22E8A-4F74-82D8-42FE-645E1ABE08A0}"/>
              </a:ext>
            </a:extLst>
          </p:cNvPr>
          <p:cNvCxnSpPr>
            <a:cxnSpLocks/>
          </p:cNvCxnSpPr>
          <p:nvPr/>
        </p:nvCxnSpPr>
        <p:spPr>
          <a:xfrm>
            <a:off x="4466821" y="3037714"/>
            <a:ext cx="874919" cy="49950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6" name="Straight Connector 35">
            <a:extLst>
              <a:ext uri="{FF2B5EF4-FFF2-40B4-BE49-F238E27FC236}">
                <a16:creationId xmlns:a16="http://schemas.microsoft.com/office/drawing/2014/main" id="{5ECA2F7B-D821-78CF-8863-9CF02353C922}"/>
              </a:ext>
            </a:extLst>
          </p:cNvPr>
          <p:cNvCxnSpPr/>
          <p:nvPr/>
        </p:nvCxnSpPr>
        <p:spPr>
          <a:xfrm>
            <a:off x="1705006" y="6289590"/>
            <a:ext cx="6398548" cy="0"/>
          </a:xfrm>
          <a:prstGeom prst="line">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7" name="TextBox 36">
            <a:extLst>
              <a:ext uri="{FF2B5EF4-FFF2-40B4-BE49-F238E27FC236}">
                <a16:creationId xmlns:a16="http://schemas.microsoft.com/office/drawing/2014/main" id="{7BEE3C16-0A7D-D160-107C-B5FE8B7C1169}"/>
              </a:ext>
            </a:extLst>
          </p:cNvPr>
          <p:cNvSpPr txBox="1"/>
          <p:nvPr/>
        </p:nvSpPr>
        <p:spPr>
          <a:xfrm>
            <a:off x="2142466" y="6278925"/>
            <a:ext cx="6398548" cy="369332"/>
          </a:xfrm>
          <a:prstGeom prst="rect">
            <a:avLst/>
          </a:prstGeom>
          <a:noFill/>
        </p:spPr>
        <p:txBody>
          <a:bodyPr wrap="square" rtlCol="0">
            <a:spAutoFit/>
          </a:bodyPr>
          <a:lstStyle/>
          <a:p>
            <a:r>
              <a:rPr lang="en-GB" dirty="0"/>
              <a:t>Some of these referrals could be worked through EFSS</a:t>
            </a:r>
          </a:p>
        </p:txBody>
      </p:sp>
      <p:cxnSp>
        <p:nvCxnSpPr>
          <p:cNvPr id="39" name="Straight Arrow Connector 38">
            <a:extLst>
              <a:ext uri="{FF2B5EF4-FFF2-40B4-BE49-F238E27FC236}">
                <a16:creationId xmlns:a16="http://schemas.microsoft.com/office/drawing/2014/main" id="{DF33B226-E127-E7E5-3AED-B80422A601A7}"/>
              </a:ext>
            </a:extLst>
          </p:cNvPr>
          <p:cNvCxnSpPr/>
          <p:nvPr/>
        </p:nvCxnSpPr>
        <p:spPr>
          <a:xfrm flipH="1">
            <a:off x="2265936" y="4665324"/>
            <a:ext cx="2638344" cy="2155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598A640E-054D-7FDA-4D90-E0B42E81FFB3}"/>
              </a:ext>
            </a:extLst>
          </p:cNvPr>
          <p:cNvCxnSpPr/>
          <p:nvPr/>
        </p:nvCxnSpPr>
        <p:spPr>
          <a:xfrm flipH="1">
            <a:off x="4621427" y="4773121"/>
            <a:ext cx="405713" cy="2596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7AAB9DCF-E6F8-33AF-5731-F94B359FC7CE}"/>
              </a:ext>
            </a:extLst>
          </p:cNvPr>
          <p:cNvCxnSpPr>
            <a:stCxn id="7" idx="2"/>
          </p:cNvCxnSpPr>
          <p:nvPr/>
        </p:nvCxnSpPr>
        <p:spPr>
          <a:xfrm flipH="1">
            <a:off x="6095999" y="4665324"/>
            <a:ext cx="1" cy="2651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AE03661D-8DF9-D8E1-1973-A51A8C1B46CE}"/>
              </a:ext>
            </a:extLst>
          </p:cNvPr>
          <p:cNvCxnSpPr>
            <a:cxnSpLocks/>
          </p:cNvCxnSpPr>
          <p:nvPr/>
        </p:nvCxnSpPr>
        <p:spPr>
          <a:xfrm>
            <a:off x="7287719" y="4719222"/>
            <a:ext cx="309185" cy="2112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FD631FD6-A101-51FE-2DCB-6B35C204FF5C}"/>
              </a:ext>
            </a:extLst>
          </p:cNvPr>
          <p:cNvCxnSpPr/>
          <p:nvPr/>
        </p:nvCxnSpPr>
        <p:spPr>
          <a:xfrm>
            <a:off x="7287719" y="4611425"/>
            <a:ext cx="2432173" cy="3190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247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descr="A diagram of a bridge&#10;&#10;AI-generated content may be incorrect.">
            <a:extLst>
              <a:ext uri="{FF2B5EF4-FFF2-40B4-BE49-F238E27FC236}">
                <a16:creationId xmlns:a16="http://schemas.microsoft.com/office/drawing/2014/main" id="{89040927-D35F-AE18-8168-94C21A2628F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986" t="15758" b="-1"/>
          <a:stretch/>
        </p:blipFill>
        <p:spPr>
          <a:xfrm>
            <a:off x="142875" y="1087332"/>
            <a:ext cx="11753850" cy="5598973"/>
          </a:xfrm>
        </p:spPr>
      </p:pic>
      <p:sp>
        <p:nvSpPr>
          <p:cNvPr id="12" name="Title 1">
            <a:extLst>
              <a:ext uri="{FF2B5EF4-FFF2-40B4-BE49-F238E27FC236}">
                <a16:creationId xmlns:a16="http://schemas.microsoft.com/office/drawing/2014/main" id="{82901BCE-A36E-9B8B-E7D2-EAD9ABB4FDF9}"/>
              </a:ext>
            </a:extLst>
          </p:cNvPr>
          <p:cNvSpPr>
            <a:spLocks noGrp="1"/>
          </p:cNvSpPr>
          <p:nvPr>
            <p:ph type="title"/>
          </p:nvPr>
        </p:nvSpPr>
        <p:spPr>
          <a:xfrm>
            <a:off x="1" y="85970"/>
            <a:ext cx="12191999" cy="1325563"/>
          </a:xfrm>
        </p:spPr>
        <p:txBody>
          <a:bodyPr>
            <a:noAutofit/>
          </a:bodyPr>
          <a:lstStyle/>
          <a:p>
            <a:pPr algn="ctr"/>
            <a:r>
              <a:rPr lang="en-GB" sz="5400" b="1" dirty="0"/>
              <a:t>Emerging Need for Enhanced Support</a:t>
            </a:r>
          </a:p>
        </p:txBody>
      </p:sp>
      <p:sp>
        <p:nvSpPr>
          <p:cNvPr id="3" name="Rectangle 2">
            <a:extLst>
              <a:ext uri="{FF2B5EF4-FFF2-40B4-BE49-F238E27FC236}">
                <a16:creationId xmlns:a16="http://schemas.microsoft.com/office/drawing/2014/main" id="{C4B7EF73-0D12-FE09-0E8C-2F7B0A2C9654}"/>
              </a:ext>
            </a:extLst>
          </p:cNvPr>
          <p:cNvSpPr/>
          <p:nvPr/>
        </p:nvSpPr>
        <p:spPr>
          <a:xfrm>
            <a:off x="457200" y="4065373"/>
            <a:ext cx="1841157" cy="667265"/>
          </a:xfrm>
          <a:prstGeom prst="rect">
            <a:avLst/>
          </a:prstGeom>
          <a:solidFill>
            <a:srgbClr val="F7FC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mj-lt"/>
              </a:rPr>
              <a:t>48% cases closed following assessment at Gateway would have benefitted from EFSS</a:t>
            </a:r>
          </a:p>
        </p:txBody>
      </p:sp>
    </p:spTree>
    <p:extLst>
      <p:ext uri="{BB962C8B-B14F-4D97-AF65-F5344CB8AC3E}">
        <p14:creationId xmlns:p14="http://schemas.microsoft.com/office/powerpoint/2010/main" val="551688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2901BCE-A36E-9B8B-E7D2-EAD9ABB4FDF9}"/>
              </a:ext>
            </a:extLst>
          </p:cNvPr>
          <p:cNvSpPr>
            <a:spLocks noGrp="1"/>
          </p:cNvSpPr>
          <p:nvPr>
            <p:ph type="title"/>
          </p:nvPr>
        </p:nvSpPr>
        <p:spPr>
          <a:xfrm>
            <a:off x="231852" y="-86489"/>
            <a:ext cx="12191999" cy="1325563"/>
          </a:xfrm>
        </p:spPr>
        <p:txBody>
          <a:bodyPr>
            <a:noAutofit/>
          </a:bodyPr>
          <a:lstStyle/>
          <a:p>
            <a:pPr algn="ctr"/>
            <a:r>
              <a:rPr lang="en-GB" sz="5400" b="1" dirty="0"/>
              <a:t>Key needs across the Trust</a:t>
            </a:r>
          </a:p>
        </p:txBody>
      </p:sp>
      <p:pic>
        <p:nvPicPr>
          <p:cNvPr id="4" name="Content Placeholder 3">
            <a:extLst>
              <a:ext uri="{FF2B5EF4-FFF2-40B4-BE49-F238E27FC236}">
                <a16:creationId xmlns:a16="http://schemas.microsoft.com/office/drawing/2014/main" id="{E25B5645-C865-D262-F7A7-46DCA25E0D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1852" y="1119393"/>
            <a:ext cx="5233033" cy="5566912"/>
          </a:xfrm>
        </p:spPr>
      </p:pic>
      <p:pic>
        <p:nvPicPr>
          <p:cNvPr id="3" name="Picture 2" descr="A group of icons with text&#10;&#10;AI-generated content may be incorrect.">
            <a:extLst>
              <a:ext uri="{FF2B5EF4-FFF2-40B4-BE49-F238E27FC236}">
                <a16:creationId xmlns:a16="http://schemas.microsoft.com/office/drawing/2014/main" id="{1A5EB31A-2B1D-FED3-93F7-6983219403FA}"/>
              </a:ext>
            </a:extLst>
          </p:cNvPr>
          <p:cNvPicPr>
            <a:picLocks noChangeAspect="1"/>
          </p:cNvPicPr>
          <p:nvPr/>
        </p:nvPicPr>
        <p:blipFill>
          <a:blip r:embed="rId4">
            <a:extLst>
              <a:ext uri="{28A0092B-C50C-407E-A947-70E740481C1C}">
                <a14:useLocalDpi xmlns:a14="http://schemas.microsoft.com/office/drawing/2010/main" val="0"/>
              </a:ext>
            </a:extLst>
          </a:blip>
          <a:srcRect l="21450" t="16450" r="68783" b="61114"/>
          <a:stretch/>
        </p:blipFill>
        <p:spPr>
          <a:xfrm>
            <a:off x="10219038" y="1364658"/>
            <a:ext cx="1051542" cy="1348259"/>
          </a:xfrm>
          <a:prstGeom prst="rect">
            <a:avLst/>
          </a:prstGeom>
        </p:spPr>
      </p:pic>
      <p:sp>
        <p:nvSpPr>
          <p:cNvPr id="7" name="TextBox 6">
            <a:extLst>
              <a:ext uri="{FF2B5EF4-FFF2-40B4-BE49-F238E27FC236}">
                <a16:creationId xmlns:a16="http://schemas.microsoft.com/office/drawing/2014/main" id="{28D76C7F-E21D-C3FB-775F-59BF1154C9A5}"/>
              </a:ext>
            </a:extLst>
          </p:cNvPr>
          <p:cNvSpPr txBox="1"/>
          <p:nvPr/>
        </p:nvSpPr>
        <p:spPr>
          <a:xfrm>
            <a:off x="9688306" y="2712917"/>
            <a:ext cx="2113005" cy="584775"/>
          </a:xfrm>
          <a:prstGeom prst="rect">
            <a:avLst/>
          </a:prstGeom>
          <a:noFill/>
        </p:spPr>
        <p:txBody>
          <a:bodyPr wrap="square" rtlCol="0">
            <a:spAutoFit/>
          </a:bodyPr>
          <a:lstStyle/>
          <a:p>
            <a:pPr algn="ctr"/>
            <a:r>
              <a:rPr lang="en-GB" sz="1600" dirty="0"/>
              <a:t>Adolescent &amp; Adult Mental Health</a:t>
            </a:r>
          </a:p>
        </p:txBody>
      </p:sp>
      <p:pic>
        <p:nvPicPr>
          <p:cNvPr id="10" name="Picture 9" descr="A group of icons with text&#10;&#10;AI-generated content may be incorrect.">
            <a:extLst>
              <a:ext uri="{FF2B5EF4-FFF2-40B4-BE49-F238E27FC236}">
                <a16:creationId xmlns:a16="http://schemas.microsoft.com/office/drawing/2014/main" id="{50274BCD-13EC-9311-A13D-C4E4D6ADE0EC}"/>
              </a:ext>
            </a:extLst>
          </p:cNvPr>
          <p:cNvPicPr>
            <a:picLocks noChangeAspect="1"/>
          </p:cNvPicPr>
          <p:nvPr/>
        </p:nvPicPr>
        <p:blipFill>
          <a:blip r:embed="rId4">
            <a:extLst>
              <a:ext uri="{28A0092B-C50C-407E-A947-70E740481C1C}">
                <a14:useLocalDpi xmlns:a14="http://schemas.microsoft.com/office/drawing/2010/main" val="0"/>
              </a:ext>
            </a:extLst>
          </a:blip>
          <a:srcRect l="41149" t="16059" r="50000" b="64461"/>
          <a:stretch/>
        </p:blipFill>
        <p:spPr>
          <a:xfrm>
            <a:off x="7951342" y="1119393"/>
            <a:ext cx="1079157" cy="1325563"/>
          </a:xfrm>
          <a:prstGeom prst="rect">
            <a:avLst/>
          </a:prstGeom>
        </p:spPr>
      </p:pic>
      <p:sp>
        <p:nvSpPr>
          <p:cNvPr id="11" name="TextBox 10">
            <a:extLst>
              <a:ext uri="{FF2B5EF4-FFF2-40B4-BE49-F238E27FC236}">
                <a16:creationId xmlns:a16="http://schemas.microsoft.com/office/drawing/2014/main" id="{B4DA7296-F743-96DD-A513-D5734849A7C7}"/>
              </a:ext>
            </a:extLst>
          </p:cNvPr>
          <p:cNvSpPr txBox="1"/>
          <p:nvPr/>
        </p:nvSpPr>
        <p:spPr>
          <a:xfrm>
            <a:off x="7434417" y="2355959"/>
            <a:ext cx="2113005" cy="338554"/>
          </a:xfrm>
          <a:prstGeom prst="rect">
            <a:avLst/>
          </a:prstGeom>
          <a:noFill/>
        </p:spPr>
        <p:txBody>
          <a:bodyPr wrap="square" rtlCol="0">
            <a:spAutoFit/>
          </a:bodyPr>
          <a:lstStyle/>
          <a:p>
            <a:pPr algn="ctr"/>
            <a:r>
              <a:rPr lang="en-GB" sz="1600" dirty="0"/>
              <a:t>Parenting Skills </a:t>
            </a:r>
          </a:p>
        </p:txBody>
      </p:sp>
      <p:sp>
        <p:nvSpPr>
          <p:cNvPr id="13" name="Oval 12">
            <a:extLst>
              <a:ext uri="{FF2B5EF4-FFF2-40B4-BE49-F238E27FC236}">
                <a16:creationId xmlns:a16="http://schemas.microsoft.com/office/drawing/2014/main" id="{2FB91663-EDA1-BDFE-C47B-3B95C402A5EE}"/>
              </a:ext>
            </a:extLst>
          </p:cNvPr>
          <p:cNvSpPr/>
          <p:nvPr/>
        </p:nvSpPr>
        <p:spPr>
          <a:xfrm>
            <a:off x="7993086" y="3057516"/>
            <a:ext cx="1921707" cy="1722566"/>
          </a:xfrm>
          <a:prstGeom prst="ellipse">
            <a:avLst/>
          </a:prstGeom>
          <a:blipFill>
            <a:blip r:embed="rId5"/>
            <a:stretch>
              <a:fillRect l="2961" t="4975" r="2961" b="4975"/>
            </a:stretch>
          </a:blipFill>
          <a:ln w="603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15" descr="A group of icons with text&#10;&#10;AI-generated content may be incorrect.">
            <a:extLst>
              <a:ext uri="{FF2B5EF4-FFF2-40B4-BE49-F238E27FC236}">
                <a16:creationId xmlns:a16="http://schemas.microsoft.com/office/drawing/2014/main" id="{18107478-BE26-DCE9-877E-7DD4FD65AB8C}"/>
              </a:ext>
            </a:extLst>
          </p:cNvPr>
          <p:cNvPicPr>
            <a:picLocks noChangeAspect="1"/>
          </p:cNvPicPr>
          <p:nvPr/>
        </p:nvPicPr>
        <p:blipFill>
          <a:blip r:embed="rId4">
            <a:extLst>
              <a:ext uri="{28A0092B-C50C-407E-A947-70E740481C1C}">
                <a14:useLocalDpi xmlns:a14="http://schemas.microsoft.com/office/drawing/2010/main" val="0"/>
              </a:ext>
            </a:extLst>
          </a:blip>
          <a:srcRect l="41706" t="36418" r="42146" b="39442"/>
          <a:stretch/>
        </p:blipFill>
        <p:spPr>
          <a:xfrm>
            <a:off x="10341093" y="3560309"/>
            <a:ext cx="1588808" cy="1325563"/>
          </a:xfrm>
          <a:prstGeom prst="rect">
            <a:avLst/>
          </a:prstGeom>
        </p:spPr>
      </p:pic>
      <p:sp>
        <p:nvSpPr>
          <p:cNvPr id="17" name="TextBox 16">
            <a:extLst>
              <a:ext uri="{FF2B5EF4-FFF2-40B4-BE49-F238E27FC236}">
                <a16:creationId xmlns:a16="http://schemas.microsoft.com/office/drawing/2014/main" id="{8BBB1A9F-1A3B-3EBF-1777-145585EF021D}"/>
              </a:ext>
            </a:extLst>
          </p:cNvPr>
          <p:cNvSpPr txBox="1"/>
          <p:nvPr/>
        </p:nvSpPr>
        <p:spPr>
          <a:xfrm>
            <a:off x="10162913" y="4909132"/>
            <a:ext cx="2113005" cy="584775"/>
          </a:xfrm>
          <a:prstGeom prst="rect">
            <a:avLst/>
          </a:prstGeom>
          <a:noFill/>
        </p:spPr>
        <p:txBody>
          <a:bodyPr wrap="square" rtlCol="0">
            <a:spAutoFit/>
          </a:bodyPr>
          <a:lstStyle/>
          <a:p>
            <a:pPr algn="ctr"/>
            <a:r>
              <a:rPr lang="en-GB" sz="1600" dirty="0"/>
              <a:t>Home Management Strategies</a:t>
            </a:r>
          </a:p>
        </p:txBody>
      </p:sp>
      <p:pic>
        <p:nvPicPr>
          <p:cNvPr id="19" name="Picture 18" descr="A group of icons with text&#10;&#10;AI-generated content may be incorrect.">
            <a:extLst>
              <a:ext uri="{FF2B5EF4-FFF2-40B4-BE49-F238E27FC236}">
                <a16:creationId xmlns:a16="http://schemas.microsoft.com/office/drawing/2014/main" id="{8CAC0DD3-910E-2B21-80BE-B6AEB4A39CD2}"/>
              </a:ext>
            </a:extLst>
          </p:cNvPr>
          <p:cNvPicPr>
            <a:picLocks noChangeAspect="1"/>
          </p:cNvPicPr>
          <p:nvPr/>
        </p:nvPicPr>
        <p:blipFill>
          <a:blip r:embed="rId4">
            <a:extLst>
              <a:ext uri="{28A0092B-C50C-407E-A947-70E740481C1C}">
                <a14:useLocalDpi xmlns:a14="http://schemas.microsoft.com/office/drawing/2010/main" val="0"/>
              </a:ext>
            </a:extLst>
          </a:blip>
          <a:srcRect l="2231" t="43398" r="85729" b="37123"/>
          <a:stretch/>
        </p:blipFill>
        <p:spPr>
          <a:xfrm>
            <a:off x="6108603" y="2766218"/>
            <a:ext cx="1467992" cy="1325563"/>
          </a:xfrm>
          <a:prstGeom prst="rect">
            <a:avLst/>
          </a:prstGeom>
        </p:spPr>
      </p:pic>
      <p:sp>
        <p:nvSpPr>
          <p:cNvPr id="20" name="TextBox 19">
            <a:extLst>
              <a:ext uri="{FF2B5EF4-FFF2-40B4-BE49-F238E27FC236}">
                <a16:creationId xmlns:a16="http://schemas.microsoft.com/office/drawing/2014/main" id="{517AC0DE-D359-DEDA-94FF-26E2B99D8AC7}"/>
              </a:ext>
            </a:extLst>
          </p:cNvPr>
          <p:cNvSpPr txBox="1"/>
          <p:nvPr/>
        </p:nvSpPr>
        <p:spPr>
          <a:xfrm>
            <a:off x="5785079" y="4066380"/>
            <a:ext cx="2113005" cy="338554"/>
          </a:xfrm>
          <a:prstGeom prst="rect">
            <a:avLst/>
          </a:prstGeom>
          <a:noFill/>
        </p:spPr>
        <p:txBody>
          <a:bodyPr wrap="square" rtlCol="0">
            <a:spAutoFit/>
          </a:bodyPr>
          <a:lstStyle/>
          <a:p>
            <a:pPr algn="ctr"/>
            <a:r>
              <a:rPr lang="en-GB" sz="1600" dirty="0"/>
              <a:t>Substance Misuse</a:t>
            </a:r>
          </a:p>
        </p:txBody>
      </p:sp>
      <p:pic>
        <p:nvPicPr>
          <p:cNvPr id="22" name="Picture 21" descr="A group of icons with text&#10;&#10;AI-generated content may be incorrect.">
            <a:extLst>
              <a:ext uri="{FF2B5EF4-FFF2-40B4-BE49-F238E27FC236}">
                <a16:creationId xmlns:a16="http://schemas.microsoft.com/office/drawing/2014/main" id="{034E132B-C971-A460-52D3-CCB929A3DAFD}"/>
              </a:ext>
            </a:extLst>
          </p:cNvPr>
          <p:cNvPicPr>
            <a:picLocks noChangeAspect="1"/>
          </p:cNvPicPr>
          <p:nvPr/>
        </p:nvPicPr>
        <p:blipFill>
          <a:blip r:embed="rId4">
            <a:extLst>
              <a:ext uri="{28A0092B-C50C-407E-A947-70E740481C1C}">
                <a14:useLocalDpi xmlns:a14="http://schemas.microsoft.com/office/drawing/2010/main" val="0"/>
              </a:ext>
            </a:extLst>
          </a:blip>
          <a:srcRect l="67188" t="16059" r="20535" b="62369"/>
          <a:stretch/>
        </p:blipFill>
        <p:spPr>
          <a:xfrm>
            <a:off x="6427560" y="4909132"/>
            <a:ext cx="1496806" cy="1467940"/>
          </a:xfrm>
          <a:prstGeom prst="rect">
            <a:avLst/>
          </a:prstGeom>
        </p:spPr>
      </p:pic>
      <p:sp>
        <p:nvSpPr>
          <p:cNvPr id="23" name="TextBox 22">
            <a:extLst>
              <a:ext uri="{FF2B5EF4-FFF2-40B4-BE49-F238E27FC236}">
                <a16:creationId xmlns:a16="http://schemas.microsoft.com/office/drawing/2014/main" id="{1833DE7A-5303-B685-5915-8C95C3770BD4}"/>
              </a:ext>
            </a:extLst>
          </p:cNvPr>
          <p:cNvSpPr txBox="1"/>
          <p:nvPr/>
        </p:nvSpPr>
        <p:spPr>
          <a:xfrm>
            <a:off x="6178959" y="6177349"/>
            <a:ext cx="2113005" cy="584775"/>
          </a:xfrm>
          <a:prstGeom prst="rect">
            <a:avLst/>
          </a:prstGeom>
          <a:noFill/>
        </p:spPr>
        <p:txBody>
          <a:bodyPr wrap="square" rtlCol="0">
            <a:spAutoFit/>
          </a:bodyPr>
          <a:lstStyle/>
          <a:p>
            <a:pPr algn="ctr"/>
            <a:r>
              <a:rPr lang="en-GB" sz="1600" dirty="0"/>
              <a:t>Youth anti-social behaviour </a:t>
            </a:r>
          </a:p>
        </p:txBody>
      </p:sp>
      <p:pic>
        <p:nvPicPr>
          <p:cNvPr id="25" name="Picture 24" descr="A group of icons with text&#10;&#10;AI-generated content may be incorrect.">
            <a:extLst>
              <a:ext uri="{FF2B5EF4-FFF2-40B4-BE49-F238E27FC236}">
                <a16:creationId xmlns:a16="http://schemas.microsoft.com/office/drawing/2014/main" id="{BEF36B03-C0EE-D79B-B58B-0E80CF47BEE8}"/>
              </a:ext>
            </a:extLst>
          </p:cNvPr>
          <p:cNvPicPr>
            <a:picLocks noChangeAspect="1"/>
          </p:cNvPicPr>
          <p:nvPr/>
        </p:nvPicPr>
        <p:blipFill>
          <a:blip r:embed="rId4">
            <a:extLst>
              <a:ext uri="{28A0092B-C50C-407E-A947-70E740481C1C}">
                <a14:useLocalDpi xmlns:a14="http://schemas.microsoft.com/office/drawing/2010/main" val="0"/>
              </a:ext>
            </a:extLst>
          </a:blip>
          <a:srcRect l="26979" t="65677" r="61638" b="12487"/>
          <a:stretch/>
        </p:blipFill>
        <p:spPr>
          <a:xfrm>
            <a:off x="8775113" y="5055464"/>
            <a:ext cx="1387800" cy="1485900"/>
          </a:xfrm>
          <a:prstGeom prst="rect">
            <a:avLst/>
          </a:prstGeom>
        </p:spPr>
      </p:pic>
      <p:sp>
        <p:nvSpPr>
          <p:cNvPr id="26" name="TextBox 25">
            <a:extLst>
              <a:ext uri="{FF2B5EF4-FFF2-40B4-BE49-F238E27FC236}">
                <a16:creationId xmlns:a16="http://schemas.microsoft.com/office/drawing/2014/main" id="{C945449A-E379-BE7D-ED1E-04F05E501DC4}"/>
              </a:ext>
            </a:extLst>
          </p:cNvPr>
          <p:cNvSpPr txBox="1"/>
          <p:nvPr/>
        </p:nvSpPr>
        <p:spPr>
          <a:xfrm>
            <a:off x="8371165" y="6391522"/>
            <a:ext cx="2634281" cy="338554"/>
          </a:xfrm>
          <a:prstGeom prst="rect">
            <a:avLst/>
          </a:prstGeom>
          <a:noFill/>
        </p:spPr>
        <p:txBody>
          <a:bodyPr wrap="square" rtlCol="0">
            <a:spAutoFit/>
          </a:bodyPr>
          <a:lstStyle/>
          <a:p>
            <a:pPr algn="ctr"/>
            <a:r>
              <a:rPr lang="en-GB" sz="1600" dirty="0"/>
              <a:t>Socio-economic challenges</a:t>
            </a:r>
          </a:p>
        </p:txBody>
      </p:sp>
    </p:spTree>
    <p:extLst>
      <p:ext uri="{BB962C8B-B14F-4D97-AF65-F5344CB8AC3E}">
        <p14:creationId xmlns:p14="http://schemas.microsoft.com/office/powerpoint/2010/main" val="990502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2901BCE-A36E-9B8B-E7D2-EAD9ABB4FDF9}"/>
              </a:ext>
            </a:extLst>
          </p:cNvPr>
          <p:cNvSpPr>
            <a:spLocks noGrp="1"/>
          </p:cNvSpPr>
          <p:nvPr>
            <p:ph type="title"/>
          </p:nvPr>
        </p:nvSpPr>
        <p:spPr>
          <a:xfrm>
            <a:off x="0" y="38913"/>
            <a:ext cx="12191999" cy="1325563"/>
          </a:xfrm>
        </p:spPr>
        <p:txBody>
          <a:bodyPr>
            <a:noAutofit/>
          </a:bodyPr>
          <a:lstStyle/>
          <a:p>
            <a:pPr algn="ctr"/>
            <a:r>
              <a:rPr lang="en-GB" sz="5400" b="1" dirty="0"/>
              <a:t>Our Early Help Journey at Gateway</a:t>
            </a:r>
          </a:p>
        </p:txBody>
      </p:sp>
      <p:pic>
        <p:nvPicPr>
          <p:cNvPr id="8" name="Content Placeholder 7" descr="A stack of books with text&#10;&#10;AI-generated content may be incorrect.">
            <a:extLst>
              <a:ext uri="{FF2B5EF4-FFF2-40B4-BE49-F238E27FC236}">
                <a16:creationId xmlns:a16="http://schemas.microsoft.com/office/drawing/2014/main" id="{F9F39281-6CA1-9EA5-6D10-FD36103879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004" y="1433320"/>
            <a:ext cx="4488896" cy="3991359"/>
          </a:xfrm>
        </p:spPr>
      </p:pic>
      <p:sp>
        <p:nvSpPr>
          <p:cNvPr id="9" name="Rectangle 8">
            <a:extLst>
              <a:ext uri="{FF2B5EF4-FFF2-40B4-BE49-F238E27FC236}">
                <a16:creationId xmlns:a16="http://schemas.microsoft.com/office/drawing/2014/main" id="{4D2704DD-D323-69EE-8100-8F1E3EB8D4A0}"/>
              </a:ext>
            </a:extLst>
          </p:cNvPr>
          <p:cNvSpPr/>
          <p:nvPr/>
        </p:nvSpPr>
        <p:spPr>
          <a:xfrm>
            <a:off x="292100" y="1406599"/>
            <a:ext cx="1435100" cy="5182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C01AD8B-8BD6-0B04-F693-FFA9A8EE13B4}"/>
              </a:ext>
            </a:extLst>
          </p:cNvPr>
          <p:cNvSpPr/>
          <p:nvPr/>
        </p:nvSpPr>
        <p:spPr>
          <a:xfrm>
            <a:off x="4711146" y="2984500"/>
            <a:ext cx="1079500" cy="6706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book with text on it&#10;&#10;AI-generated content may be incorrect.">
            <a:extLst>
              <a:ext uri="{FF2B5EF4-FFF2-40B4-BE49-F238E27FC236}">
                <a16:creationId xmlns:a16="http://schemas.microsoft.com/office/drawing/2014/main" id="{424B2B91-58C8-2A35-D548-D56E5C5DE4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9603" y="1879836"/>
            <a:ext cx="5783918" cy="3098326"/>
          </a:xfrm>
          <a:prstGeom prst="rect">
            <a:avLst/>
          </a:prstGeom>
        </p:spPr>
      </p:pic>
    </p:spTree>
    <p:extLst>
      <p:ext uri="{BB962C8B-B14F-4D97-AF65-F5344CB8AC3E}">
        <p14:creationId xmlns:p14="http://schemas.microsoft.com/office/powerpoint/2010/main" val="1561025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2901BCE-A36E-9B8B-E7D2-EAD9ABB4FDF9}"/>
              </a:ext>
            </a:extLst>
          </p:cNvPr>
          <p:cNvSpPr>
            <a:spLocks noGrp="1"/>
          </p:cNvSpPr>
          <p:nvPr>
            <p:ph type="title"/>
          </p:nvPr>
        </p:nvSpPr>
        <p:spPr>
          <a:xfrm>
            <a:off x="231852" y="-86489"/>
            <a:ext cx="12191999" cy="1325563"/>
          </a:xfrm>
        </p:spPr>
        <p:txBody>
          <a:bodyPr>
            <a:noAutofit/>
          </a:bodyPr>
          <a:lstStyle/>
          <a:p>
            <a:pPr algn="ctr"/>
            <a:r>
              <a:rPr lang="en-GB" sz="5400" b="1" dirty="0"/>
              <a:t>Thank you</a:t>
            </a:r>
          </a:p>
        </p:txBody>
      </p:sp>
      <p:pic>
        <p:nvPicPr>
          <p:cNvPr id="7" name="Content Placeholder 6" descr="A group of people holding hands and a group of children&#10;&#10;AI-generated content may be incorrect.">
            <a:extLst>
              <a:ext uri="{FF2B5EF4-FFF2-40B4-BE49-F238E27FC236}">
                <a16:creationId xmlns:a16="http://schemas.microsoft.com/office/drawing/2014/main" id="{9BCC9872-0A7C-E841-9D69-6013065C112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6888" r="3491"/>
          <a:stretch/>
        </p:blipFill>
        <p:spPr>
          <a:xfrm>
            <a:off x="1669027" y="971674"/>
            <a:ext cx="8853946" cy="5694843"/>
          </a:xfrm>
        </p:spPr>
      </p:pic>
    </p:spTree>
    <p:extLst>
      <p:ext uri="{BB962C8B-B14F-4D97-AF65-F5344CB8AC3E}">
        <p14:creationId xmlns:p14="http://schemas.microsoft.com/office/powerpoint/2010/main" val="2478984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646</TotalTime>
  <Words>1095</Words>
  <Application>Microsoft Office PowerPoint</Application>
  <PresentationFormat>Widescreen</PresentationFormat>
  <Paragraphs>60</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Times New Roman</vt:lpstr>
      <vt:lpstr>Office Theme</vt:lpstr>
      <vt:lpstr>South Eastern Trust</vt:lpstr>
      <vt:lpstr>Gateway Referral Pathway</vt:lpstr>
      <vt:lpstr>The Enhanced Family Support Service</vt:lpstr>
      <vt:lpstr> Our Landscape  </vt:lpstr>
      <vt:lpstr> Our Landscape  </vt:lpstr>
      <vt:lpstr>Emerging Need for Enhanced Support</vt:lpstr>
      <vt:lpstr>Key needs across the Trust</vt:lpstr>
      <vt:lpstr>Our Early Help Journey at Gateway</vt:lpstr>
      <vt:lpstr>Thank you</vt:lpstr>
    </vt:vector>
  </TitlesOfParts>
  <Company>South Eastern H&amp;SC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Anderson, Jessica</dc:creator>
  <cp:lastModifiedBy>Friel, Finola</cp:lastModifiedBy>
  <cp:revision>17</cp:revision>
  <cp:lastPrinted>2026-08-06T15:28:49Z</cp:lastPrinted>
  <dcterms:created xsi:type="dcterms:W3CDTF">2026-07-30T15:09:07Z</dcterms:created>
  <dcterms:modified xsi:type="dcterms:W3CDTF">2026-08-20T07:06:06Z</dcterms:modified>
</cp:coreProperties>
</file>