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9" r:id="rId3"/>
    <p:sldId id="260" r:id="rId4"/>
    <p:sldId id="275" r:id="rId5"/>
    <p:sldId id="261" r:id="rId6"/>
    <p:sldId id="274" r:id="rId7"/>
    <p:sldId id="266" r:id="rId8"/>
    <p:sldId id="271" r:id="rId9"/>
    <p:sldId id="267" r:id="rId10"/>
    <p:sldId id="268" r:id="rId11"/>
    <p:sldId id="269" r:id="rId12"/>
    <p:sldId id="270"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DAC"/>
    <a:srgbClr val="FA08E9"/>
    <a:srgbClr val="F664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21" d="100"/>
          <a:sy n="121" d="100"/>
        </p:scale>
        <p:origin x="485"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Transfers</a:t>
            </a:r>
            <a:r>
              <a:rPr lang="en-GB" baseline="0"/>
              <a:t> to locality Gateway</a:t>
            </a:r>
            <a:endParaRPr lang="en-GB"/>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GB"/>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4062518226888305"/>
          <c:w val="0.78423162729658791"/>
          <c:h val="0.75474518810148727"/>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AE9C-498E-A463-E5C549B93F19}"/>
              </c:ext>
            </c:extLst>
          </c:dPt>
          <c:dPt>
            <c:idx val="1"/>
            <c:bubble3D val="0"/>
            <c:spPr>
              <a:solidFill>
                <a:srgbClr val="FA08E9"/>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AE9C-498E-A463-E5C549B93F19}"/>
              </c:ext>
            </c:extLst>
          </c:dPt>
          <c:dPt>
            <c:idx val="2"/>
            <c:bubble3D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AE9C-498E-A463-E5C549B93F19}"/>
              </c:ext>
            </c:extLst>
          </c:dPt>
          <c:dPt>
            <c:idx val="3"/>
            <c:bubble3D val="0"/>
            <c:spPr>
              <a:solidFill>
                <a:srgbClr val="00206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AE9C-498E-A463-E5C549B93F19}"/>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Sheet1!$A$1:$A$4</c:f>
              <c:strCache>
                <c:ptCount val="4"/>
                <c:pt idx="1">
                  <c:v>Central </c:v>
                </c:pt>
                <c:pt idx="2">
                  <c:v>Northern</c:v>
                </c:pt>
                <c:pt idx="3">
                  <c:v>SET</c:v>
                </c:pt>
              </c:strCache>
            </c:strRef>
          </c:cat>
          <c:val>
            <c:numRef>
              <c:f>Sheet1!$B$1:$B$4</c:f>
              <c:numCache>
                <c:formatCode>0%</c:formatCode>
                <c:ptCount val="4"/>
                <c:pt idx="1">
                  <c:v>0.37</c:v>
                </c:pt>
                <c:pt idx="2">
                  <c:v>0.3</c:v>
                </c:pt>
                <c:pt idx="3">
                  <c:v>0.33</c:v>
                </c:pt>
              </c:numCache>
            </c:numRef>
          </c:val>
          <c:extLst>
            <c:ext xmlns:c16="http://schemas.microsoft.com/office/drawing/2014/chart" uri="{C3380CC4-5D6E-409C-BE32-E72D297353CC}">
              <c16:uniqueId val="{00000008-AE9C-498E-A463-E5C549B93F19}"/>
            </c:ext>
          </c:extLst>
        </c:ser>
        <c:dLbls>
          <c:dLblPos val="ctr"/>
          <c:showLegendKey val="0"/>
          <c:showVal val="0"/>
          <c:showCatName val="0"/>
          <c:showSerName val="0"/>
          <c:showPercent val="1"/>
          <c:showBubbleSize val="0"/>
          <c:showLeaderLines val="1"/>
        </c:dLbls>
      </c:pie3DChart>
      <c:spPr>
        <a:noFill/>
        <a:ln>
          <a:noFill/>
        </a:ln>
        <a:effectLst/>
      </c:spPr>
    </c:plotArea>
    <c:legend>
      <c:legendPos val="r"/>
      <c:legendEntry>
        <c:idx val="0"/>
        <c:delete val="1"/>
      </c:legendEntry>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Number of identified needs</c:v>
                </c:pt>
              </c:strCache>
            </c:strRef>
          </c:tx>
          <c:spPr>
            <a:solidFill>
              <a:srgbClr val="0F4D87"/>
            </a:solidFill>
            <a:effectLst/>
          </c:spPr>
          <c:invertIfNegative val="0"/>
          <c:dLbls>
            <c:numFmt formatCode="&quot;n=&quot;0" sourceLinked="0"/>
            <c:spPr>
              <a:noFill/>
              <a:ln>
                <a:noFill/>
              </a:ln>
              <a:effectLst/>
            </c:spPr>
            <c:txPr>
              <a:bodyPr/>
              <a:lstStyle/>
              <a:p>
                <a:pPr>
                  <a:defRPr sz="1100" b="0" i="0" u="none" strike="noStrike">
                    <a:solidFill>
                      <a:srgbClr val="3C556C"/>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Practical family support</c:v>
                </c:pt>
                <c:pt idx="1">
                  <c:v>SEN / ADHD / education</c:v>
                </c:pt>
                <c:pt idx="2">
                  <c:v>Contact &amp; acrimony</c:v>
                </c:pt>
                <c:pt idx="3">
                  <c:v>Adolescent risk &amp; vulnerability</c:v>
                </c:pt>
                <c:pt idx="4">
                  <c:v>Mental health &amp; emotional wellbeing</c:v>
                </c:pt>
                <c:pt idx="5">
                  <c:v>Parenting &amp; behaviour support</c:v>
                </c:pt>
                <c:pt idx="6">
                  <c:v>Domestic abuse &amp; relationships</c:v>
                </c:pt>
                <c:pt idx="7">
                  <c:v>Substance misuse</c:v>
                </c:pt>
              </c:strCache>
            </c:strRef>
          </c:cat>
          <c:val>
            <c:numRef>
              <c:f>Sheet1!$B$2:$B$9</c:f>
              <c:numCache>
                <c:formatCode>General</c:formatCode>
                <c:ptCount val="8"/>
                <c:pt idx="0">
                  <c:v>2</c:v>
                </c:pt>
                <c:pt idx="1">
                  <c:v>3</c:v>
                </c:pt>
                <c:pt idx="2">
                  <c:v>4</c:v>
                </c:pt>
                <c:pt idx="3">
                  <c:v>4</c:v>
                </c:pt>
                <c:pt idx="4">
                  <c:v>5</c:v>
                </c:pt>
                <c:pt idx="5">
                  <c:v>6</c:v>
                </c:pt>
                <c:pt idx="6">
                  <c:v>6</c:v>
                </c:pt>
                <c:pt idx="7">
                  <c:v>8</c:v>
                </c:pt>
              </c:numCache>
            </c:numRef>
          </c:val>
          <c:extLst>
            <c:ext xmlns:c16="http://schemas.microsoft.com/office/drawing/2014/chart" uri="{C3380CC4-5D6E-409C-BE32-E72D297353CC}">
              <c16:uniqueId val="{00000000-C508-45DE-9F11-44100AE66009}"/>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100" b="0" i="0" u="none" strike="noStrike">
                <a:solidFill>
                  <a:srgbClr val="23415C"/>
                </a:solidFill>
                <a:latin typeface="Arial"/>
              </a:defRPr>
            </a:pPr>
            <a:endParaRPr lang="en-US"/>
          </a:p>
        </c:txPr>
        <c:crossAx val="2094734552"/>
        <c:crosses val="autoZero"/>
        <c:auto val="1"/>
        <c:lblAlgn val="ctr"/>
        <c:lblOffset val="100"/>
        <c:noMultiLvlLbl val="1"/>
      </c:catAx>
      <c:valAx>
        <c:axId val="2094734552"/>
        <c:scaling>
          <c:orientation val="minMax"/>
          <c:max val="9"/>
          <c:min val="0"/>
        </c:scaling>
        <c:delete val="0"/>
        <c:axPos val="b"/>
        <c:majorGridlines>
          <c:spPr>
            <a:ln w="12700" cap="flat">
              <a:solidFill>
                <a:srgbClr val="E8EEF4"/>
              </a:solidFill>
              <a:prstDash val="solid"/>
              <a:round/>
            </a:ln>
          </c:spPr>
        </c:majorGridlines>
        <c:title>
          <c:tx>
            <c:rich>
              <a:bodyPr/>
              <a:lstStyle/>
              <a:p>
                <a:pPr>
                  <a:defRPr sz="1000" b="0" i="0" u="none" strike="noStrike">
                    <a:solidFill>
                      <a:srgbClr val="5A6B7B"/>
                    </a:solidFill>
                    <a:latin typeface="Arial"/>
                  </a:defRPr>
                </a:pPr>
                <a:r>
                  <a:rPr lang="en-GB" sz="1000" b="0" i="0" u="none" strike="noStrike">
                    <a:solidFill>
                      <a:srgbClr val="5A6B7B"/>
                    </a:solidFill>
                    <a:latin typeface="Arial"/>
                  </a:rPr>
                  <a:t>Number of identified needs</a:t>
                </a:r>
              </a:p>
            </c:rich>
          </c:tx>
          <c:overlay val="0"/>
        </c:title>
        <c:numFmt formatCode="General" sourceLinked="0"/>
        <c:majorTickMark val="out"/>
        <c:minorTickMark val="none"/>
        <c:tickLblPos val="low"/>
        <c:spPr>
          <a:ln w="12700" cap="flat">
            <a:noFill/>
            <a:prstDash val="solid"/>
            <a:round/>
          </a:ln>
        </c:spPr>
        <c:txPr>
          <a:bodyPr/>
          <a:lstStyle/>
          <a:p>
            <a:pPr>
              <a:defRPr sz="950" b="0" i="0" u="none" strike="noStrike">
                <a:solidFill>
                  <a:srgbClr val="5A6B7B"/>
                </a:solidFill>
                <a:latin typeface="Arial"/>
              </a:defRPr>
            </a:pPr>
            <a:endParaRPr lang="en-US"/>
          </a:p>
        </c:txPr>
        <c:crossAx val="2094734554"/>
        <c:crosses val="autoZero"/>
        <c:crossBetween val="between"/>
        <c:majorUnit val="2"/>
      </c:valAx>
      <c:spPr>
        <a:noFill/>
        <a:ln>
          <a:noFill/>
        </a:ln>
        <a:effectLst/>
      </c:spPr>
    </c:plotArea>
    <c:plotVisOnly val="1"/>
    <c:dispBlanksAs val="span"/>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2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Neurodivergent children are coming more frequently as a CIN following the closure of local services such as Neurodiversity, lengthy waiting lists of 3-5 years, and parents voicing that they are less likely to engage with the recommended support of online podcasts - parents are clear they prefer hands on / visible in person learning / training.
Emotional behaviour in younger children of late is becoming more and more significant - this is now even more prevalent in the younger age groups, from as early as 3 years old some parents are reporting. It seems that parents are struggling to know how to manage and intervene. Families are not as close knit and have less support at times. These families typically feel great support in services like Safer Families etc. There is also a clear causal link between parents' ability to manage behaviours / behavioural issues and school attendance, given this is usually due to school refusal.
Behavioural is the main concern coming through, with parents feeling unable to safely manage their child's behaviours, being worn down and having limited guidance - closely linked to behavioural issues with young people who have a diagnosis / are on the waiting list for ASD.
Addictions - there is a clear pathway for parents / family members with addictions issues via CAT when addiction is ongoing. However, parents are trying to self-manage and reduce whilst awaiting an appointment or a referral to be made, and at this point are then experiencing relapse. An intervention / support with a more immediate response at this point is crucial as motivation levels are very high. In some cases, even if the family member has remained abstinent the referral to CAT is declined and they are then passed on to Extern for motivational support, adding to this delay for intervention.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7513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044699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319318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3A66"/>
        </a:solidFill>
        <a:effectLst/>
      </p:bgPr>
    </p:bg>
    <p:spTree>
      <p:nvGrpSpPr>
        <p:cNvPr id="1" name=""/>
        <p:cNvGrpSpPr/>
        <p:nvPr/>
      </p:nvGrpSpPr>
      <p:grpSpPr>
        <a:xfrm>
          <a:off x="0" y="0"/>
          <a:ext cx="0" cy="0"/>
          <a:chOff x="0" y="0"/>
          <a:chExt cx="0" cy="0"/>
        </a:xfrm>
      </p:grpSpPr>
      <p:sp>
        <p:nvSpPr>
          <p:cNvPr id="2" name="Text 0"/>
          <p:cNvSpPr/>
          <p:nvPr/>
        </p:nvSpPr>
        <p:spPr>
          <a:xfrm>
            <a:off x="777240" y="1143000"/>
            <a:ext cx="6035040" cy="548640"/>
          </a:xfrm>
          <a:prstGeom prst="rect">
            <a:avLst/>
          </a:prstGeom>
          <a:noFill/>
          <a:ln/>
        </p:spPr>
        <p:txBody>
          <a:bodyPr wrap="square" lIns="0" tIns="0" rIns="0" bIns="0" rtlCol="0" anchor="ctr"/>
          <a:lstStyle/>
          <a:p>
            <a:pPr marL="0" indent="0">
              <a:buNone/>
            </a:pPr>
            <a:r>
              <a:rPr lang="en-US" sz="1300" b="1" kern="0" spc="150" dirty="0">
                <a:solidFill>
                  <a:srgbClr val="12ABC8"/>
                </a:solidFill>
                <a:latin typeface="Calibri" pitchFamily="34" charset="0"/>
                <a:ea typeface="Calibri" pitchFamily="34" charset="-122"/>
                <a:cs typeface="Calibri" pitchFamily="34" charset="-120"/>
              </a:rPr>
              <a:t>WELCOME TO THE NHSCT ENGAGEMENT EVENT FOR THE</a:t>
            </a:r>
            <a:endParaRPr lang="en-US" sz="1300" dirty="0"/>
          </a:p>
        </p:txBody>
      </p:sp>
      <p:sp>
        <p:nvSpPr>
          <p:cNvPr id="3" name="Text 1"/>
          <p:cNvSpPr/>
          <p:nvPr/>
        </p:nvSpPr>
        <p:spPr>
          <a:xfrm>
            <a:off x="777240" y="1600200"/>
            <a:ext cx="6035040" cy="1737360"/>
          </a:xfrm>
          <a:prstGeom prst="rect">
            <a:avLst/>
          </a:prstGeom>
          <a:noFill/>
          <a:ln/>
        </p:spPr>
        <p:txBody>
          <a:bodyPr wrap="square" lIns="0" tIns="0" rIns="0" bIns="0" rtlCol="0" anchor="ctr"/>
          <a:lstStyle/>
          <a:p>
            <a:pPr marL="0" indent="0">
              <a:lnSpc>
                <a:spcPct val="105000"/>
              </a:lnSpc>
              <a:buNone/>
            </a:pPr>
            <a:r>
              <a:rPr lang="en-US" sz="4200" b="1" dirty="0">
                <a:solidFill>
                  <a:srgbClr val="FFFFFF"/>
                </a:solidFill>
                <a:latin typeface="Arial" pitchFamily="34" charset="0"/>
                <a:ea typeface="Arial" pitchFamily="34" charset="-122"/>
                <a:cs typeface="Arial" pitchFamily="34" charset="-120"/>
              </a:rPr>
              <a:t>Enhanced Family</a:t>
            </a:r>
            <a:endParaRPr lang="en-US" sz="4200" dirty="0"/>
          </a:p>
          <a:p>
            <a:pPr marL="0" indent="0">
              <a:lnSpc>
                <a:spcPct val="105000"/>
              </a:lnSpc>
              <a:buNone/>
            </a:pPr>
            <a:r>
              <a:rPr lang="en-US" sz="4200" b="1" dirty="0">
                <a:solidFill>
                  <a:srgbClr val="FFFFFF"/>
                </a:solidFill>
                <a:latin typeface="Arial" pitchFamily="34" charset="0"/>
                <a:ea typeface="Arial" pitchFamily="34" charset="-122"/>
                <a:cs typeface="Arial" pitchFamily="34" charset="-120"/>
              </a:rPr>
              <a:t>Support Service</a:t>
            </a:r>
            <a:endParaRPr lang="en-US" sz="4200" dirty="0"/>
          </a:p>
        </p:txBody>
      </p:sp>
      <p:sp>
        <p:nvSpPr>
          <p:cNvPr id="4" name="Text 2"/>
          <p:cNvSpPr/>
          <p:nvPr/>
        </p:nvSpPr>
        <p:spPr>
          <a:xfrm>
            <a:off x="777240" y="3429000"/>
            <a:ext cx="6035040" cy="365760"/>
          </a:xfrm>
          <a:prstGeom prst="rect">
            <a:avLst/>
          </a:prstGeom>
          <a:noFill/>
          <a:ln/>
        </p:spPr>
        <p:txBody>
          <a:bodyPr wrap="square" lIns="0" tIns="0" rIns="0" bIns="0" rtlCol="0" anchor="ctr"/>
          <a:lstStyle/>
          <a:p>
            <a:pPr marL="0" indent="0">
              <a:buNone/>
            </a:pPr>
            <a:r>
              <a:rPr lang="en-US" sz="1500" dirty="0">
                <a:solidFill>
                  <a:srgbClr val="BFD6E8"/>
                </a:solidFill>
                <a:latin typeface="Calibri" pitchFamily="34" charset="0"/>
                <a:ea typeface="Calibri" pitchFamily="34" charset="-122"/>
                <a:cs typeface="Calibri" pitchFamily="34" charset="-120"/>
              </a:rPr>
              <a:t>Market engagement  |  Northern Health and Social Care Trust</a:t>
            </a:r>
            <a:endParaRPr lang="en-US" sz="1500" dirty="0"/>
          </a:p>
        </p:txBody>
      </p:sp>
      <p:sp>
        <p:nvSpPr>
          <p:cNvPr id="5" name="Shape 3"/>
          <p:cNvSpPr/>
          <p:nvPr/>
        </p:nvSpPr>
        <p:spPr>
          <a:xfrm>
            <a:off x="6903720" y="1051560"/>
            <a:ext cx="4617720" cy="2395728"/>
          </a:xfrm>
          <a:prstGeom prst="roundRect">
            <a:avLst>
              <a:gd name="adj" fmla="val 3817"/>
            </a:avLst>
          </a:prstGeom>
          <a:solidFill>
            <a:srgbClr val="164C7E"/>
          </a:solidFill>
          <a:ln w="12700">
            <a:solidFill>
              <a:srgbClr val="164C7E"/>
            </a:solidFill>
            <a:prstDash val="solid"/>
          </a:ln>
        </p:spPr>
        <p:txBody>
          <a:bodyPr/>
          <a:lstStyle/>
          <a:p>
            <a:endParaRPr lang="en-GB"/>
          </a:p>
        </p:txBody>
      </p:sp>
      <p:pic>
        <p:nvPicPr>
          <p:cNvPr id="6" name="Image 0" descr="./assets/hands.jpg"/>
          <p:cNvPicPr>
            <a:picLocks noChangeAspect="1"/>
          </p:cNvPicPr>
          <p:nvPr/>
        </p:nvPicPr>
        <p:blipFill>
          <a:blip r:embed="rId3"/>
          <a:stretch>
            <a:fillRect/>
          </a:stretch>
        </p:blipFill>
        <p:spPr>
          <a:xfrm>
            <a:off x="7022592" y="1170432"/>
            <a:ext cx="4379976" cy="2157984"/>
          </a:xfrm>
          <a:prstGeom prst="rect">
            <a:avLst/>
          </a:prstGeom>
        </p:spPr>
      </p:pic>
      <p:pic>
        <p:nvPicPr>
          <p:cNvPr id="7" name="Image 1" descr="./assets/brand_band.png"/>
          <p:cNvPicPr>
            <a:picLocks noChangeAspect="1"/>
          </p:cNvPicPr>
          <p:nvPr/>
        </p:nvPicPr>
        <p:blipFill>
          <a:blip r:embed="rId4"/>
          <a:stretch>
            <a:fillRect/>
          </a:stretch>
        </p:blipFill>
        <p:spPr>
          <a:xfrm>
            <a:off x="0" y="4864608"/>
            <a:ext cx="12191695" cy="19933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FAMILY SUPPORT HUBS AND UNMET NEEDS, NORTHERN AREA 2025/26</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ea typeface="Arial" pitchFamily="34" charset="-122"/>
                <a:cs typeface="Arial" pitchFamily="34" charset="-120"/>
              </a:rPr>
              <a:t>What are the gaps?</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12</a:t>
            </a:r>
            <a:endParaRPr lang="en-US" sz="900" dirty="0"/>
          </a:p>
        </p:txBody>
      </p:sp>
      <p:pic>
        <p:nvPicPr>
          <p:cNvPr id="7" name="Image 1" descr="./assets/locality_map.png"/>
          <p:cNvPicPr>
            <a:picLocks noChangeAspect="1"/>
          </p:cNvPicPr>
          <p:nvPr/>
        </p:nvPicPr>
        <p:blipFill>
          <a:blip r:embed="rId4"/>
          <a:stretch>
            <a:fillRect/>
          </a:stretch>
        </p:blipFill>
        <p:spPr>
          <a:xfrm>
            <a:off x="152400" y="1133856"/>
            <a:ext cx="3688080" cy="3913632"/>
          </a:xfrm>
          <a:prstGeom prst="rect">
            <a:avLst/>
          </a:prstGeom>
        </p:spPr>
      </p:pic>
      <p:sp>
        <p:nvSpPr>
          <p:cNvPr id="8" name="Text 4"/>
          <p:cNvSpPr/>
          <p:nvPr/>
        </p:nvSpPr>
        <p:spPr>
          <a:xfrm>
            <a:off x="548640" y="5166360"/>
            <a:ext cx="3200400" cy="274320"/>
          </a:xfrm>
          <a:prstGeom prst="rect">
            <a:avLst/>
          </a:prstGeom>
          <a:noFill/>
          <a:ln/>
        </p:spPr>
        <p:txBody>
          <a:bodyPr wrap="square" lIns="0" tIns="0" rIns="0" bIns="0" rtlCol="0" anchor="ctr"/>
          <a:lstStyle/>
          <a:p>
            <a:pPr marL="0" indent="0" algn="ctr">
              <a:buNone/>
            </a:pPr>
            <a:r>
              <a:rPr lang="en-US" sz="1050" dirty="0">
                <a:solidFill>
                  <a:srgbClr val="5A6B7B"/>
                </a:solidFill>
                <a:latin typeface="Calibri" pitchFamily="34" charset="0"/>
                <a:ea typeface="Calibri" pitchFamily="34" charset="-122"/>
                <a:cs typeface="Calibri" pitchFamily="34" charset="-120"/>
              </a:rPr>
              <a:t>Family Support Hub areas</a:t>
            </a:r>
            <a:endParaRPr lang="en-US" sz="1050" dirty="0"/>
          </a:p>
        </p:txBody>
      </p:sp>
      <p:sp>
        <p:nvSpPr>
          <p:cNvPr id="9" name="Shape 5"/>
          <p:cNvSpPr/>
          <p:nvPr/>
        </p:nvSpPr>
        <p:spPr>
          <a:xfrm>
            <a:off x="4069080" y="1371600"/>
            <a:ext cx="3867912" cy="2011680"/>
          </a:xfrm>
          <a:prstGeom prst="roundRect">
            <a:avLst>
              <a:gd name="adj" fmla="val 3636"/>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0" name="Shape 6"/>
          <p:cNvSpPr/>
          <p:nvPr/>
        </p:nvSpPr>
        <p:spPr>
          <a:xfrm>
            <a:off x="4069080" y="1371600"/>
            <a:ext cx="3867912" cy="475488"/>
          </a:xfrm>
          <a:prstGeom prst="roundRect">
            <a:avLst>
              <a:gd name="adj" fmla="val 15385"/>
            </a:avLst>
          </a:prstGeom>
          <a:solidFill>
            <a:srgbClr val="12ABC8"/>
          </a:solidFill>
          <a:ln w="12700">
            <a:solidFill>
              <a:srgbClr val="12ABC8"/>
            </a:solidFill>
            <a:prstDash val="solid"/>
          </a:ln>
        </p:spPr>
        <p:txBody>
          <a:bodyPr/>
          <a:lstStyle/>
          <a:p>
            <a:endParaRPr lang="en-GB"/>
          </a:p>
        </p:txBody>
      </p:sp>
      <p:sp>
        <p:nvSpPr>
          <p:cNvPr id="11" name="Text 7"/>
          <p:cNvSpPr/>
          <p:nvPr/>
        </p:nvSpPr>
        <p:spPr>
          <a:xfrm>
            <a:off x="4270248" y="1371600"/>
            <a:ext cx="3502152" cy="475488"/>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Coleraine, Ballymoney &amp; Moyle</a:t>
            </a:r>
            <a:endParaRPr lang="en-US" sz="1250" dirty="0"/>
          </a:p>
        </p:txBody>
      </p:sp>
      <p:sp>
        <p:nvSpPr>
          <p:cNvPr id="12" name="Text 8"/>
          <p:cNvSpPr/>
          <p:nvPr/>
        </p:nvSpPr>
        <p:spPr>
          <a:xfrm>
            <a:off x="4270248" y="1938528"/>
            <a:ext cx="3465576" cy="1325880"/>
          </a:xfrm>
          <a:prstGeom prst="rect">
            <a:avLst/>
          </a:prstGeom>
          <a:noFill/>
          <a:ln/>
        </p:spPr>
        <p:txBody>
          <a:bodyPr wrap="square" lIns="0" tIns="0" rIns="0" bIns="0" rtlCol="0" anchor="t"/>
          <a:lstStyle/>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and behavioural difficulty support for pre-school children</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and behavioural difficulty support for primary school children</a:t>
            </a:r>
            <a:endParaRPr lang="en-US" sz="1150" dirty="0"/>
          </a:p>
        </p:txBody>
      </p:sp>
      <p:sp>
        <p:nvSpPr>
          <p:cNvPr id="13" name="Shape 9"/>
          <p:cNvSpPr/>
          <p:nvPr/>
        </p:nvSpPr>
        <p:spPr>
          <a:xfrm>
            <a:off x="4069080" y="3611880"/>
            <a:ext cx="3867912" cy="2011680"/>
          </a:xfrm>
          <a:prstGeom prst="roundRect">
            <a:avLst>
              <a:gd name="adj" fmla="val 3636"/>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4" name="Shape 10"/>
          <p:cNvSpPr/>
          <p:nvPr/>
        </p:nvSpPr>
        <p:spPr>
          <a:xfrm>
            <a:off x="4069080" y="3611880"/>
            <a:ext cx="3867912" cy="475488"/>
          </a:xfrm>
          <a:prstGeom prst="roundRect">
            <a:avLst>
              <a:gd name="adj" fmla="val 15385"/>
            </a:avLst>
          </a:prstGeom>
          <a:solidFill>
            <a:srgbClr val="8E3089"/>
          </a:solidFill>
          <a:ln w="12700">
            <a:solidFill>
              <a:srgbClr val="8E3089"/>
            </a:solidFill>
            <a:prstDash val="solid"/>
          </a:ln>
        </p:spPr>
        <p:txBody>
          <a:bodyPr/>
          <a:lstStyle/>
          <a:p>
            <a:endParaRPr lang="en-GB"/>
          </a:p>
        </p:txBody>
      </p:sp>
      <p:sp>
        <p:nvSpPr>
          <p:cNvPr id="15" name="Text 11"/>
          <p:cNvSpPr/>
          <p:nvPr/>
        </p:nvSpPr>
        <p:spPr>
          <a:xfrm>
            <a:off x="4270248" y="3611880"/>
            <a:ext cx="3502152" cy="475488"/>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Magherafelt &amp; Cookstown</a:t>
            </a:r>
            <a:endParaRPr lang="en-US" sz="1250" dirty="0"/>
          </a:p>
        </p:txBody>
      </p:sp>
      <p:sp>
        <p:nvSpPr>
          <p:cNvPr id="16" name="Text 12"/>
          <p:cNvSpPr/>
          <p:nvPr/>
        </p:nvSpPr>
        <p:spPr>
          <a:xfrm>
            <a:off x="4270248" y="4178808"/>
            <a:ext cx="3465576" cy="1325880"/>
          </a:xfrm>
          <a:prstGeom prst="rect">
            <a:avLst/>
          </a:prstGeom>
          <a:noFill/>
          <a:ln/>
        </p:spPr>
        <p:txBody>
          <a:bodyPr wrap="square" lIns="0" tIns="0" rIns="0" bIns="0" rtlCol="0" anchor="t"/>
          <a:lstStyle/>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and behavioural difficulty support for pre-school children</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and behavioural difficulty support for primary school children</a:t>
            </a:r>
            <a:endParaRPr lang="en-US" sz="1150" dirty="0"/>
          </a:p>
        </p:txBody>
      </p:sp>
      <p:sp>
        <p:nvSpPr>
          <p:cNvPr id="17" name="Shape 13"/>
          <p:cNvSpPr/>
          <p:nvPr/>
        </p:nvSpPr>
        <p:spPr>
          <a:xfrm>
            <a:off x="7772400" y="1371600"/>
            <a:ext cx="3867912" cy="2788920"/>
          </a:xfrm>
          <a:prstGeom prst="roundRect">
            <a:avLst>
              <a:gd name="adj" fmla="val 2623"/>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8" name="Shape 14"/>
          <p:cNvSpPr/>
          <p:nvPr/>
        </p:nvSpPr>
        <p:spPr>
          <a:xfrm>
            <a:off x="7772400" y="1371600"/>
            <a:ext cx="3867912" cy="475488"/>
          </a:xfrm>
          <a:prstGeom prst="roundRect">
            <a:avLst>
              <a:gd name="adj" fmla="val 15385"/>
            </a:avLst>
          </a:prstGeom>
          <a:solidFill>
            <a:srgbClr val="0F4D87"/>
          </a:solidFill>
          <a:ln w="12700">
            <a:solidFill>
              <a:srgbClr val="0F4D87"/>
            </a:solidFill>
            <a:prstDash val="solid"/>
          </a:ln>
        </p:spPr>
        <p:txBody>
          <a:bodyPr/>
          <a:lstStyle/>
          <a:p>
            <a:endParaRPr lang="en-GB"/>
          </a:p>
        </p:txBody>
      </p:sp>
      <p:sp>
        <p:nvSpPr>
          <p:cNvPr id="19" name="Text 15"/>
          <p:cNvSpPr/>
          <p:nvPr/>
        </p:nvSpPr>
        <p:spPr>
          <a:xfrm>
            <a:off x="7973568" y="1371600"/>
            <a:ext cx="3502152" cy="475488"/>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Antrim &amp; Ballymena</a:t>
            </a:r>
            <a:endParaRPr lang="en-US" sz="1250" dirty="0"/>
          </a:p>
        </p:txBody>
      </p:sp>
      <p:sp>
        <p:nvSpPr>
          <p:cNvPr id="20" name="Text 16"/>
          <p:cNvSpPr/>
          <p:nvPr/>
        </p:nvSpPr>
        <p:spPr>
          <a:xfrm>
            <a:off x="7973568" y="1938528"/>
            <a:ext cx="3465576" cy="2103120"/>
          </a:xfrm>
          <a:prstGeom prst="rect">
            <a:avLst/>
          </a:prstGeom>
          <a:noFill/>
          <a:ln/>
        </p:spPr>
        <p:txBody>
          <a:bodyPr wrap="square" lIns="0" tIns="0" rIns="0" bIns="0" rtlCol="0" anchor="t"/>
          <a:lstStyle/>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Counselling for children and young people</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and behavioural difficulty support for pre-school children</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and behavioural difficulty support for primary school children</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support for children (bullying, separation etc)</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School attendance</a:t>
            </a:r>
            <a:endParaRPr lang="en-US" sz="1150" dirty="0"/>
          </a:p>
        </p:txBody>
      </p:sp>
      <p:sp>
        <p:nvSpPr>
          <p:cNvPr id="21" name="Shape 17"/>
          <p:cNvSpPr/>
          <p:nvPr/>
        </p:nvSpPr>
        <p:spPr>
          <a:xfrm>
            <a:off x="7772400" y="4389120"/>
            <a:ext cx="3867912" cy="1691640"/>
          </a:xfrm>
          <a:prstGeom prst="roundRect">
            <a:avLst>
              <a:gd name="adj" fmla="val 4324"/>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2" name="Shape 18"/>
          <p:cNvSpPr/>
          <p:nvPr/>
        </p:nvSpPr>
        <p:spPr>
          <a:xfrm>
            <a:off x="7772400" y="4389120"/>
            <a:ext cx="3867912" cy="475488"/>
          </a:xfrm>
          <a:prstGeom prst="roundRect">
            <a:avLst>
              <a:gd name="adj" fmla="val 15385"/>
            </a:avLst>
          </a:prstGeom>
          <a:solidFill>
            <a:srgbClr val="E31D86"/>
          </a:solidFill>
          <a:ln w="12700">
            <a:solidFill>
              <a:srgbClr val="E31D86"/>
            </a:solidFill>
            <a:prstDash val="solid"/>
          </a:ln>
        </p:spPr>
        <p:txBody>
          <a:bodyPr/>
          <a:lstStyle/>
          <a:p>
            <a:endParaRPr lang="en-GB"/>
          </a:p>
        </p:txBody>
      </p:sp>
      <p:sp>
        <p:nvSpPr>
          <p:cNvPr id="23" name="Text 19"/>
          <p:cNvSpPr/>
          <p:nvPr/>
        </p:nvSpPr>
        <p:spPr>
          <a:xfrm>
            <a:off x="7973568" y="4389120"/>
            <a:ext cx="3502152" cy="475488"/>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Newtownabbey, Larne &amp; Carrick</a:t>
            </a:r>
            <a:endParaRPr lang="en-US" sz="1250" dirty="0"/>
          </a:p>
        </p:txBody>
      </p:sp>
      <p:sp>
        <p:nvSpPr>
          <p:cNvPr id="24" name="Text 20"/>
          <p:cNvSpPr/>
          <p:nvPr/>
        </p:nvSpPr>
        <p:spPr>
          <a:xfrm>
            <a:off x="7973568" y="4956048"/>
            <a:ext cx="3465576" cy="1005840"/>
          </a:xfrm>
          <a:prstGeom prst="rect">
            <a:avLst/>
          </a:prstGeom>
          <a:noFill/>
          <a:ln/>
        </p:spPr>
        <p:txBody>
          <a:bodyPr wrap="square" lIns="0" tIns="0" rIns="0" bIns="0" rtlCol="0" anchor="t"/>
          <a:lstStyle/>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Emotional and behavioural difficulty support for primary school children</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Practical support e.g. furniture / appliances</a:t>
            </a:r>
            <a:endParaRPr lang="en-US" sz="1150" dirty="0"/>
          </a:p>
          <a:p>
            <a:pPr marL="152400" indent="-152400">
              <a:spcAft>
                <a:spcPts val="400"/>
              </a:spcAft>
              <a:buSzPct val="100000"/>
              <a:buChar char="•"/>
            </a:pPr>
            <a:r>
              <a:rPr lang="en-US" sz="1150" dirty="0">
                <a:solidFill>
                  <a:srgbClr val="23415C"/>
                </a:solidFill>
                <a:latin typeface="Calibri" pitchFamily="34" charset="0"/>
                <a:ea typeface="Calibri" pitchFamily="34" charset="-122"/>
                <a:cs typeface="Calibri" pitchFamily="34" charset="-120"/>
              </a:rPr>
              <a:t>One to one support for young people</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THE VOICE OF FAMILIES</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ea typeface="Arial" pitchFamily="34" charset="-122"/>
                <a:cs typeface="Arial" pitchFamily="34" charset="-120"/>
              </a:rPr>
              <a:t>What our families need</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13</a:t>
            </a:r>
            <a:endParaRPr lang="en-US" sz="900" dirty="0"/>
          </a:p>
        </p:txBody>
      </p:sp>
      <p:sp>
        <p:nvSpPr>
          <p:cNvPr id="7" name="Shape 4"/>
          <p:cNvSpPr/>
          <p:nvPr/>
        </p:nvSpPr>
        <p:spPr>
          <a:xfrm>
            <a:off x="548640" y="1417320"/>
            <a:ext cx="4114800" cy="2606040"/>
          </a:xfrm>
          <a:prstGeom prst="roundRect">
            <a:avLst>
              <a:gd name="adj" fmla="val 2807"/>
            </a:avLst>
          </a:prstGeom>
          <a:solidFill>
            <a:srgbClr val="F1F6FA"/>
          </a:solidFill>
          <a:ln w="12700">
            <a:solidFill>
              <a:srgbClr val="D8E4EE"/>
            </a:solidFill>
            <a:prstDash val="solid"/>
          </a:ln>
        </p:spPr>
        <p:txBody>
          <a:bodyPr/>
          <a:lstStyle/>
          <a:p>
            <a:endParaRPr lang="en-GB"/>
          </a:p>
        </p:txBody>
      </p:sp>
      <p:pic>
        <p:nvPicPr>
          <p:cNvPr id="8" name="Image 1" descr="./assets/family.jpg"/>
          <p:cNvPicPr>
            <a:picLocks noChangeAspect="1"/>
          </p:cNvPicPr>
          <p:nvPr/>
        </p:nvPicPr>
        <p:blipFill>
          <a:blip r:embed="rId4"/>
          <a:stretch>
            <a:fillRect/>
          </a:stretch>
        </p:blipFill>
        <p:spPr>
          <a:xfrm>
            <a:off x="685800" y="1554480"/>
            <a:ext cx="3840480" cy="2331720"/>
          </a:xfrm>
          <a:prstGeom prst="rect">
            <a:avLst/>
          </a:prstGeom>
        </p:spPr>
      </p:pic>
      <p:sp>
        <p:nvSpPr>
          <p:cNvPr id="9" name="Shape 5"/>
          <p:cNvSpPr/>
          <p:nvPr/>
        </p:nvSpPr>
        <p:spPr>
          <a:xfrm>
            <a:off x="548640" y="4206240"/>
            <a:ext cx="4114800" cy="1874520"/>
          </a:xfrm>
          <a:prstGeom prst="roundRect">
            <a:avLst>
              <a:gd name="adj" fmla="val 3902"/>
            </a:avLst>
          </a:prstGeom>
          <a:solidFill>
            <a:srgbClr val="0F4D87"/>
          </a:solidFill>
          <a:ln w="12700">
            <a:solidFill>
              <a:srgbClr val="0F4D87"/>
            </a:solidFill>
            <a:prstDash val="solid"/>
          </a:ln>
          <a:effectLst>
            <a:outerShdw blurRad="101600" dist="12700" dir="5400000" algn="bl" rotWithShape="0">
              <a:srgbClr val="9FB4C6">
                <a:alpha val="25000"/>
              </a:srgbClr>
            </a:outerShdw>
          </a:effectLst>
        </p:spPr>
        <p:txBody>
          <a:bodyPr/>
          <a:lstStyle/>
          <a:p>
            <a:endParaRPr lang="en-GB"/>
          </a:p>
        </p:txBody>
      </p:sp>
      <p:sp>
        <p:nvSpPr>
          <p:cNvPr id="10" name="Text 6"/>
          <p:cNvSpPr/>
          <p:nvPr/>
        </p:nvSpPr>
        <p:spPr>
          <a:xfrm>
            <a:off x="822960" y="4389120"/>
            <a:ext cx="3611880" cy="1508760"/>
          </a:xfrm>
          <a:prstGeom prst="rect">
            <a:avLst/>
          </a:prstGeom>
          <a:noFill/>
          <a:ln/>
        </p:spPr>
        <p:txBody>
          <a:bodyPr wrap="square" lIns="0" tIns="0" rIns="0" bIns="0" rtlCol="0" anchor="t"/>
          <a:lstStyle/>
          <a:p>
            <a:pPr marL="0" indent="0">
              <a:lnSpc>
                <a:spcPct val="110000"/>
              </a:lnSpc>
              <a:buNone/>
            </a:pPr>
            <a:r>
              <a:rPr lang="en-US" sz="1350" dirty="0">
                <a:solidFill>
                  <a:srgbClr val="FFFFFF"/>
                </a:solidFill>
                <a:latin typeface="Calibri" pitchFamily="34" charset="0"/>
                <a:ea typeface="Calibri" pitchFamily="34" charset="-122"/>
                <a:cs typeface="Calibri" pitchFamily="34" charset="-120"/>
              </a:rPr>
              <a:t>Families are asking for support that is visible, practical and available when they need it — not another waiting list.</a:t>
            </a:r>
            <a:endParaRPr lang="en-US" sz="1350" dirty="0"/>
          </a:p>
        </p:txBody>
      </p:sp>
      <p:sp>
        <p:nvSpPr>
          <p:cNvPr id="11" name="Shape 7"/>
          <p:cNvSpPr/>
          <p:nvPr/>
        </p:nvSpPr>
        <p:spPr>
          <a:xfrm>
            <a:off x="4937760" y="1417320"/>
            <a:ext cx="6702552" cy="658368"/>
          </a:xfrm>
          <a:prstGeom prst="roundRect">
            <a:avLst>
              <a:gd name="adj" fmla="val 1111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2" name="Shape 8"/>
          <p:cNvSpPr/>
          <p:nvPr/>
        </p:nvSpPr>
        <p:spPr>
          <a:xfrm>
            <a:off x="5138928" y="1517904"/>
            <a:ext cx="457200" cy="457200"/>
          </a:xfrm>
          <a:prstGeom prst="ellipse">
            <a:avLst/>
          </a:prstGeom>
          <a:solidFill>
            <a:srgbClr val="0F4D87"/>
          </a:solidFill>
          <a:ln w="12700">
            <a:solidFill>
              <a:srgbClr val="0F4D87"/>
            </a:solidFill>
            <a:prstDash val="solid"/>
          </a:ln>
        </p:spPr>
        <p:txBody>
          <a:bodyPr/>
          <a:lstStyle/>
          <a:p>
            <a:endParaRPr lang="en-GB"/>
          </a:p>
        </p:txBody>
      </p:sp>
      <p:sp>
        <p:nvSpPr>
          <p:cNvPr id="13" name="Text 9"/>
          <p:cNvSpPr/>
          <p:nvPr/>
        </p:nvSpPr>
        <p:spPr>
          <a:xfrm>
            <a:off x="5138928" y="1517904"/>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14" name="Text 10"/>
          <p:cNvSpPr/>
          <p:nvPr/>
        </p:nvSpPr>
        <p:spPr>
          <a:xfrm>
            <a:off x="5742432" y="1417320"/>
            <a:ext cx="5742432" cy="658368"/>
          </a:xfrm>
          <a:prstGeom prst="rect">
            <a:avLst/>
          </a:prstGeom>
          <a:noFill/>
          <a:ln/>
        </p:spPr>
        <p:txBody>
          <a:bodyPr wrap="square" lIns="0" tIns="0" rIns="0" bIns="0" rtlCol="0" anchor="ctr"/>
          <a:lstStyle/>
          <a:p>
            <a:pPr marL="0" indent="0">
              <a:lnSpc>
                <a:spcPct val="95000"/>
              </a:lnSpc>
              <a:buNone/>
            </a:pPr>
            <a:r>
              <a:rPr lang="en-US" sz="1250" b="1" dirty="0">
                <a:solidFill>
                  <a:srgbClr val="0F4D87"/>
                </a:solidFill>
                <a:latin typeface="Calibri" pitchFamily="34" charset="0"/>
                <a:ea typeface="Calibri" pitchFamily="34" charset="-122"/>
                <a:cs typeface="Calibri" pitchFamily="34" charset="-120"/>
              </a:rPr>
              <a:t>Visible, hands on practical support in their home when they need it</a:t>
            </a:r>
            <a:endParaRPr lang="en-US" sz="1250" dirty="0"/>
          </a:p>
        </p:txBody>
      </p:sp>
      <p:sp>
        <p:nvSpPr>
          <p:cNvPr id="15" name="Shape 11"/>
          <p:cNvSpPr/>
          <p:nvPr/>
        </p:nvSpPr>
        <p:spPr>
          <a:xfrm>
            <a:off x="4937760" y="2203704"/>
            <a:ext cx="6702552" cy="658368"/>
          </a:xfrm>
          <a:prstGeom prst="roundRect">
            <a:avLst>
              <a:gd name="adj" fmla="val 1111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6" name="Shape 12"/>
          <p:cNvSpPr/>
          <p:nvPr/>
        </p:nvSpPr>
        <p:spPr>
          <a:xfrm>
            <a:off x="5138928" y="2304288"/>
            <a:ext cx="457200" cy="457200"/>
          </a:xfrm>
          <a:prstGeom prst="ellipse">
            <a:avLst/>
          </a:prstGeom>
          <a:solidFill>
            <a:srgbClr val="12ABC8"/>
          </a:solidFill>
          <a:ln w="12700">
            <a:solidFill>
              <a:srgbClr val="12ABC8"/>
            </a:solidFill>
            <a:prstDash val="solid"/>
          </a:ln>
        </p:spPr>
        <p:txBody>
          <a:bodyPr/>
          <a:lstStyle/>
          <a:p>
            <a:endParaRPr lang="en-GB"/>
          </a:p>
        </p:txBody>
      </p:sp>
      <p:sp>
        <p:nvSpPr>
          <p:cNvPr id="17" name="Text 13"/>
          <p:cNvSpPr/>
          <p:nvPr/>
        </p:nvSpPr>
        <p:spPr>
          <a:xfrm>
            <a:off x="5138928" y="2304288"/>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8" name="Text 14"/>
          <p:cNvSpPr/>
          <p:nvPr/>
        </p:nvSpPr>
        <p:spPr>
          <a:xfrm>
            <a:off x="5742432" y="2203704"/>
            <a:ext cx="5742432" cy="658368"/>
          </a:xfrm>
          <a:prstGeom prst="rect">
            <a:avLst/>
          </a:prstGeom>
          <a:noFill/>
          <a:ln/>
        </p:spPr>
        <p:txBody>
          <a:bodyPr wrap="square" lIns="0" tIns="0" rIns="0" bIns="0" rtlCol="0" anchor="ctr"/>
          <a:lstStyle/>
          <a:p>
            <a:pPr marL="0" indent="0">
              <a:lnSpc>
                <a:spcPct val="95000"/>
              </a:lnSpc>
              <a:buNone/>
            </a:pPr>
            <a:r>
              <a:rPr lang="en-US" sz="1250" b="1" dirty="0">
                <a:solidFill>
                  <a:srgbClr val="0F4D87"/>
                </a:solidFill>
                <a:latin typeface="Calibri" pitchFamily="34" charset="0"/>
                <a:ea typeface="Calibri" pitchFamily="34" charset="-122"/>
                <a:cs typeface="Calibri" pitchFamily="34" charset="-120"/>
              </a:rPr>
              <a:t>Services who can help them understand why the support is important for their children, e.g. SLT, SEN</a:t>
            </a:r>
            <a:endParaRPr lang="en-US" sz="1250" dirty="0"/>
          </a:p>
        </p:txBody>
      </p:sp>
      <p:sp>
        <p:nvSpPr>
          <p:cNvPr id="19" name="Shape 15"/>
          <p:cNvSpPr/>
          <p:nvPr/>
        </p:nvSpPr>
        <p:spPr>
          <a:xfrm>
            <a:off x="4937760" y="2990088"/>
            <a:ext cx="6702552" cy="658368"/>
          </a:xfrm>
          <a:prstGeom prst="roundRect">
            <a:avLst>
              <a:gd name="adj" fmla="val 1111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0" name="Shape 16"/>
          <p:cNvSpPr/>
          <p:nvPr/>
        </p:nvSpPr>
        <p:spPr>
          <a:xfrm>
            <a:off x="5138928" y="3090672"/>
            <a:ext cx="457200" cy="457200"/>
          </a:xfrm>
          <a:prstGeom prst="ellipse">
            <a:avLst/>
          </a:prstGeom>
          <a:solidFill>
            <a:srgbClr val="8E3089"/>
          </a:solidFill>
          <a:ln w="12700">
            <a:solidFill>
              <a:srgbClr val="8E3089"/>
            </a:solidFill>
            <a:prstDash val="solid"/>
          </a:ln>
        </p:spPr>
        <p:txBody>
          <a:bodyPr/>
          <a:lstStyle/>
          <a:p>
            <a:endParaRPr lang="en-GB"/>
          </a:p>
        </p:txBody>
      </p:sp>
      <p:sp>
        <p:nvSpPr>
          <p:cNvPr id="21" name="Text 17"/>
          <p:cNvSpPr/>
          <p:nvPr/>
        </p:nvSpPr>
        <p:spPr>
          <a:xfrm>
            <a:off x="5138928" y="3090672"/>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22" name="Text 18"/>
          <p:cNvSpPr/>
          <p:nvPr/>
        </p:nvSpPr>
        <p:spPr>
          <a:xfrm>
            <a:off x="5742432" y="2990088"/>
            <a:ext cx="5742432" cy="658368"/>
          </a:xfrm>
          <a:prstGeom prst="rect">
            <a:avLst/>
          </a:prstGeom>
          <a:noFill/>
          <a:ln/>
        </p:spPr>
        <p:txBody>
          <a:bodyPr wrap="square" lIns="0" tIns="0" rIns="0" bIns="0" rtlCol="0" anchor="ctr"/>
          <a:lstStyle/>
          <a:p>
            <a:pPr marL="0" indent="0">
              <a:lnSpc>
                <a:spcPct val="95000"/>
              </a:lnSpc>
              <a:buNone/>
            </a:pPr>
            <a:r>
              <a:rPr lang="en-US" sz="1250" b="1" dirty="0">
                <a:solidFill>
                  <a:srgbClr val="0F4D87"/>
                </a:solidFill>
                <a:latin typeface="Calibri" pitchFamily="34" charset="0"/>
                <a:ea typeface="Calibri" pitchFamily="34" charset="-122"/>
                <a:cs typeface="Calibri" pitchFamily="34" charset="-120"/>
              </a:rPr>
              <a:t>Training or learning in person, where they feel able to ask questions</a:t>
            </a:r>
            <a:endParaRPr lang="en-US" sz="1250" dirty="0"/>
          </a:p>
        </p:txBody>
      </p:sp>
      <p:sp>
        <p:nvSpPr>
          <p:cNvPr id="23" name="Shape 19"/>
          <p:cNvSpPr/>
          <p:nvPr/>
        </p:nvSpPr>
        <p:spPr>
          <a:xfrm>
            <a:off x="4937760" y="3776472"/>
            <a:ext cx="6702552" cy="658368"/>
          </a:xfrm>
          <a:prstGeom prst="roundRect">
            <a:avLst>
              <a:gd name="adj" fmla="val 1111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4" name="Shape 20"/>
          <p:cNvSpPr/>
          <p:nvPr/>
        </p:nvSpPr>
        <p:spPr>
          <a:xfrm>
            <a:off x="5138928" y="3877056"/>
            <a:ext cx="457200" cy="457200"/>
          </a:xfrm>
          <a:prstGeom prst="ellipse">
            <a:avLst/>
          </a:prstGeom>
          <a:solidFill>
            <a:srgbClr val="E31D86"/>
          </a:solidFill>
          <a:ln w="12700">
            <a:solidFill>
              <a:srgbClr val="E31D86"/>
            </a:solidFill>
            <a:prstDash val="solid"/>
          </a:ln>
        </p:spPr>
        <p:txBody>
          <a:bodyPr/>
          <a:lstStyle/>
          <a:p>
            <a:endParaRPr lang="en-GB"/>
          </a:p>
        </p:txBody>
      </p:sp>
      <p:sp>
        <p:nvSpPr>
          <p:cNvPr id="25" name="Text 21"/>
          <p:cNvSpPr/>
          <p:nvPr/>
        </p:nvSpPr>
        <p:spPr>
          <a:xfrm>
            <a:off x="5138928" y="3877056"/>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26" name="Text 22"/>
          <p:cNvSpPr/>
          <p:nvPr/>
        </p:nvSpPr>
        <p:spPr>
          <a:xfrm>
            <a:off x="5742432" y="3776472"/>
            <a:ext cx="5742432" cy="658368"/>
          </a:xfrm>
          <a:prstGeom prst="rect">
            <a:avLst/>
          </a:prstGeom>
          <a:noFill/>
          <a:ln/>
        </p:spPr>
        <p:txBody>
          <a:bodyPr wrap="square" lIns="0" tIns="0" rIns="0" bIns="0" rtlCol="0" anchor="ctr"/>
          <a:lstStyle/>
          <a:p>
            <a:pPr marL="0" indent="0">
              <a:lnSpc>
                <a:spcPct val="95000"/>
              </a:lnSpc>
              <a:buNone/>
            </a:pPr>
            <a:r>
              <a:rPr lang="en-US" sz="1250" b="1" dirty="0">
                <a:solidFill>
                  <a:srgbClr val="0F4D87"/>
                </a:solidFill>
                <a:latin typeface="Calibri" pitchFamily="34" charset="0"/>
                <a:ea typeface="Calibri" pitchFamily="34" charset="-122"/>
                <a:cs typeface="Calibri" pitchFamily="34" charset="-120"/>
              </a:rPr>
              <a:t>Responsive and flexible services without waiting lists</a:t>
            </a:r>
            <a:endParaRPr lang="en-US" sz="1250" dirty="0"/>
          </a:p>
        </p:txBody>
      </p:sp>
      <p:sp>
        <p:nvSpPr>
          <p:cNvPr id="27" name="Shape 23"/>
          <p:cNvSpPr/>
          <p:nvPr/>
        </p:nvSpPr>
        <p:spPr>
          <a:xfrm>
            <a:off x="4937760" y="4562856"/>
            <a:ext cx="6702552" cy="658368"/>
          </a:xfrm>
          <a:prstGeom prst="roundRect">
            <a:avLst>
              <a:gd name="adj" fmla="val 1111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8" name="Shape 24"/>
          <p:cNvSpPr/>
          <p:nvPr/>
        </p:nvSpPr>
        <p:spPr>
          <a:xfrm>
            <a:off x="5138928" y="4663440"/>
            <a:ext cx="457200" cy="457200"/>
          </a:xfrm>
          <a:prstGeom prst="ellipse">
            <a:avLst/>
          </a:prstGeom>
          <a:solidFill>
            <a:srgbClr val="0F4D87"/>
          </a:solidFill>
          <a:ln w="12700">
            <a:solidFill>
              <a:srgbClr val="0F4D87"/>
            </a:solidFill>
            <a:prstDash val="solid"/>
          </a:ln>
        </p:spPr>
        <p:txBody>
          <a:bodyPr/>
          <a:lstStyle/>
          <a:p>
            <a:endParaRPr lang="en-GB"/>
          </a:p>
        </p:txBody>
      </p:sp>
      <p:sp>
        <p:nvSpPr>
          <p:cNvPr id="29" name="Text 25"/>
          <p:cNvSpPr/>
          <p:nvPr/>
        </p:nvSpPr>
        <p:spPr>
          <a:xfrm>
            <a:off x="5138928" y="4663440"/>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5</a:t>
            </a:r>
            <a:endParaRPr lang="en-US" sz="1400" dirty="0"/>
          </a:p>
        </p:txBody>
      </p:sp>
      <p:sp>
        <p:nvSpPr>
          <p:cNvPr id="30" name="Text 26"/>
          <p:cNvSpPr/>
          <p:nvPr/>
        </p:nvSpPr>
        <p:spPr>
          <a:xfrm>
            <a:off x="5742432" y="4562856"/>
            <a:ext cx="5742432" cy="658368"/>
          </a:xfrm>
          <a:prstGeom prst="rect">
            <a:avLst/>
          </a:prstGeom>
          <a:noFill/>
          <a:ln/>
        </p:spPr>
        <p:txBody>
          <a:bodyPr wrap="square" lIns="0" tIns="0" rIns="0" bIns="0" rtlCol="0" anchor="ctr"/>
          <a:lstStyle/>
          <a:p>
            <a:pPr marL="0" indent="0">
              <a:lnSpc>
                <a:spcPct val="95000"/>
              </a:lnSpc>
              <a:buNone/>
            </a:pPr>
            <a:r>
              <a:rPr lang="en-US" sz="1250" b="1" dirty="0">
                <a:solidFill>
                  <a:srgbClr val="0F4D87"/>
                </a:solidFill>
                <a:latin typeface="Calibri" pitchFamily="34" charset="0"/>
                <a:ea typeface="Calibri" pitchFamily="34" charset="-122"/>
                <a:cs typeface="Calibri" pitchFamily="34" charset="-120"/>
              </a:rPr>
              <a:t>Services for parents like addictions support, counselling or mediation that build their capacity to parent in the long term</a:t>
            </a:r>
            <a:endParaRPr lang="en-US" sz="1250" dirty="0"/>
          </a:p>
        </p:txBody>
      </p:sp>
      <p:sp>
        <p:nvSpPr>
          <p:cNvPr id="31" name="Shape 27"/>
          <p:cNvSpPr/>
          <p:nvPr/>
        </p:nvSpPr>
        <p:spPr>
          <a:xfrm>
            <a:off x="4937760" y="5349240"/>
            <a:ext cx="6702552" cy="658368"/>
          </a:xfrm>
          <a:prstGeom prst="roundRect">
            <a:avLst>
              <a:gd name="adj" fmla="val 1111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32" name="Shape 28"/>
          <p:cNvSpPr/>
          <p:nvPr/>
        </p:nvSpPr>
        <p:spPr>
          <a:xfrm>
            <a:off x="5138928" y="5449824"/>
            <a:ext cx="457200" cy="457200"/>
          </a:xfrm>
          <a:prstGeom prst="ellipse">
            <a:avLst/>
          </a:prstGeom>
          <a:solidFill>
            <a:srgbClr val="12ABC8"/>
          </a:solidFill>
          <a:ln w="12700">
            <a:solidFill>
              <a:srgbClr val="12ABC8"/>
            </a:solidFill>
            <a:prstDash val="solid"/>
          </a:ln>
        </p:spPr>
        <p:txBody>
          <a:bodyPr/>
          <a:lstStyle/>
          <a:p>
            <a:endParaRPr lang="en-GB"/>
          </a:p>
        </p:txBody>
      </p:sp>
      <p:sp>
        <p:nvSpPr>
          <p:cNvPr id="33" name="Text 29"/>
          <p:cNvSpPr/>
          <p:nvPr/>
        </p:nvSpPr>
        <p:spPr>
          <a:xfrm>
            <a:off x="5138928" y="5449824"/>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6</a:t>
            </a:r>
            <a:endParaRPr lang="en-US" sz="1400" dirty="0"/>
          </a:p>
        </p:txBody>
      </p:sp>
      <p:sp>
        <p:nvSpPr>
          <p:cNvPr id="34" name="Text 30"/>
          <p:cNvSpPr/>
          <p:nvPr/>
        </p:nvSpPr>
        <p:spPr>
          <a:xfrm>
            <a:off x="5742432" y="5349240"/>
            <a:ext cx="5742432" cy="658368"/>
          </a:xfrm>
          <a:prstGeom prst="rect">
            <a:avLst/>
          </a:prstGeom>
          <a:noFill/>
          <a:ln/>
        </p:spPr>
        <p:txBody>
          <a:bodyPr wrap="square" lIns="0" tIns="0" rIns="0" bIns="0" rtlCol="0" anchor="ctr"/>
          <a:lstStyle/>
          <a:p>
            <a:pPr marL="0" indent="0">
              <a:lnSpc>
                <a:spcPct val="95000"/>
              </a:lnSpc>
              <a:buNone/>
            </a:pPr>
            <a:r>
              <a:rPr lang="en-US" sz="1250" b="1" dirty="0">
                <a:solidFill>
                  <a:srgbClr val="0F4D87"/>
                </a:solidFill>
                <a:latin typeface="Calibri" pitchFamily="34" charset="0"/>
                <a:ea typeface="Calibri" pitchFamily="34" charset="-122"/>
                <a:cs typeface="Calibri" pitchFamily="34" charset="-120"/>
              </a:rPr>
              <a:t>Community Networks and Supports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5">
    <p:bg>
      <p:bgPr>
        <a:solidFill>
          <a:srgbClr val="0B3A66"/>
        </a:solidFill>
        <a:effectLst/>
      </p:bgPr>
    </p:bg>
    <p:spTree>
      <p:nvGrpSpPr>
        <p:cNvPr id="1" name=""/>
        <p:cNvGrpSpPr/>
        <p:nvPr/>
      </p:nvGrpSpPr>
      <p:grpSpPr>
        <a:xfrm>
          <a:off x="0" y="0"/>
          <a:ext cx="0" cy="0"/>
          <a:chOff x="0" y="0"/>
          <a:chExt cx="0" cy="0"/>
        </a:xfrm>
      </p:grpSpPr>
      <p:sp>
        <p:nvSpPr>
          <p:cNvPr id="2" name="Text 0"/>
          <p:cNvSpPr/>
          <p:nvPr/>
        </p:nvSpPr>
        <p:spPr>
          <a:xfrm>
            <a:off x="777240" y="1371600"/>
            <a:ext cx="7315200" cy="822960"/>
          </a:xfrm>
          <a:prstGeom prst="rect">
            <a:avLst/>
          </a:prstGeom>
          <a:noFill/>
          <a:ln/>
        </p:spPr>
        <p:txBody>
          <a:bodyPr wrap="square" lIns="0" tIns="0" rIns="0" bIns="0" rtlCol="0" anchor="ctr"/>
          <a:lstStyle/>
          <a:p>
            <a:pPr marL="0" indent="0">
              <a:buNone/>
            </a:pPr>
            <a:r>
              <a:rPr lang="en-US" sz="4000" b="1" dirty="0">
                <a:solidFill>
                  <a:srgbClr val="FFFFFF"/>
                </a:solidFill>
                <a:latin typeface="Arial" pitchFamily="34" charset="0"/>
                <a:ea typeface="Arial" pitchFamily="34" charset="-122"/>
                <a:cs typeface="Arial" pitchFamily="34" charset="-120"/>
              </a:rPr>
              <a:t>Thank you</a:t>
            </a:r>
            <a:endParaRPr lang="en-US" sz="4000" dirty="0"/>
          </a:p>
        </p:txBody>
      </p:sp>
      <p:sp>
        <p:nvSpPr>
          <p:cNvPr id="3" name="Text 1"/>
          <p:cNvSpPr/>
          <p:nvPr/>
        </p:nvSpPr>
        <p:spPr>
          <a:xfrm>
            <a:off x="777240" y="2240280"/>
            <a:ext cx="7315200" cy="457200"/>
          </a:xfrm>
          <a:prstGeom prst="rect">
            <a:avLst/>
          </a:prstGeom>
          <a:noFill/>
          <a:ln/>
        </p:spPr>
        <p:txBody>
          <a:bodyPr wrap="square" lIns="0" tIns="0" rIns="0" bIns="0" rtlCol="0" anchor="ctr"/>
          <a:lstStyle/>
          <a:p>
            <a:pPr marL="0" indent="0">
              <a:buNone/>
            </a:pPr>
            <a:r>
              <a:rPr lang="en-US" sz="2000" dirty="0">
                <a:solidFill>
                  <a:srgbClr val="12ABC8"/>
                </a:solidFill>
                <a:latin typeface="Calibri" pitchFamily="34" charset="0"/>
                <a:ea typeface="Calibri" pitchFamily="34" charset="-122"/>
                <a:cs typeface="Calibri" pitchFamily="34" charset="-120"/>
              </a:rPr>
              <a:t>Questions and discussion</a:t>
            </a:r>
            <a:endParaRPr lang="en-US" sz="2000" dirty="0"/>
          </a:p>
        </p:txBody>
      </p:sp>
      <p:sp>
        <p:nvSpPr>
          <p:cNvPr id="4" name="Text 2"/>
          <p:cNvSpPr/>
          <p:nvPr/>
        </p:nvSpPr>
        <p:spPr>
          <a:xfrm>
            <a:off x="777240" y="2926080"/>
            <a:ext cx="8686800" cy="365760"/>
          </a:xfrm>
          <a:prstGeom prst="rect">
            <a:avLst/>
          </a:prstGeom>
          <a:noFill/>
          <a:ln/>
        </p:spPr>
        <p:txBody>
          <a:bodyPr wrap="square" lIns="0" tIns="0" rIns="0" bIns="0" rtlCol="0" anchor="ctr"/>
          <a:lstStyle/>
          <a:p>
            <a:pPr marL="0" indent="0">
              <a:buNone/>
            </a:pPr>
            <a:r>
              <a:rPr lang="en-US" sz="1400" dirty="0">
                <a:solidFill>
                  <a:srgbClr val="BFD6E8"/>
                </a:solidFill>
                <a:latin typeface="Calibri" pitchFamily="34" charset="0"/>
                <a:ea typeface="Calibri" pitchFamily="34" charset="-122"/>
                <a:cs typeface="Calibri" pitchFamily="34" charset="-120"/>
              </a:rPr>
              <a:t>Enhanced Family Support Service  |  Market engagement  |  Northern Health and Social Care Trust</a:t>
            </a:r>
            <a:endParaRPr lang="en-US" sz="1400" dirty="0"/>
          </a:p>
        </p:txBody>
      </p:sp>
      <p:pic>
        <p:nvPicPr>
          <p:cNvPr id="5" name="Image 0" descr="./assets/brand_band.png"/>
          <p:cNvPicPr>
            <a:picLocks noChangeAspect="1"/>
          </p:cNvPicPr>
          <p:nvPr/>
        </p:nvPicPr>
        <p:blipFill>
          <a:blip r:embed="rId3"/>
          <a:stretch>
            <a:fillRect/>
          </a:stretch>
        </p:blipFill>
        <p:spPr>
          <a:xfrm>
            <a:off x="0" y="4864608"/>
            <a:ext cx="12191695" cy="19933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NHSCT APPROACH: FAMILIES FIRST FRAMEWORK</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cs typeface="Arial" pitchFamily="34" charset="-120"/>
              </a:rPr>
              <a:t> NHSCT Approach to Working with Families</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3</a:t>
            </a:r>
            <a:endParaRPr lang="en-US" sz="900" dirty="0"/>
          </a:p>
        </p:txBody>
      </p:sp>
      <p:sp>
        <p:nvSpPr>
          <p:cNvPr id="7" name="Shape 4"/>
          <p:cNvSpPr/>
          <p:nvPr/>
        </p:nvSpPr>
        <p:spPr>
          <a:xfrm>
            <a:off x="200908" y="1426895"/>
            <a:ext cx="3108960" cy="4480560"/>
          </a:xfrm>
          <a:prstGeom prst="roundRect">
            <a:avLst>
              <a:gd name="adj" fmla="val 1633"/>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8" name="Text 5"/>
          <p:cNvSpPr/>
          <p:nvPr/>
        </p:nvSpPr>
        <p:spPr>
          <a:xfrm>
            <a:off x="301925" y="1600200"/>
            <a:ext cx="2691441" cy="274320"/>
          </a:xfrm>
          <a:prstGeom prst="rect">
            <a:avLst/>
          </a:prstGeom>
          <a:noFill/>
          <a:ln/>
        </p:spPr>
        <p:txBody>
          <a:bodyPr wrap="square" lIns="0" tIns="0" rIns="0" bIns="0" rtlCol="0" anchor="ctr"/>
          <a:lstStyle/>
          <a:p>
            <a:pPr marL="0" indent="0">
              <a:buNone/>
            </a:pPr>
            <a:r>
              <a:rPr lang="en-US" sz="1100" b="1" kern="0" spc="140" dirty="0">
                <a:solidFill>
                  <a:srgbClr val="12ABC8"/>
                </a:solidFill>
                <a:latin typeface="Calibri" pitchFamily="34" charset="0"/>
                <a:ea typeface="Calibri" pitchFamily="34" charset="-122"/>
                <a:cs typeface="Calibri" pitchFamily="34" charset="-120"/>
              </a:rPr>
              <a:t>OUR SHARED WAY OF WORKING</a:t>
            </a:r>
            <a:endParaRPr lang="en-US" sz="1100" dirty="0"/>
          </a:p>
        </p:txBody>
      </p:sp>
      <p:sp>
        <p:nvSpPr>
          <p:cNvPr id="9" name="Shape 6"/>
          <p:cNvSpPr/>
          <p:nvPr/>
        </p:nvSpPr>
        <p:spPr>
          <a:xfrm>
            <a:off x="405384" y="2135728"/>
            <a:ext cx="566928" cy="566928"/>
          </a:xfrm>
          <a:prstGeom prst="ellipse">
            <a:avLst/>
          </a:prstGeom>
          <a:solidFill>
            <a:srgbClr val="FFFFFF"/>
          </a:solidFill>
          <a:ln w="19050">
            <a:solidFill>
              <a:srgbClr val="0F4D87"/>
            </a:solidFill>
            <a:prstDash val="solid"/>
          </a:ln>
        </p:spPr>
        <p:txBody>
          <a:bodyPr/>
          <a:lstStyle/>
          <a:p>
            <a:endParaRPr lang="en-GB"/>
          </a:p>
        </p:txBody>
      </p:sp>
      <p:sp>
        <p:nvSpPr>
          <p:cNvPr id="10" name="Text 7"/>
          <p:cNvSpPr/>
          <p:nvPr/>
        </p:nvSpPr>
        <p:spPr>
          <a:xfrm>
            <a:off x="-41494" y="2103120"/>
            <a:ext cx="1477102" cy="566928"/>
          </a:xfrm>
          <a:prstGeom prst="rect">
            <a:avLst/>
          </a:prstGeom>
          <a:noFill/>
          <a:ln/>
        </p:spPr>
        <p:txBody>
          <a:bodyPr wrap="square" lIns="0" tIns="0" rIns="0" bIns="0" rtlCol="0" anchor="ctr"/>
          <a:lstStyle/>
          <a:p>
            <a:pPr marL="0" indent="0" algn="ctr">
              <a:buNone/>
            </a:pPr>
            <a:r>
              <a:rPr lang="en-US" sz="950" b="1" dirty="0">
                <a:solidFill>
                  <a:srgbClr val="0F4D87"/>
                </a:solidFill>
                <a:latin typeface="Arial" pitchFamily="34" charset="0"/>
                <a:ea typeface="Arial" pitchFamily="34" charset="-122"/>
                <a:cs typeface="Arial" pitchFamily="34" charset="-120"/>
              </a:rPr>
              <a:t>ONE</a:t>
            </a:r>
            <a:endParaRPr lang="en-US" sz="950" dirty="0"/>
          </a:p>
        </p:txBody>
      </p:sp>
      <p:sp>
        <p:nvSpPr>
          <p:cNvPr id="11" name="Text 8"/>
          <p:cNvSpPr/>
          <p:nvPr/>
        </p:nvSpPr>
        <p:spPr>
          <a:xfrm>
            <a:off x="1109558" y="2148840"/>
            <a:ext cx="3965362" cy="475488"/>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One way of working</a:t>
            </a:r>
            <a:endParaRPr lang="en-US" sz="1500" dirty="0"/>
          </a:p>
        </p:txBody>
      </p:sp>
      <p:sp>
        <p:nvSpPr>
          <p:cNvPr id="12" name="Shape 9"/>
          <p:cNvSpPr/>
          <p:nvPr/>
        </p:nvSpPr>
        <p:spPr>
          <a:xfrm>
            <a:off x="413593" y="2795951"/>
            <a:ext cx="566928" cy="566928"/>
          </a:xfrm>
          <a:prstGeom prst="ellipse">
            <a:avLst/>
          </a:prstGeom>
          <a:solidFill>
            <a:srgbClr val="FFFFFF"/>
          </a:solidFill>
          <a:ln w="19050">
            <a:solidFill>
              <a:srgbClr val="0F4D87"/>
            </a:solidFill>
            <a:prstDash val="solid"/>
          </a:ln>
        </p:spPr>
        <p:txBody>
          <a:bodyPr/>
          <a:lstStyle/>
          <a:p>
            <a:endParaRPr lang="en-GB"/>
          </a:p>
        </p:txBody>
      </p:sp>
      <p:sp>
        <p:nvSpPr>
          <p:cNvPr id="13" name="Text 10"/>
          <p:cNvSpPr/>
          <p:nvPr/>
        </p:nvSpPr>
        <p:spPr>
          <a:xfrm>
            <a:off x="0" y="2814454"/>
            <a:ext cx="1435608" cy="526039"/>
          </a:xfrm>
          <a:prstGeom prst="rect">
            <a:avLst/>
          </a:prstGeom>
          <a:noFill/>
          <a:ln/>
        </p:spPr>
        <p:txBody>
          <a:bodyPr wrap="square" lIns="0" tIns="0" rIns="0" bIns="0" rtlCol="0" anchor="ctr"/>
          <a:lstStyle/>
          <a:p>
            <a:pPr marL="0" indent="0" algn="ctr">
              <a:buNone/>
            </a:pPr>
            <a:r>
              <a:rPr lang="en-US" sz="950" b="1" dirty="0">
                <a:solidFill>
                  <a:srgbClr val="0F4D87"/>
                </a:solidFill>
                <a:latin typeface="Arial" pitchFamily="34" charset="0"/>
                <a:ea typeface="Arial" pitchFamily="34" charset="-122"/>
                <a:cs typeface="Arial" pitchFamily="34" charset="-120"/>
              </a:rPr>
              <a:t>ONE</a:t>
            </a:r>
            <a:endParaRPr lang="en-US" sz="950" dirty="0"/>
          </a:p>
        </p:txBody>
      </p:sp>
      <p:sp>
        <p:nvSpPr>
          <p:cNvPr id="14" name="Text 11"/>
          <p:cNvSpPr/>
          <p:nvPr/>
        </p:nvSpPr>
        <p:spPr>
          <a:xfrm>
            <a:off x="1048842" y="2812211"/>
            <a:ext cx="3474720" cy="475488"/>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One plan around the child</a:t>
            </a:r>
            <a:endParaRPr lang="en-US" sz="1500" dirty="0"/>
          </a:p>
        </p:txBody>
      </p:sp>
      <p:sp>
        <p:nvSpPr>
          <p:cNvPr id="15" name="Shape 12"/>
          <p:cNvSpPr/>
          <p:nvPr/>
        </p:nvSpPr>
        <p:spPr>
          <a:xfrm>
            <a:off x="403198" y="3474677"/>
            <a:ext cx="566928" cy="566928"/>
          </a:xfrm>
          <a:prstGeom prst="ellipse">
            <a:avLst/>
          </a:prstGeom>
          <a:solidFill>
            <a:srgbClr val="FFFFFF"/>
          </a:solidFill>
          <a:ln w="19050">
            <a:solidFill>
              <a:srgbClr val="0F4D87"/>
            </a:solidFill>
            <a:prstDash val="solid"/>
          </a:ln>
        </p:spPr>
        <p:txBody>
          <a:bodyPr/>
          <a:lstStyle/>
          <a:p>
            <a:endParaRPr lang="en-GB"/>
          </a:p>
        </p:txBody>
      </p:sp>
      <p:sp>
        <p:nvSpPr>
          <p:cNvPr id="16" name="Text 13"/>
          <p:cNvSpPr/>
          <p:nvPr/>
        </p:nvSpPr>
        <p:spPr>
          <a:xfrm>
            <a:off x="413593" y="3479680"/>
            <a:ext cx="566928" cy="566928"/>
          </a:xfrm>
          <a:prstGeom prst="rect">
            <a:avLst/>
          </a:prstGeom>
          <a:noFill/>
          <a:ln/>
        </p:spPr>
        <p:txBody>
          <a:bodyPr wrap="square" lIns="0" tIns="0" rIns="0" bIns="0" rtlCol="0" anchor="ctr"/>
          <a:lstStyle/>
          <a:p>
            <a:pPr marL="0" indent="0" algn="ctr">
              <a:buNone/>
            </a:pPr>
            <a:r>
              <a:rPr lang="en-US" sz="950" b="1" dirty="0">
                <a:solidFill>
                  <a:srgbClr val="0F4D87"/>
                </a:solidFill>
                <a:latin typeface="Arial" pitchFamily="34" charset="0"/>
                <a:ea typeface="Arial" pitchFamily="34" charset="-122"/>
                <a:cs typeface="Arial" pitchFamily="34" charset="-120"/>
              </a:rPr>
              <a:t>ONE</a:t>
            </a:r>
            <a:endParaRPr lang="en-US" sz="950" dirty="0"/>
          </a:p>
        </p:txBody>
      </p:sp>
      <p:sp>
        <p:nvSpPr>
          <p:cNvPr id="17" name="Text 14"/>
          <p:cNvSpPr/>
          <p:nvPr/>
        </p:nvSpPr>
        <p:spPr>
          <a:xfrm>
            <a:off x="1054340" y="3451774"/>
            <a:ext cx="2025290" cy="475488"/>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One shared language</a:t>
            </a:r>
            <a:endParaRPr lang="en-US" sz="1500" dirty="0"/>
          </a:p>
        </p:txBody>
      </p:sp>
      <p:sp>
        <p:nvSpPr>
          <p:cNvPr id="18" name="Shape 15"/>
          <p:cNvSpPr/>
          <p:nvPr/>
        </p:nvSpPr>
        <p:spPr>
          <a:xfrm>
            <a:off x="403198" y="4182086"/>
            <a:ext cx="566928" cy="566928"/>
          </a:xfrm>
          <a:prstGeom prst="ellipse">
            <a:avLst/>
          </a:prstGeom>
          <a:solidFill>
            <a:srgbClr val="FFFFFF"/>
          </a:solidFill>
          <a:ln w="19050">
            <a:solidFill>
              <a:srgbClr val="0F4D87"/>
            </a:solidFill>
            <a:prstDash val="solid"/>
          </a:ln>
        </p:spPr>
        <p:txBody>
          <a:bodyPr/>
          <a:lstStyle/>
          <a:p>
            <a:endParaRPr lang="en-GB"/>
          </a:p>
        </p:txBody>
      </p:sp>
      <p:sp>
        <p:nvSpPr>
          <p:cNvPr id="19" name="Text 16"/>
          <p:cNvSpPr/>
          <p:nvPr/>
        </p:nvSpPr>
        <p:spPr>
          <a:xfrm>
            <a:off x="413593" y="4190885"/>
            <a:ext cx="566928" cy="566928"/>
          </a:xfrm>
          <a:prstGeom prst="rect">
            <a:avLst/>
          </a:prstGeom>
          <a:noFill/>
          <a:ln/>
        </p:spPr>
        <p:txBody>
          <a:bodyPr wrap="square" lIns="0" tIns="0" rIns="0" bIns="0" rtlCol="0" anchor="ctr"/>
          <a:lstStyle/>
          <a:p>
            <a:pPr marL="0" indent="0" algn="ctr">
              <a:buNone/>
            </a:pPr>
            <a:r>
              <a:rPr lang="en-US" sz="950" b="1" dirty="0">
                <a:solidFill>
                  <a:srgbClr val="0F4D87"/>
                </a:solidFill>
                <a:latin typeface="Arial" pitchFamily="34" charset="0"/>
                <a:ea typeface="Arial" pitchFamily="34" charset="-122"/>
                <a:cs typeface="Arial" pitchFamily="34" charset="-120"/>
              </a:rPr>
              <a:t>ONE</a:t>
            </a:r>
            <a:endParaRPr lang="en-US" sz="950" dirty="0"/>
          </a:p>
        </p:txBody>
      </p:sp>
      <p:sp>
        <p:nvSpPr>
          <p:cNvPr id="20" name="Text 17"/>
          <p:cNvSpPr/>
          <p:nvPr/>
        </p:nvSpPr>
        <p:spPr>
          <a:xfrm>
            <a:off x="1054340" y="4190885"/>
            <a:ext cx="2189192" cy="475488"/>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One expectation of quality</a:t>
            </a:r>
            <a:endParaRPr lang="en-US" sz="1500" dirty="0"/>
          </a:p>
        </p:txBody>
      </p:sp>
      <p:sp>
        <p:nvSpPr>
          <p:cNvPr id="21" name="Text 18"/>
          <p:cNvSpPr/>
          <p:nvPr/>
        </p:nvSpPr>
        <p:spPr>
          <a:xfrm>
            <a:off x="4210553" y="1289735"/>
            <a:ext cx="5852160" cy="274320"/>
          </a:xfrm>
          <a:prstGeom prst="rect">
            <a:avLst/>
          </a:prstGeom>
          <a:noFill/>
          <a:ln/>
        </p:spPr>
        <p:txBody>
          <a:bodyPr wrap="square" lIns="0" tIns="0" rIns="0" bIns="0" rtlCol="0" anchor="ctr"/>
          <a:lstStyle/>
          <a:p>
            <a:pPr marL="0" indent="0">
              <a:buNone/>
            </a:pPr>
            <a:r>
              <a:rPr lang="en-US" sz="1100" b="1" kern="0" spc="140" dirty="0">
                <a:solidFill>
                  <a:srgbClr val="12ABC8"/>
                </a:solidFill>
                <a:latin typeface="Calibri" pitchFamily="34" charset="0"/>
                <a:ea typeface="Calibri" pitchFamily="34" charset="-122"/>
                <a:cs typeface="Calibri" pitchFamily="34" charset="-120"/>
              </a:rPr>
              <a:t>FAMILIES FIRST 5 PILLARS</a:t>
            </a:r>
            <a:endParaRPr lang="en-US" sz="1100" dirty="0"/>
          </a:p>
        </p:txBody>
      </p:sp>
      <p:sp>
        <p:nvSpPr>
          <p:cNvPr id="22" name="Shape 19"/>
          <p:cNvSpPr/>
          <p:nvPr/>
        </p:nvSpPr>
        <p:spPr>
          <a:xfrm>
            <a:off x="3510776" y="1607964"/>
            <a:ext cx="3965362" cy="713232"/>
          </a:xfrm>
          <a:prstGeom prst="roundRect">
            <a:avLst>
              <a:gd name="adj" fmla="val 10256"/>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3" name="Shape 20"/>
          <p:cNvSpPr/>
          <p:nvPr/>
        </p:nvSpPr>
        <p:spPr>
          <a:xfrm>
            <a:off x="3631376" y="1705572"/>
            <a:ext cx="475488" cy="475488"/>
          </a:xfrm>
          <a:prstGeom prst="ellipse">
            <a:avLst/>
          </a:prstGeom>
          <a:solidFill>
            <a:srgbClr val="0F4D87"/>
          </a:solidFill>
          <a:ln w="12700">
            <a:solidFill>
              <a:srgbClr val="0F4D87"/>
            </a:solidFill>
            <a:prstDash val="solid"/>
          </a:ln>
        </p:spPr>
        <p:txBody>
          <a:bodyPr/>
          <a:lstStyle/>
          <a:p>
            <a:endParaRPr lang="en-GB"/>
          </a:p>
        </p:txBody>
      </p:sp>
      <p:sp>
        <p:nvSpPr>
          <p:cNvPr id="24" name="Text 21"/>
          <p:cNvSpPr/>
          <p:nvPr/>
        </p:nvSpPr>
        <p:spPr>
          <a:xfrm>
            <a:off x="3631376" y="1705572"/>
            <a:ext cx="475488" cy="475488"/>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25" name="Text 22"/>
          <p:cNvSpPr/>
          <p:nvPr/>
        </p:nvSpPr>
        <p:spPr>
          <a:xfrm>
            <a:off x="4248167" y="1542404"/>
            <a:ext cx="6551590" cy="713232"/>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Relationships first</a:t>
            </a:r>
            <a:endParaRPr lang="en-US" sz="1500" dirty="0"/>
          </a:p>
        </p:txBody>
      </p:sp>
      <p:sp>
        <p:nvSpPr>
          <p:cNvPr id="26" name="Shape 23"/>
          <p:cNvSpPr/>
          <p:nvPr/>
        </p:nvSpPr>
        <p:spPr>
          <a:xfrm>
            <a:off x="3522679" y="2403061"/>
            <a:ext cx="3961912" cy="713232"/>
          </a:xfrm>
          <a:prstGeom prst="roundRect">
            <a:avLst>
              <a:gd name="adj" fmla="val 10256"/>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7" name="Shape 24"/>
          <p:cNvSpPr/>
          <p:nvPr/>
        </p:nvSpPr>
        <p:spPr>
          <a:xfrm>
            <a:off x="3647639" y="2548674"/>
            <a:ext cx="475488" cy="475488"/>
          </a:xfrm>
          <a:prstGeom prst="ellipse">
            <a:avLst/>
          </a:prstGeom>
          <a:solidFill>
            <a:srgbClr val="12ABC8"/>
          </a:solidFill>
          <a:ln w="12700">
            <a:solidFill>
              <a:srgbClr val="12ABC8"/>
            </a:solidFill>
            <a:prstDash val="solid"/>
          </a:ln>
        </p:spPr>
        <p:txBody>
          <a:bodyPr/>
          <a:lstStyle/>
          <a:p>
            <a:endParaRPr lang="en-GB"/>
          </a:p>
        </p:txBody>
      </p:sp>
      <p:sp>
        <p:nvSpPr>
          <p:cNvPr id="28" name="Text 25"/>
          <p:cNvSpPr/>
          <p:nvPr/>
        </p:nvSpPr>
        <p:spPr>
          <a:xfrm>
            <a:off x="3643331" y="2548674"/>
            <a:ext cx="475488" cy="475488"/>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29" name="Text 26"/>
          <p:cNvSpPr/>
          <p:nvPr/>
        </p:nvSpPr>
        <p:spPr>
          <a:xfrm>
            <a:off x="4213218" y="2428767"/>
            <a:ext cx="4846320" cy="713232"/>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Safety through collaboration</a:t>
            </a:r>
            <a:endParaRPr lang="en-US" sz="1500" dirty="0"/>
          </a:p>
        </p:txBody>
      </p:sp>
      <p:sp>
        <p:nvSpPr>
          <p:cNvPr id="30" name="Shape 27"/>
          <p:cNvSpPr/>
          <p:nvPr/>
        </p:nvSpPr>
        <p:spPr>
          <a:xfrm>
            <a:off x="3510776" y="3343598"/>
            <a:ext cx="3965362" cy="713232"/>
          </a:xfrm>
          <a:prstGeom prst="roundRect">
            <a:avLst>
              <a:gd name="adj" fmla="val 10256"/>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31" name="Shape 28"/>
          <p:cNvSpPr/>
          <p:nvPr/>
        </p:nvSpPr>
        <p:spPr>
          <a:xfrm>
            <a:off x="3637244" y="3436850"/>
            <a:ext cx="475488" cy="475488"/>
          </a:xfrm>
          <a:prstGeom prst="ellipse">
            <a:avLst/>
          </a:prstGeom>
          <a:solidFill>
            <a:srgbClr val="8E3089"/>
          </a:solidFill>
          <a:ln w="12700">
            <a:solidFill>
              <a:srgbClr val="8E3089"/>
            </a:solidFill>
            <a:prstDash val="solid"/>
          </a:ln>
        </p:spPr>
        <p:txBody>
          <a:bodyPr/>
          <a:lstStyle/>
          <a:p>
            <a:endParaRPr lang="en-GB"/>
          </a:p>
        </p:txBody>
      </p:sp>
      <p:sp>
        <p:nvSpPr>
          <p:cNvPr id="32" name="Text 29"/>
          <p:cNvSpPr/>
          <p:nvPr/>
        </p:nvSpPr>
        <p:spPr>
          <a:xfrm>
            <a:off x="3657340" y="3450523"/>
            <a:ext cx="475488" cy="475488"/>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33" name="Text 30"/>
          <p:cNvSpPr/>
          <p:nvPr/>
        </p:nvSpPr>
        <p:spPr>
          <a:xfrm>
            <a:off x="4213218" y="3282869"/>
            <a:ext cx="4846320" cy="713232"/>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Strengths led and inclusive practice</a:t>
            </a:r>
            <a:endParaRPr lang="en-US" sz="1500" dirty="0"/>
          </a:p>
        </p:txBody>
      </p:sp>
      <p:sp>
        <p:nvSpPr>
          <p:cNvPr id="34" name="Shape 31"/>
          <p:cNvSpPr/>
          <p:nvPr/>
        </p:nvSpPr>
        <p:spPr>
          <a:xfrm>
            <a:off x="3510776" y="4149823"/>
            <a:ext cx="3965362" cy="713232"/>
          </a:xfrm>
          <a:prstGeom prst="roundRect">
            <a:avLst>
              <a:gd name="adj" fmla="val 10256"/>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35" name="Shape 32"/>
          <p:cNvSpPr/>
          <p:nvPr/>
        </p:nvSpPr>
        <p:spPr>
          <a:xfrm>
            <a:off x="3628490" y="4242816"/>
            <a:ext cx="475488" cy="475488"/>
          </a:xfrm>
          <a:prstGeom prst="ellipse">
            <a:avLst/>
          </a:prstGeom>
          <a:solidFill>
            <a:srgbClr val="E31D86"/>
          </a:solidFill>
          <a:ln w="12700">
            <a:solidFill>
              <a:srgbClr val="E31D86"/>
            </a:solidFill>
            <a:prstDash val="solid"/>
          </a:ln>
        </p:spPr>
        <p:txBody>
          <a:bodyPr/>
          <a:lstStyle/>
          <a:p>
            <a:endParaRPr lang="en-GB"/>
          </a:p>
        </p:txBody>
      </p:sp>
      <p:sp>
        <p:nvSpPr>
          <p:cNvPr id="36" name="Text 33"/>
          <p:cNvSpPr/>
          <p:nvPr/>
        </p:nvSpPr>
        <p:spPr>
          <a:xfrm>
            <a:off x="3643331" y="4242816"/>
            <a:ext cx="475488" cy="475488"/>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37" name="Text 34"/>
          <p:cNvSpPr/>
          <p:nvPr/>
        </p:nvSpPr>
        <p:spPr>
          <a:xfrm>
            <a:off x="4233672" y="4147839"/>
            <a:ext cx="4846320" cy="713232"/>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Wraparound community support</a:t>
            </a:r>
            <a:endParaRPr lang="en-US" sz="1500" dirty="0"/>
          </a:p>
        </p:txBody>
      </p:sp>
      <p:sp>
        <p:nvSpPr>
          <p:cNvPr id="38" name="Shape 35"/>
          <p:cNvSpPr/>
          <p:nvPr/>
        </p:nvSpPr>
        <p:spPr>
          <a:xfrm>
            <a:off x="3510776" y="5012465"/>
            <a:ext cx="3965362" cy="713232"/>
          </a:xfrm>
          <a:prstGeom prst="roundRect">
            <a:avLst>
              <a:gd name="adj" fmla="val 10256"/>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39" name="Shape 36"/>
          <p:cNvSpPr/>
          <p:nvPr/>
        </p:nvSpPr>
        <p:spPr>
          <a:xfrm>
            <a:off x="3647639" y="5152428"/>
            <a:ext cx="475488" cy="475488"/>
          </a:xfrm>
          <a:prstGeom prst="ellipse">
            <a:avLst/>
          </a:prstGeom>
          <a:solidFill>
            <a:srgbClr val="0F4D87"/>
          </a:solidFill>
          <a:ln w="12700">
            <a:solidFill>
              <a:srgbClr val="0F4D87"/>
            </a:solidFill>
            <a:prstDash val="solid"/>
          </a:ln>
        </p:spPr>
        <p:txBody>
          <a:bodyPr/>
          <a:lstStyle/>
          <a:p>
            <a:endParaRPr lang="en-GB"/>
          </a:p>
        </p:txBody>
      </p:sp>
      <p:sp>
        <p:nvSpPr>
          <p:cNvPr id="40" name="Text 37"/>
          <p:cNvSpPr/>
          <p:nvPr/>
        </p:nvSpPr>
        <p:spPr>
          <a:xfrm>
            <a:off x="3637244" y="5161616"/>
            <a:ext cx="475488" cy="475488"/>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5</a:t>
            </a:r>
            <a:endParaRPr lang="en-US" sz="1400" dirty="0"/>
          </a:p>
        </p:txBody>
      </p:sp>
      <p:sp>
        <p:nvSpPr>
          <p:cNvPr id="41" name="Text 38"/>
          <p:cNvSpPr/>
          <p:nvPr/>
        </p:nvSpPr>
        <p:spPr>
          <a:xfrm>
            <a:off x="4259990" y="5031961"/>
            <a:ext cx="4846320" cy="713232"/>
          </a:xfrm>
          <a:prstGeom prst="rect">
            <a:avLst/>
          </a:prstGeom>
          <a:noFill/>
          <a:ln/>
        </p:spPr>
        <p:txBody>
          <a:bodyPr wrap="square" lIns="0" tIns="0" rIns="0" bIns="0" rtlCol="0" anchor="ctr"/>
          <a:lstStyle/>
          <a:p>
            <a:pPr marL="0" indent="0">
              <a:buNone/>
            </a:pPr>
            <a:r>
              <a:rPr lang="en-US" sz="1500" b="1" dirty="0">
                <a:solidFill>
                  <a:srgbClr val="0F4D87"/>
                </a:solidFill>
                <a:latin typeface="Calibri" pitchFamily="34" charset="0"/>
                <a:ea typeface="Calibri" pitchFamily="34" charset="-122"/>
                <a:cs typeface="Calibri" pitchFamily="34" charset="-120"/>
              </a:rPr>
              <a:t>Flexible and persistent support</a:t>
            </a:r>
            <a:endParaRPr lang="en-US" sz="1500" dirty="0"/>
          </a:p>
        </p:txBody>
      </p:sp>
      <p:sp>
        <p:nvSpPr>
          <p:cNvPr id="42" name="Text 7"/>
          <p:cNvSpPr/>
          <p:nvPr/>
        </p:nvSpPr>
        <p:spPr>
          <a:xfrm>
            <a:off x="8094171" y="1289735"/>
            <a:ext cx="2109845" cy="274320"/>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              OUR CORE BELIEFS</a:t>
            </a:r>
            <a:endParaRPr lang="en-US" sz="1100" dirty="0"/>
          </a:p>
        </p:txBody>
      </p:sp>
      <p:sp>
        <p:nvSpPr>
          <p:cNvPr id="43" name="Shape 8"/>
          <p:cNvSpPr/>
          <p:nvPr/>
        </p:nvSpPr>
        <p:spPr>
          <a:xfrm>
            <a:off x="7968736" y="1602875"/>
            <a:ext cx="3964183" cy="713232"/>
          </a:xfrm>
          <a:prstGeom prst="roundRect">
            <a:avLst>
              <a:gd name="adj" fmla="val 3493"/>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44" name="Shape 12"/>
          <p:cNvSpPr/>
          <p:nvPr/>
        </p:nvSpPr>
        <p:spPr>
          <a:xfrm>
            <a:off x="7968736" y="2461883"/>
            <a:ext cx="3964184" cy="706524"/>
          </a:xfrm>
          <a:prstGeom prst="roundRect">
            <a:avLst>
              <a:gd name="adj" fmla="val 3493"/>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45" name="Shape 12">
            <a:extLst>
              <a:ext uri="{FF2B5EF4-FFF2-40B4-BE49-F238E27FC236}">
                <a16:creationId xmlns:a16="http://schemas.microsoft.com/office/drawing/2014/main" id="{78D553F4-4325-13A1-44B1-055E36D86A7A}"/>
              </a:ext>
            </a:extLst>
          </p:cNvPr>
          <p:cNvSpPr/>
          <p:nvPr/>
        </p:nvSpPr>
        <p:spPr>
          <a:xfrm>
            <a:off x="8002703" y="3309277"/>
            <a:ext cx="3920369" cy="747553"/>
          </a:xfrm>
          <a:prstGeom prst="roundRect">
            <a:avLst>
              <a:gd name="adj" fmla="val 3493"/>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46" name="Shape 12">
            <a:extLst>
              <a:ext uri="{FF2B5EF4-FFF2-40B4-BE49-F238E27FC236}">
                <a16:creationId xmlns:a16="http://schemas.microsoft.com/office/drawing/2014/main" id="{CDD6B794-629B-40A0-1D79-4C714ACAB4C8}"/>
              </a:ext>
            </a:extLst>
          </p:cNvPr>
          <p:cNvSpPr/>
          <p:nvPr/>
        </p:nvSpPr>
        <p:spPr>
          <a:xfrm>
            <a:off x="8002703" y="4163201"/>
            <a:ext cx="3920369" cy="713232"/>
          </a:xfrm>
          <a:prstGeom prst="roundRect">
            <a:avLst>
              <a:gd name="adj" fmla="val 3493"/>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47" name="Shape 12">
            <a:extLst>
              <a:ext uri="{FF2B5EF4-FFF2-40B4-BE49-F238E27FC236}">
                <a16:creationId xmlns:a16="http://schemas.microsoft.com/office/drawing/2014/main" id="{9BF10122-FC15-6AD4-DE75-EEFCC21D59E1}"/>
              </a:ext>
            </a:extLst>
          </p:cNvPr>
          <p:cNvSpPr/>
          <p:nvPr/>
        </p:nvSpPr>
        <p:spPr>
          <a:xfrm>
            <a:off x="8012551" y="5031961"/>
            <a:ext cx="3920369" cy="713232"/>
          </a:xfrm>
          <a:prstGeom prst="roundRect">
            <a:avLst>
              <a:gd name="adj" fmla="val 3493"/>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48" name="Text 11">
            <a:extLst>
              <a:ext uri="{FF2B5EF4-FFF2-40B4-BE49-F238E27FC236}">
                <a16:creationId xmlns:a16="http://schemas.microsoft.com/office/drawing/2014/main" id="{0760CD4F-270A-65AA-C9C7-CC997BAADDD0}"/>
              </a:ext>
            </a:extLst>
          </p:cNvPr>
          <p:cNvSpPr/>
          <p:nvPr/>
        </p:nvSpPr>
        <p:spPr>
          <a:xfrm>
            <a:off x="8860951" y="1833033"/>
            <a:ext cx="2403523" cy="1463040"/>
          </a:xfrm>
          <a:prstGeom prst="rect">
            <a:avLst/>
          </a:prstGeom>
          <a:noFill/>
          <a:ln/>
        </p:spPr>
        <p:txBody>
          <a:bodyPr wrap="square" lIns="0" tIns="0" rIns="0" bIns="0" rtlCol="0" anchor="t"/>
          <a:lstStyle/>
          <a:p>
            <a:pPr marL="0" indent="0">
              <a:lnSpc>
                <a:spcPct val="105000"/>
              </a:lnSpc>
              <a:buNone/>
            </a:pPr>
            <a:r>
              <a:rPr lang="en-US" sz="1500" b="1" dirty="0">
                <a:solidFill>
                  <a:srgbClr val="0F4D87"/>
                </a:solidFill>
                <a:latin typeface="Calibri" pitchFamily="34" charset="0"/>
                <a:ea typeface="Calibri" pitchFamily="34" charset="-122"/>
                <a:cs typeface="Calibri" pitchFamily="34" charset="-120"/>
              </a:rPr>
              <a:t>Children thrive on connection</a:t>
            </a:r>
            <a:endParaRPr lang="en-US" sz="1500" dirty="0"/>
          </a:p>
        </p:txBody>
      </p:sp>
      <p:sp>
        <p:nvSpPr>
          <p:cNvPr id="49" name="Shape 20">
            <a:extLst>
              <a:ext uri="{FF2B5EF4-FFF2-40B4-BE49-F238E27FC236}">
                <a16:creationId xmlns:a16="http://schemas.microsoft.com/office/drawing/2014/main" id="{22B289E4-FDBC-74FA-8D1E-D882B7699F1E}"/>
              </a:ext>
            </a:extLst>
          </p:cNvPr>
          <p:cNvSpPr/>
          <p:nvPr/>
        </p:nvSpPr>
        <p:spPr>
          <a:xfrm>
            <a:off x="8094171" y="1707997"/>
            <a:ext cx="475488" cy="475488"/>
          </a:xfrm>
          <a:prstGeom prst="ellipse">
            <a:avLst/>
          </a:prstGeom>
          <a:solidFill>
            <a:srgbClr val="0F4D87"/>
          </a:solidFill>
          <a:ln w="12700">
            <a:solidFill>
              <a:srgbClr val="0F4D87"/>
            </a:solidFill>
            <a:prstDash val="solid"/>
          </a:ln>
        </p:spPr>
        <p:txBody>
          <a:bodyPr/>
          <a:lstStyle/>
          <a:p>
            <a:r>
              <a:rPr lang="en-GB" sz="1600" b="1" dirty="0">
                <a:solidFill>
                  <a:schemeClr val="bg1"/>
                </a:solidFill>
                <a:latin typeface="Arial" panose="020B0604020202020204" pitchFamily="34" charset="0"/>
                <a:cs typeface="Arial" panose="020B0604020202020204" pitchFamily="34" charset="0"/>
              </a:rPr>
              <a:t>1</a:t>
            </a:r>
          </a:p>
        </p:txBody>
      </p:sp>
      <p:sp>
        <p:nvSpPr>
          <p:cNvPr id="50" name="Shape 24">
            <a:extLst>
              <a:ext uri="{FF2B5EF4-FFF2-40B4-BE49-F238E27FC236}">
                <a16:creationId xmlns:a16="http://schemas.microsoft.com/office/drawing/2014/main" id="{CC00CC2A-F80E-F731-9BE0-C0D8FC1099C0}"/>
              </a:ext>
            </a:extLst>
          </p:cNvPr>
          <p:cNvSpPr/>
          <p:nvPr/>
        </p:nvSpPr>
        <p:spPr>
          <a:xfrm>
            <a:off x="8094171" y="2531044"/>
            <a:ext cx="475488" cy="475488"/>
          </a:xfrm>
          <a:prstGeom prst="ellipse">
            <a:avLst/>
          </a:prstGeom>
          <a:solidFill>
            <a:srgbClr val="12ABC8"/>
          </a:solidFill>
          <a:ln w="12700">
            <a:solidFill>
              <a:srgbClr val="12ABC8"/>
            </a:solidFill>
            <a:prstDash val="solid"/>
          </a:ln>
        </p:spPr>
        <p:txBody>
          <a:bodyPr/>
          <a:lstStyle/>
          <a:p>
            <a:r>
              <a:rPr lang="en-GB" sz="1600" b="1" dirty="0">
                <a:solidFill>
                  <a:schemeClr val="bg1"/>
                </a:solidFill>
                <a:latin typeface="Arial" panose="020B0604020202020204" pitchFamily="34" charset="0"/>
                <a:cs typeface="Arial" panose="020B0604020202020204" pitchFamily="34" charset="0"/>
              </a:rPr>
              <a:t>2</a:t>
            </a:r>
          </a:p>
        </p:txBody>
      </p:sp>
      <p:sp>
        <p:nvSpPr>
          <p:cNvPr id="52" name="TextBox 51">
            <a:extLst>
              <a:ext uri="{FF2B5EF4-FFF2-40B4-BE49-F238E27FC236}">
                <a16:creationId xmlns:a16="http://schemas.microsoft.com/office/drawing/2014/main" id="{07A3486E-B6A7-1615-57D1-386E8FF2E3E9}"/>
              </a:ext>
            </a:extLst>
          </p:cNvPr>
          <p:cNvSpPr txBox="1"/>
          <p:nvPr/>
        </p:nvSpPr>
        <p:spPr>
          <a:xfrm>
            <a:off x="8773525" y="2594713"/>
            <a:ext cx="3424600" cy="324897"/>
          </a:xfrm>
          <a:prstGeom prst="rect">
            <a:avLst/>
          </a:prstGeom>
          <a:noFill/>
        </p:spPr>
        <p:txBody>
          <a:bodyPr wrap="square">
            <a:spAutoFit/>
          </a:bodyPr>
          <a:lstStyle/>
          <a:p>
            <a:pPr marL="0" indent="0">
              <a:lnSpc>
                <a:spcPct val="105000"/>
              </a:lnSpc>
              <a:buNone/>
            </a:pPr>
            <a:r>
              <a:rPr lang="en-US" sz="1500" b="1" dirty="0">
                <a:solidFill>
                  <a:srgbClr val="0F4D87"/>
                </a:solidFill>
                <a:latin typeface="Calibri" pitchFamily="34" charset="0"/>
                <a:ea typeface="Calibri" pitchFamily="34" charset="-122"/>
                <a:cs typeface="Calibri" pitchFamily="34" charset="-120"/>
              </a:rPr>
              <a:t>Families have strengths, even in crisis</a:t>
            </a:r>
            <a:endParaRPr lang="en-US" sz="1500" dirty="0"/>
          </a:p>
        </p:txBody>
      </p:sp>
      <p:sp>
        <p:nvSpPr>
          <p:cNvPr id="54" name="TextBox 53">
            <a:extLst>
              <a:ext uri="{FF2B5EF4-FFF2-40B4-BE49-F238E27FC236}">
                <a16:creationId xmlns:a16="http://schemas.microsoft.com/office/drawing/2014/main" id="{142CDBFB-97CE-21FE-523C-BB0FEBA79E60}"/>
              </a:ext>
            </a:extLst>
          </p:cNvPr>
          <p:cNvSpPr txBox="1"/>
          <p:nvPr/>
        </p:nvSpPr>
        <p:spPr>
          <a:xfrm>
            <a:off x="8773525" y="3346656"/>
            <a:ext cx="6120440" cy="567271"/>
          </a:xfrm>
          <a:prstGeom prst="rect">
            <a:avLst/>
          </a:prstGeom>
          <a:noFill/>
        </p:spPr>
        <p:txBody>
          <a:bodyPr wrap="square">
            <a:spAutoFit/>
          </a:bodyPr>
          <a:lstStyle/>
          <a:p>
            <a:pPr marL="0" indent="0">
              <a:lnSpc>
                <a:spcPct val="105000"/>
              </a:lnSpc>
              <a:buNone/>
            </a:pPr>
            <a:r>
              <a:rPr lang="en-US" sz="1500" b="1" dirty="0">
                <a:solidFill>
                  <a:srgbClr val="0F4D87"/>
                </a:solidFill>
                <a:latin typeface="Calibri" pitchFamily="34" charset="0"/>
                <a:ea typeface="Calibri" pitchFamily="34" charset="-122"/>
                <a:cs typeface="Calibri" pitchFamily="34" charset="-120"/>
              </a:rPr>
              <a:t>Systems adapt to children, </a:t>
            </a:r>
          </a:p>
          <a:p>
            <a:pPr marL="0" indent="0">
              <a:lnSpc>
                <a:spcPct val="105000"/>
              </a:lnSpc>
              <a:buNone/>
            </a:pPr>
            <a:r>
              <a:rPr lang="en-US" sz="1500" b="1" dirty="0">
                <a:solidFill>
                  <a:srgbClr val="0F4D87"/>
                </a:solidFill>
                <a:latin typeface="Calibri" pitchFamily="34" charset="0"/>
                <a:ea typeface="Calibri" pitchFamily="34" charset="-122"/>
                <a:cs typeface="Calibri" pitchFamily="34" charset="-120"/>
              </a:rPr>
              <a:t>not the other way around</a:t>
            </a:r>
            <a:endParaRPr lang="en-US" sz="1500" dirty="0"/>
          </a:p>
        </p:txBody>
      </p:sp>
      <p:sp>
        <p:nvSpPr>
          <p:cNvPr id="55" name="Text 29">
            <a:extLst>
              <a:ext uri="{FF2B5EF4-FFF2-40B4-BE49-F238E27FC236}">
                <a16:creationId xmlns:a16="http://schemas.microsoft.com/office/drawing/2014/main" id="{F74D483A-CD37-5BFE-6883-5F3888C811F3}"/>
              </a:ext>
            </a:extLst>
          </p:cNvPr>
          <p:cNvSpPr/>
          <p:nvPr/>
        </p:nvSpPr>
        <p:spPr>
          <a:xfrm>
            <a:off x="8141744" y="3626984"/>
            <a:ext cx="475488" cy="475488"/>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56" name="Shape 28">
            <a:extLst>
              <a:ext uri="{FF2B5EF4-FFF2-40B4-BE49-F238E27FC236}">
                <a16:creationId xmlns:a16="http://schemas.microsoft.com/office/drawing/2014/main" id="{7B75C276-1E90-7BF1-F1CB-D388EE1042EE}"/>
              </a:ext>
            </a:extLst>
          </p:cNvPr>
          <p:cNvSpPr/>
          <p:nvPr/>
        </p:nvSpPr>
        <p:spPr>
          <a:xfrm>
            <a:off x="8103118" y="3411924"/>
            <a:ext cx="475488" cy="475488"/>
          </a:xfrm>
          <a:prstGeom prst="ellipse">
            <a:avLst/>
          </a:prstGeom>
          <a:solidFill>
            <a:srgbClr val="8E3089"/>
          </a:solidFill>
          <a:ln w="12700">
            <a:solidFill>
              <a:srgbClr val="8E3089"/>
            </a:solidFill>
            <a:prstDash val="solid"/>
          </a:ln>
        </p:spPr>
        <p:txBody>
          <a:bodyPr/>
          <a:lstStyle/>
          <a:p>
            <a:r>
              <a:rPr lang="en-GB" b="1" dirty="0">
                <a:solidFill>
                  <a:schemeClr val="bg1"/>
                </a:solidFill>
                <a:latin typeface="Arial" panose="020B0604020202020204" pitchFamily="34" charset="0"/>
                <a:cs typeface="Arial" panose="020B0604020202020204" pitchFamily="34" charset="0"/>
              </a:rPr>
              <a:t>3</a:t>
            </a:r>
          </a:p>
        </p:txBody>
      </p:sp>
      <p:sp>
        <p:nvSpPr>
          <p:cNvPr id="57" name="Shape 32">
            <a:extLst>
              <a:ext uri="{FF2B5EF4-FFF2-40B4-BE49-F238E27FC236}">
                <a16:creationId xmlns:a16="http://schemas.microsoft.com/office/drawing/2014/main" id="{3BE41F49-0555-A26E-93E9-ED44CDC82499}"/>
              </a:ext>
            </a:extLst>
          </p:cNvPr>
          <p:cNvSpPr/>
          <p:nvPr/>
        </p:nvSpPr>
        <p:spPr>
          <a:xfrm>
            <a:off x="8141744" y="4259555"/>
            <a:ext cx="475488" cy="475488"/>
          </a:xfrm>
          <a:prstGeom prst="ellipse">
            <a:avLst/>
          </a:prstGeom>
          <a:solidFill>
            <a:srgbClr val="E31D86"/>
          </a:solidFill>
          <a:ln w="12700">
            <a:solidFill>
              <a:srgbClr val="E31D86"/>
            </a:solidFill>
            <a:prstDash val="solid"/>
          </a:ln>
        </p:spPr>
        <p:txBody>
          <a:bodyPr/>
          <a:lstStyle/>
          <a:p>
            <a:r>
              <a:rPr lang="en-GB" sz="1600" b="1" dirty="0">
                <a:solidFill>
                  <a:schemeClr val="bg1"/>
                </a:solidFill>
              </a:rPr>
              <a:t>4</a:t>
            </a:r>
          </a:p>
        </p:txBody>
      </p:sp>
      <p:sp>
        <p:nvSpPr>
          <p:cNvPr id="59" name="TextBox 58">
            <a:extLst>
              <a:ext uri="{FF2B5EF4-FFF2-40B4-BE49-F238E27FC236}">
                <a16:creationId xmlns:a16="http://schemas.microsoft.com/office/drawing/2014/main" id="{0F140F4E-F8FF-4DC2-2FA4-023D1989CEE0}"/>
              </a:ext>
            </a:extLst>
          </p:cNvPr>
          <p:cNvSpPr txBox="1"/>
          <p:nvPr/>
        </p:nvSpPr>
        <p:spPr>
          <a:xfrm>
            <a:off x="8754432" y="4240059"/>
            <a:ext cx="7470558" cy="567271"/>
          </a:xfrm>
          <a:prstGeom prst="rect">
            <a:avLst/>
          </a:prstGeom>
          <a:noFill/>
        </p:spPr>
        <p:txBody>
          <a:bodyPr wrap="square">
            <a:spAutoFit/>
          </a:bodyPr>
          <a:lstStyle/>
          <a:p>
            <a:pPr marL="0" indent="0">
              <a:lnSpc>
                <a:spcPct val="105000"/>
              </a:lnSpc>
              <a:buNone/>
            </a:pPr>
            <a:r>
              <a:rPr lang="en-US" sz="1500" b="1" dirty="0">
                <a:solidFill>
                  <a:srgbClr val="0F4D87"/>
                </a:solidFill>
                <a:latin typeface="Calibri" pitchFamily="34" charset="0"/>
                <a:ea typeface="Calibri" pitchFamily="34" charset="-122"/>
                <a:cs typeface="Calibri" pitchFamily="34" charset="-120"/>
              </a:rPr>
              <a:t>Relationships create safety and </a:t>
            </a:r>
          </a:p>
          <a:p>
            <a:pPr marL="0" indent="0">
              <a:lnSpc>
                <a:spcPct val="105000"/>
              </a:lnSpc>
              <a:buNone/>
            </a:pPr>
            <a:r>
              <a:rPr lang="en-US" sz="1500" b="1" dirty="0">
                <a:solidFill>
                  <a:srgbClr val="0F4D87"/>
                </a:solidFill>
                <a:latin typeface="Calibri" pitchFamily="34" charset="0"/>
                <a:ea typeface="Calibri" pitchFamily="34" charset="-122"/>
                <a:cs typeface="Calibri" pitchFamily="34" charset="-120"/>
              </a:rPr>
              <a:t>change</a:t>
            </a:r>
            <a:endParaRPr lang="en-US" sz="1500" dirty="0"/>
          </a:p>
        </p:txBody>
      </p:sp>
      <p:sp>
        <p:nvSpPr>
          <p:cNvPr id="60" name="Shape 36">
            <a:extLst>
              <a:ext uri="{FF2B5EF4-FFF2-40B4-BE49-F238E27FC236}">
                <a16:creationId xmlns:a16="http://schemas.microsoft.com/office/drawing/2014/main" id="{EC542D71-E2DA-0EAE-BF38-AE208D09494E}"/>
              </a:ext>
            </a:extLst>
          </p:cNvPr>
          <p:cNvSpPr/>
          <p:nvPr/>
        </p:nvSpPr>
        <p:spPr>
          <a:xfrm>
            <a:off x="8188516" y="5152428"/>
            <a:ext cx="475488" cy="475488"/>
          </a:xfrm>
          <a:prstGeom prst="ellipse">
            <a:avLst/>
          </a:prstGeom>
          <a:solidFill>
            <a:srgbClr val="0F4D87"/>
          </a:solidFill>
          <a:ln w="12700">
            <a:solidFill>
              <a:srgbClr val="0F4D87"/>
            </a:solidFill>
            <a:prstDash val="solid"/>
          </a:ln>
        </p:spPr>
        <p:txBody>
          <a:bodyPr/>
          <a:lstStyle/>
          <a:p>
            <a:r>
              <a:rPr lang="en-GB" sz="1600" b="1" dirty="0">
                <a:solidFill>
                  <a:schemeClr val="bg1"/>
                </a:solidFill>
              </a:rPr>
              <a:t>5</a:t>
            </a:r>
          </a:p>
        </p:txBody>
      </p:sp>
      <p:sp>
        <p:nvSpPr>
          <p:cNvPr id="61" name="Text 27">
            <a:extLst>
              <a:ext uri="{FF2B5EF4-FFF2-40B4-BE49-F238E27FC236}">
                <a16:creationId xmlns:a16="http://schemas.microsoft.com/office/drawing/2014/main" id="{6AEC1F5B-E821-13A7-A465-04467EC3420D}"/>
              </a:ext>
            </a:extLst>
          </p:cNvPr>
          <p:cNvSpPr/>
          <p:nvPr/>
        </p:nvSpPr>
        <p:spPr>
          <a:xfrm>
            <a:off x="8860950" y="5174820"/>
            <a:ext cx="2782409" cy="475488"/>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Care is short, purposeful, and a last resort</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OUR GEOGRAPHICAL AREA</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ea typeface="Arial" pitchFamily="34" charset="-122"/>
                <a:cs typeface="Arial" pitchFamily="34" charset="-120"/>
              </a:rPr>
              <a:t>The largest Trust area in Northern Ireland</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4</a:t>
            </a:r>
            <a:endParaRPr lang="en-US" sz="900" dirty="0"/>
          </a:p>
        </p:txBody>
      </p:sp>
      <p:sp>
        <p:nvSpPr>
          <p:cNvPr id="7" name="Shape 4"/>
          <p:cNvSpPr/>
          <p:nvPr/>
        </p:nvSpPr>
        <p:spPr>
          <a:xfrm>
            <a:off x="548640" y="1371600"/>
            <a:ext cx="3520440" cy="1325880"/>
          </a:xfrm>
          <a:prstGeom prst="roundRect">
            <a:avLst>
              <a:gd name="adj" fmla="val 551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8" name="Text 5"/>
          <p:cNvSpPr/>
          <p:nvPr/>
        </p:nvSpPr>
        <p:spPr>
          <a:xfrm>
            <a:off x="777240" y="1499616"/>
            <a:ext cx="3063240" cy="566928"/>
          </a:xfrm>
          <a:prstGeom prst="rect">
            <a:avLst/>
          </a:prstGeom>
          <a:noFill/>
          <a:ln/>
        </p:spPr>
        <p:txBody>
          <a:bodyPr wrap="square" lIns="0" tIns="0" rIns="0" bIns="0" rtlCol="0" anchor="ctr"/>
          <a:lstStyle/>
          <a:p>
            <a:pPr marL="0" indent="0">
              <a:buNone/>
            </a:pPr>
            <a:r>
              <a:rPr lang="en-US" sz="3000" b="1" dirty="0">
                <a:solidFill>
                  <a:srgbClr val="0F4D87"/>
                </a:solidFill>
                <a:latin typeface="Arial" pitchFamily="34" charset="0"/>
                <a:ea typeface="Arial" pitchFamily="34" charset="-122"/>
                <a:cs typeface="Arial" pitchFamily="34" charset="-120"/>
              </a:rPr>
              <a:t>1,733</a:t>
            </a:r>
            <a:endParaRPr lang="en-US" sz="3000" dirty="0"/>
          </a:p>
        </p:txBody>
      </p:sp>
      <p:sp>
        <p:nvSpPr>
          <p:cNvPr id="9" name="Text 6"/>
          <p:cNvSpPr/>
          <p:nvPr/>
        </p:nvSpPr>
        <p:spPr>
          <a:xfrm>
            <a:off x="777240" y="2066544"/>
            <a:ext cx="3063240" cy="237744"/>
          </a:xfrm>
          <a:prstGeom prst="rect">
            <a:avLst/>
          </a:prstGeom>
          <a:noFill/>
          <a:ln/>
        </p:spPr>
        <p:txBody>
          <a:bodyPr wrap="square" lIns="0" tIns="0" rIns="0" bIns="0" rtlCol="0" anchor="ctr"/>
          <a:lstStyle/>
          <a:p>
            <a:pPr marL="0" indent="0">
              <a:buNone/>
            </a:pPr>
            <a:r>
              <a:rPr lang="en-US" sz="1050" b="1" kern="0" spc="120" dirty="0">
                <a:solidFill>
                  <a:srgbClr val="12ABC8"/>
                </a:solidFill>
                <a:latin typeface="Calibri" pitchFamily="34" charset="0"/>
                <a:ea typeface="Calibri" pitchFamily="34" charset="-122"/>
                <a:cs typeface="Calibri" pitchFamily="34" charset="-120"/>
              </a:rPr>
              <a:t>SQUARE MILES</a:t>
            </a:r>
            <a:endParaRPr lang="en-US" sz="1050" dirty="0"/>
          </a:p>
        </p:txBody>
      </p:sp>
      <p:sp>
        <p:nvSpPr>
          <p:cNvPr id="10" name="Text 7"/>
          <p:cNvSpPr/>
          <p:nvPr/>
        </p:nvSpPr>
        <p:spPr>
          <a:xfrm>
            <a:off x="777240" y="2286000"/>
            <a:ext cx="3063240" cy="292608"/>
          </a:xfrm>
          <a:prstGeom prst="rect">
            <a:avLst/>
          </a:prstGeom>
          <a:noFill/>
          <a:ln/>
        </p:spPr>
        <p:txBody>
          <a:bodyPr wrap="square" lIns="0" tIns="0" rIns="0" bIns="0" rtlCol="0" anchor="t"/>
          <a:lstStyle/>
          <a:p>
            <a:pPr marL="0" indent="0">
              <a:buNone/>
            </a:pPr>
            <a:r>
              <a:rPr lang="en-US" sz="1100" dirty="0">
                <a:solidFill>
                  <a:srgbClr val="5A6B7B"/>
                </a:solidFill>
                <a:latin typeface="Calibri" pitchFamily="34" charset="0"/>
                <a:ea typeface="Calibri" pitchFamily="34" charset="-122"/>
                <a:cs typeface="Calibri" pitchFamily="34" charset="-120"/>
              </a:rPr>
              <a:t>The largest of the 5 Trust areas</a:t>
            </a:r>
            <a:endParaRPr lang="en-US" sz="1100" dirty="0"/>
          </a:p>
        </p:txBody>
      </p:sp>
      <p:sp>
        <p:nvSpPr>
          <p:cNvPr id="11" name="Shape 8"/>
          <p:cNvSpPr/>
          <p:nvPr/>
        </p:nvSpPr>
        <p:spPr>
          <a:xfrm>
            <a:off x="4270248" y="1371600"/>
            <a:ext cx="3520440" cy="1325880"/>
          </a:xfrm>
          <a:prstGeom prst="roundRect">
            <a:avLst>
              <a:gd name="adj" fmla="val 551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2" name="Text 9"/>
          <p:cNvSpPr/>
          <p:nvPr/>
        </p:nvSpPr>
        <p:spPr>
          <a:xfrm>
            <a:off x="4498848" y="1499616"/>
            <a:ext cx="3063240" cy="566928"/>
          </a:xfrm>
          <a:prstGeom prst="rect">
            <a:avLst/>
          </a:prstGeom>
          <a:noFill/>
          <a:ln/>
        </p:spPr>
        <p:txBody>
          <a:bodyPr wrap="square" lIns="0" tIns="0" rIns="0" bIns="0" rtlCol="0" anchor="ctr"/>
          <a:lstStyle/>
          <a:p>
            <a:pPr marL="0" indent="0">
              <a:buNone/>
            </a:pPr>
            <a:r>
              <a:rPr lang="en-US" sz="3000" b="1" dirty="0">
                <a:solidFill>
                  <a:srgbClr val="0F4D87"/>
                </a:solidFill>
                <a:latin typeface="Arial" pitchFamily="34" charset="0"/>
                <a:ea typeface="Arial" pitchFamily="34" charset="-122"/>
                <a:cs typeface="Arial" pitchFamily="34" charset="-120"/>
              </a:rPr>
              <a:t>480,000</a:t>
            </a:r>
            <a:endParaRPr lang="en-US" sz="3000" dirty="0"/>
          </a:p>
        </p:txBody>
      </p:sp>
      <p:sp>
        <p:nvSpPr>
          <p:cNvPr id="13" name="Text 10"/>
          <p:cNvSpPr/>
          <p:nvPr/>
        </p:nvSpPr>
        <p:spPr>
          <a:xfrm>
            <a:off x="4498848" y="2066544"/>
            <a:ext cx="3063240" cy="237744"/>
          </a:xfrm>
          <a:prstGeom prst="rect">
            <a:avLst/>
          </a:prstGeom>
          <a:noFill/>
          <a:ln/>
        </p:spPr>
        <p:txBody>
          <a:bodyPr wrap="square" lIns="0" tIns="0" rIns="0" bIns="0" rtlCol="0" anchor="ctr"/>
          <a:lstStyle/>
          <a:p>
            <a:pPr marL="0" indent="0">
              <a:buNone/>
            </a:pPr>
            <a:r>
              <a:rPr lang="en-US" sz="1050" b="1" kern="0" spc="120" dirty="0">
                <a:solidFill>
                  <a:srgbClr val="12ABC8"/>
                </a:solidFill>
                <a:latin typeface="Calibri" pitchFamily="34" charset="0"/>
                <a:ea typeface="Calibri" pitchFamily="34" charset="-122"/>
                <a:cs typeface="Calibri" pitchFamily="34" charset="-120"/>
              </a:rPr>
              <a:t>PEOPLE SERVED</a:t>
            </a:r>
            <a:endParaRPr lang="en-US" sz="1050" dirty="0"/>
          </a:p>
        </p:txBody>
      </p:sp>
      <p:sp>
        <p:nvSpPr>
          <p:cNvPr id="14" name="Text 11"/>
          <p:cNvSpPr/>
          <p:nvPr/>
        </p:nvSpPr>
        <p:spPr>
          <a:xfrm>
            <a:off x="4498848" y="2286000"/>
            <a:ext cx="3063240" cy="292608"/>
          </a:xfrm>
          <a:prstGeom prst="rect">
            <a:avLst/>
          </a:prstGeom>
          <a:noFill/>
          <a:ln/>
        </p:spPr>
        <p:txBody>
          <a:bodyPr wrap="square" lIns="0" tIns="0" rIns="0" bIns="0" rtlCol="0" anchor="t"/>
          <a:lstStyle/>
          <a:p>
            <a:pPr marL="0" indent="0">
              <a:buNone/>
            </a:pPr>
            <a:r>
              <a:rPr lang="en-US" sz="1100" dirty="0">
                <a:solidFill>
                  <a:srgbClr val="5A6B7B"/>
                </a:solidFill>
                <a:latin typeface="Calibri" pitchFamily="34" charset="0"/>
                <a:ea typeface="Calibri" pitchFamily="34" charset="-122"/>
                <a:cs typeface="Calibri" pitchFamily="34" charset="-120"/>
              </a:rPr>
              <a:t>The resident population of the Trust area</a:t>
            </a:r>
            <a:endParaRPr lang="en-US" sz="1100" dirty="0"/>
          </a:p>
        </p:txBody>
      </p:sp>
      <p:sp>
        <p:nvSpPr>
          <p:cNvPr id="15" name="Shape 12"/>
          <p:cNvSpPr/>
          <p:nvPr/>
        </p:nvSpPr>
        <p:spPr>
          <a:xfrm>
            <a:off x="548640" y="2880360"/>
            <a:ext cx="3520440" cy="1325880"/>
          </a:xfrm>
          <a:prstGeom prst="roundRect">
            <a:avLst>
              <a:gd name="adj" fmla="val 551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6" name="Text 13"/>
          <p:cNvSpPr/>
          <p:nvPr/>
        </p:nvSpPr>
        <p:spPr>
          <a:xfrm>
            <a:off x="777240" y="3008376"/>
            <a:ext cx="3063240" cy="566928"/>
          </a:xfrm>
          <a:prstGeom prst="rect">
            <a:avLst/>
          </a:prstGeom>
          <a:noFill/>
          <a:ln/>
        </p:spPr>
        <p:txBody>
          <a:bodyPr wrap="square" lIns="0" tIns="0" rIns="0" bIns="0" rtlCol="0" anchor="ctr"/>
          <a:lstStyle/>
          <a:p>
            <a:pPr marL="0" indent="0">
              <a:buNone/>
            </a:pPr>
            <a:r>
              <a:rPr lang="en-US" sz="3000" b="1" dirty="0">
                <a:solidFill>
                  <a:srgbClr val="0F4D87"/>
                </a:solidFill>
                <a:latin typeface="Arial" pitchFamily="34" charset="0"/>
                <a:ea typeface="Arial" pitchFamily="34" charset="-122"/>
                <a:cs typeface="Arial" pitchFamily="34" charset="-120"/>
              </a:rPr>
              <a:t>13,000</a:t>
            </a:r>
            <a:endParaRPr lang="en-US" sz="3000" dirty="0"/>
          </a:p>
        </p:txBody>
      </p:sp>
      <p:sp>
        <p:nvSpPr>
          <p:cNvPr id="17" name="Text 14"/>
          <p:cNvSpPr/>
          <p:nvPr/>
        </p:nvSpPr>
        <p:spPr>
          <a:xfrm>
            <a:off x="777240" y="3575304"/>
            <a:ext cx="3063240" cy="237744"/>
          </a:xfrm>
          <a:prstGeom prst="rect">
            <a:avLst/>
          </a:prstGeom>
          <a:noFill/>
          <a:ln/>
        </p:spPr>
        <p:txBody>
          <a:bodyPr wrap="square" lIns="0" tIns="0" rIns="0" bIns="0" rtlCol="0" anchor="ctr"/>
          <a:lstStyle/>
          <a:p>
            <a:pPr marL="0" indent="0">
              <a:buNone/>
            </a:pPr>
            <a:r>
              <a:rPr lang="en-US" sz="1050" b="1" kern="0" spc="120" dirty="0">
                <a:solidFill>
                  <a:srgbClr val="12ABC8"/>
                </a:solidFill>
                <a:latin typeface="Calibri" pitchFamily="34" charset="0"/>
                <a:ea typeface="Calibri" pitchFamily="34" charset="-122"/>
                <a:cs typeface="Calibri" pitchFamily="34" charset="-120"/>
              </a:rPr>
              <a:t>STAFF EMPLOYED</a:t>
            </a:r>
            <a:endParaRPr lang="en-US" sz="1050" dirty="0"/>
          </a:p>
        </p:txBody>
      </p:sp>
      <p:sp>
        <p:nvSpPr>
          <p:cNvPr id="18" name="Text 15"/>
          <p:cNvSpPr/>
          <p:nvPr/>
        </p:nvSpPr>
        <p:spPr>
          <a:xfrm>
            <a:off x="777240" y="3794760"/>
            <a:ext cx="3063240" cy="292608"/>
          </a:xfrm>
          <a:prstGeom prst="rect">
            <a:avLst/>
          </a:prstGeom>
          <a:noFill/>
          <a:ln/>
        </p:spPr>
        <p:txBody>
          <a:bodyPr wrap="square" lIns="0" tIns="0" rIns="0" bIns="0" rtlCol="0" anchor="t"/>
          <a:lstStyle/>
          <a:p>
            <a:pPr marL="0" indent="0">
              <a:buNone/>
            </a:pPr>
            <a:r>
              <a:rPr lang="en-US" sz="1100" dirty="0">
                <a:solidFill>
                  <a:srgbClr val="5A6B7B"/>
                </a:solidFill>
                <a:latin typeface="Calibri" pitchFamily="34" charset="0"/>
                <a:ea typeface="Calibri" pitchFamily="34" charset="-122"/>
                <a:cs typeface="Calibri" pitchFamily="34" charset="-120"/>
              </a:rPr>
              <a:t>Across hospital and community services</a:t>
            </a:r>
            <a:endParaRPr lang="en-US" sz="1100" dirty="0"/>
          </a:p>
        </p:txBody>
      </p:sp>
      <p:sp>
        <p:nvSpPr>
          <p:cNvPr id="19" name="Shape 16"/>
          <p:cNvSpPr/>
          <p:nvPr/>
        </p:nvSpPr>
        <p:spPr>
          <a:xfrm>
            <a:off x="4270248" y="2880360"/>
            <a:ext cx="3520440" cy="1325880"/>
          </a:xfrm>
          <a:prstGeom prst="roundRect">
            <a:avLst>
              <a:gd name="adj" fmla="val 551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dirty="0"/>
          </a:p>
        </p:txBody>
      </p:sp>
      <p:sp>
        <p:nvSpPr>
          <p:cNvPr id="20" name="Text 17"/>
          <p:cNvSpPr/>
          <p:nvPr/>
        </p:nvSpPr>
        <p:spPr>
          <a:xfrm>
            <a:off x="4498848" y="3008376"/>
            <a:ext cx="3063240" cy="566928"/>
          </a:xfrm>
          <a:prstGeom prst="rect">
            <a:avLst/>
          </a:prstGeom>
          <a:noFill/>
          <a:ln/>
        </p:spPr>
        <p:txBody>
          <a:bodyPr wrap="square" lIns="0" tIns="0" rIns="0" bIns="0" rtlCol="0" anchor="ctr"/>
          <a:lstStyle/>
          <a:p>
            <a:pPr marL="0" indent="0">
              <a:buNone/>
            </a:pPr>
            <a:r>
              <a:rPr lang="en-US" sz="3000" b="1" dirty="0">
                <a:solidFill>
                  <a:srgbClr val="002060"/>
                </a:solidFill>
              </a:rPr>
              <a:t>4156  </a:t>
            </a:r>
          </a:p>
        </p:txBody>
      </p:sp>
      <p:sp>
        <p:nvSpPr>
          <p:cNvPr id="21" name="Text 18"/>
          <p:cNvSpPr/>
          <p:nvPr/>
        </p:nvSpPr>
        <p:spPr>
          <a:xfrm>
            <a:off x="4498848" y="3575304"/>
            <a:ext cx="3063240" cy="237744"/>
          </a:xfrm>
          <a:prstGeom prst="rect">
            <a:avLst/>
          </a:prstGeom>
          <a:noFill/>
          <a:ln/>
        </p:spPr>
        <p:txBody>
          <a:bodyPr wrap="square" lIns="0" tIns="0" rIns="0" bIns="0" rtlCol="0" anchor="ctr"/>
          <a:lstStyle/>
          <a:p>
            <a:pPr marL="0" indent="0">
              <a:buNone/>
            </a:pPr>
            <a:r>
              <a:rPr lang="en-US" sz="1050" b="1" kern="0" spc="120" dirty="0">
                <a:solidFill>
                  <a:srgbClr val="12ABC8"/>
                </a:solidFill>
                <a:latin typeface="Calibri" pitchFamily="34" charset="0"/>
                <a:ea typeface="Calibri" pitchFamily="34" charset="-122"/>
                <a:cs typeface="Calibri" pitchFamily="34" charset="-120"/>
              </a:rPr>
              <a:t>Children in Need (March 2026)</a:t>
            </a:r>
            <a:endParaRPr lang="en-US" sz="1050" dirty="0"/>
          </a:p>
        </p:txBody>
      </p:sp>
      <p:sp>
        <p:nvSpPr>
          <p:cNvPr id="22" name="Text 19"/>
          <p:cNvSpPr/>
          <p:nvPr/>
        </p:nvSpPr>
        <p:spPr>
          <a:xfrm>
            <a:off x="4498848" y="3794760"/>
            <a:ext cx="3063240" cy="292608"/>
          </a:xfrm>
          <a:prstGeom prst="rect">
            <a:avLst/>
          </a:prstGeom>
          <a:noFill/>
          <a:ln/>
        </p:spPr>
        <p:txBody>
          <a:bodyPr wrap="square" lIns="0" tIns="0" rIns="0" bIns="0" rtlCol="0" anchor="t"/>
          <a:lstStyle/>
          <a:p>
            <a:pPr marL="0" indent="0">
              <a:buNone/>
            </a:pPr>
            <a:endParaRPr lang="en-US" sz="1100" dirty="0"/>
          </a:p>
        </p:txBody>
      </p:sp>
      <p:sp>
        <p:nvSpPr>
          <p:cNvPr id="23" name="Shape 20"/>
          <p:cNvSpPr/>
          <p:nvPr/>
        </p:nvSpPr>
        <p:spPr>
          <a:xfrm>
            <a:off x="548640" y="4434840"/>
            <a:ext cx="3520440" cy="1325880"/>
          </a:xfrm>
          <a:prstGeom prst="roundRect">
            <a:avLst>
              <a:gd name="adj" fmla="val 551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4" name="Text 21"/>
          <p:cNvSpPr/>
          <p:nvPr/>
        </p:nvSpPr>
        <p:spPr>
          <a:xfrm>
            <a:off x="777240" y="4517136"/>
            <a:ext cx="3063240" cy="566928"/>
          </a:xfrm>
          <a:prstGeom prst="rect">
            <a:avLst/>
          </a:prstGeom>
          <a:noFill/>
          <a:ln/>
        </p:spPr>
        <p:txBody>
          <a:bodyPr wrap="square" lIns="0" tIns="0" rIns="0" bIns="0" rtlCol="0" anchor="ctr"/>
          <a:lstStyle/>
          <a:p>
            <a:pPr marL="0" indent="0">
              <a:buNone/>
            </a:pPr>
            <a:r>
              <a:rPr lang="en-US" sz="2000" b="1" dirty="0">
                <a:solidFill>
                  <a:srgbClr val="0F4D87"/>
                </a:solidFill>
                <a:latin typeface="Arial" pitchFamily="34" charset="0"/>
                <a:cs typeface="Arial" pitchFamily="34" charset="-120"/>
              </a:rPr>
              <a:t>403 (CPR) &amp; 901 (LAC)</a:t>
            </a:r>
            <a:endParaRPr lang="en-US" sz="2000" b="1" dirty="0"/>
          </a:p>
        </p:txBody>
      </p:sp>
      <p:sp>
        <p:nvSpPr>
          <p:cNvPr id="25" name="Text 22"/>
          <p:cNvSpPr/>
          <p:nvPr/>
        </p:nvSpPr>
        <p:spPr>
          <a:xfrm>
            <a:off x="777240" y="5010912"/>
            <a:ext cx="3063240" cy="310896"/>
          </a:xfrm>
          <a:prstGeom prst="rect">
            <a:avLst/>
          </a:prstGeom>
          <a:noFill/>
          <a:ln/>
        </p:spPr>
        <p:txBody>
          <a:bodyPr wrap="square" lIns="0" tIns="0" rIns="0" bIns="0" rtlCol="0" anchor="ctr"/>
          <a:lstStyle/>
          <a:p>
            <a:pPr marL="0" indent="0">
              <a:buNone/>
            </a:pPr>
            <a:r>
              <a:rPr lang="en-US" sz="1050" b="1" kern="0" spc="120" dirty="0">
                <a:solidFill>
                  <a:srgbClr val="12ABC8"/>
                </a:solidFill>
                <a:latin typeface="Calibri" pitchFamily="34" charset="0"/>
                <a:ea typeface="Calibri" pitchFamily="34" charset="-122"/>
                <a:cs typeface="Calibri" pitchFamily="34" charset="-120"/>
              </a:rPr>
              <a:t> Children on Child Protection Register and Looked After Children(August 2026)</a:t>
            </a:r>
            <a:endParaRPr lang="en-US" sz="1050" dirty="0"/>
          </a:p>
        </p:txBody>
      </p:sp>
      <p:sp>
        <p:nvSpPr>
          <p:cNvPr id="26" name="Text 23"/>
          <p:cNvSpPr/>
          <p:nvPr/>
        </p:nvSpPr>
        <p:spPr>
          <a:xfrm>
            <a:off x="777240" y="5303520"/>
            <a:ext cx="3063240" cy="292608"/>
          </a:xfrm>
          <a:prstGeom prst="rect">
            <a:avLst/>
          </a:prstGeom>
          <a:noFill/>
          <a:ln/>
        </p:spPr>
        <p:txBody>
          <a:bodyPr wrap="square" lIns="0" tIns="0" rIns="0" bIns="0" rtlCol="0" anchor="t"/>
          <a:lstStyle/>
          <a:p>
            <a:pPr marL="0" indent="0">
              <a:buNone/>
            </a:pPr>
            <a:endParaRPr lang="en-US" sz="1100" dirty="0"/>
          </a:p>
        </p:txBody>
      </p:sp>
      <p:sp>
        <p:nvSpPr>
          <p:cNvPr id="27" name="Shape 24"/>
          <p:cNvSpPr/>
          <p:nvPr/>
        </p:nvSpPr>
        <p:spPr>
          <a:xfrm>
            <a:off x="4270248" y="4389120"/>
            <a:ext cx="3520440" cy="1325880"/>
          </a:xfrm>
          <a:prstGeom prst="roundRect">
            <a:avLst>
              <a:gd name="adj" fmla="val 551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8" name="Text 25"/>
          <p:cNvSpPr/>
          <p:nvPr/>
        </p:nvSpPr>
        <p:spPr>
          <a:xfrm>
            <a:off x="4498848" y="4517136"/>
            <a:ext cx="3063240" cy="566928"/>
          </a:xfrm>
          <a:prstGeom prst="rect">
            <a:avLst/>
          </a:prstGeom>
          <a:noFill/>
          <a:ln/>
        </p:spPr>
        <p:txBody>
          <a:bodyPr wrap="square" lIns="0" tIns="0" rIns="0" bIns="0" rtlCol="0" anchor="ctr"/>
          <a:lstStyle/>
          <a:p>
            <a:pPr marL="0" indent="0">
              <a:buNone/>
            </a:pPr>
            <a:r>
              <a:rPr lang="en-US" sz="3000" b="1" dirty="0">
                <a:solidFill>
                  <a:srgbClr val="0F4D87"/>
                </a:solidFill>
                <a:latin typeface="Arial" pitchFamily="34" charset="0"/>
                <a:ea typeface="Arial" pitchFamily="34" charset="-122"/>
                <a:cs typeface="Arial" pitchFamily="34" charset="-120"/>
              </a:rPr>
              <a:t>106,631</a:t>
            </a:r>
            <a:endParaRPr lang="en-US" sz="3000" dirty="0"/>
          </a:p>
        </p:txBody>
      </p:sp>
      <p:sp>
        <p:nvSpPr>
          <p:cNvPr id="29" name="Text 26"/>
          <p:cNvSpPr/>
          <p:nvPr/>
        </p:nvSpPr>
        <p:spPr>
          <a:xfrm>
            <a:off x="4498848" y="5084064"/>
            <a:ext cx="3063240" cy="237744"/>
          </a:xfrm>
          <a:prstGeom prst="rect">
            <a:avLst/>
          </a:prstGeom>
          <a:noFill/>
          <a:ln/>
        </p:spPr>
        <p:txBody>
          <a:bodyPr wrap="square" lIns="0" tIns="0" rIns="0" bIns="0" rtlCol="0" anchor="ctr"/>
          <a:lstStyle/>
          <a:p>
            <a:pPr marL="0" indent="0">
              <a:buNone/>
            </a:pPr>
            <a:r>
              <a:rPr lang="en-US" sz="1050" b="1" kern="0" spc="120" dirty="0">
                <a:solidFill>
                  <a:srgbClr val="12ABC8"/>
                </a:solidFill>
                <a:latin typeface="Calibri" pitchFamily="34" charset="0"/>
                <a:ea typeface="Calibri" pitchFamily="34" charset="-122"/>
                <a:cs typeface="Calibri" pitchFamily="34" charset="-120"/>
              </a:rPr>
              <a:t>CHILDREN</a:t>
            </a:r>
            <a:endParaRPr lang="en-US" sz="1050" dirty="0"/>
          </a:p>
        </p:txBody>
      </p:sp>
      <p:sp>
        <p:nvSpPr>
          <p:cNvPr id="30" name="Text 27"/>
          <p:cNvSpPr/>
          <p:nvPr/>
        </p:nvSpPr>
        <p:spPr>
          <a:xfrm>
            <a:off x="4498848" y="5303520"/>
            <a:ext cx="3063240" cy="292608"/>
          </a:xfrm>
          <a:prstGeom prst="rect">
            <a:avLst/>
          </a:prstGeom>
          <a:noFill/>
          <a:ln/>
        </p:spPr>
        <p:txBody>
          <a:bodyPr wrap="square" lIns="0" tIns="0" rIns="0" bIns="0" rtlCol="0" anchor="t"/>
          <a:lstStyle/>
          <a:p>
            <a:pPr marL="0" indent="0">
              <a:buNone/>
            </a:pPr>
            <a:r>
              <a:rPr lang="en-US" sz="1100" dirty="0">
                <a:solidFill>
                  <a:srgbClr val="5A6B7B"/>
                </a:solidFill>
                <a:latin typeface="Calibri" pitchFamily="34" charset="0"/>
                <a:ea typeface="Calibri" pitchFamily="34" charset="-122"/>
                <a:cs typeface="Calibri" pitchFamily="34" charset="-120"/>
              </a:rPr>
              <a:t> Highest under 18 population</a:t>
            </a:r>
            <a:endParaRPr lang="en-US" sz="1100" dirty="0"/>
          </a:p>
        </p:txBody>
      </p:sp>
      <p:sp>
        <p:nvSpPr>
          <p:cNvPr id="31" name="Text 28"/>
          <p:cNvSpPr/>
          <p:nvPr/>
        </p:nvSpPr>
        <p:spPr>
          <a:xfrm>
            <a:off x="548640" y="5760720"/>
            <a:ext cx="7315200" cy="320040"/>
          </a:xfrm>
          <a:prstGeom prst="rect">
            <a:avLst/>
          </a:prstGeom>
          <a:noFill/>
          <a:ln/>
        </p:spPr>
        <p:txBody>
          <a:bodyPr wrap="square" lIns="0" tIns="0" rIns="0" bIns="0" rtlCol="0" anchor="ctr"/>
          <a:lstStyle/>
          <a:p>
            <a:pPr marL="0" indent="0">
              <a:buNone/>
            </a:pPr>
            <a:r>
              <a:rPr lang="en-US" sz="1300" b="1" i="1" dirty="0">
                <a:solidFill>
                  <a:srgbClr val="E31D86"/>
                </a:solidFill>
                <a:latin typeface="Calibri" pitchFamily="34" charset="0"/>
                <a:ea typeface="Calibri" pitchFamily="34" charset="-122"/>
                <a:cs typeface="Calibri" pitchFamily="34" charset="-120"/>
              </a:rPr>
              <a:t>.</a:t>
            </a:r>
            <a:endParaRPr lang="en-US" sz="1300" dirty="0"/>
          </a:p>
        </p:txBody>
      </p:sp>
      <p:pic>
        <p:nvPicPr>
          <p:cNvPr id="32" name="Image 1" descr="./assets/ni_map.png"/>
          <p:cNvPicPr>
            <a:picLocks noChangeAspect="1"/>
          </p:cNvPicPr>
          <p:nvPr/>
        </p:nvPicPr>
        <p:blipFill>
          <a:blip r:embed="rId4"/>
          <a:stretch>
            <a:fillRect/>
          </a:stretch>
        </p:blipFill>
        <p:spPr>
          <a:xfrm>
            <a:off x="8229600" y="1463040"/>
            <a:ext cx="3291840" cy="3456432"/>
          </a:xfrm>
          <a:prstGeom prst="rect">
            <a:avLst/>
          </a:prstGeom>
        </p:spPr>
      </p:pic>
      <p:sp>
        <p:nvSpPr>
          <p:cNvPr id="33" name="Text 29"/>
          <p:cNvSpPr/>
          <p:nvPr/>
        </p:nvSpPr>
        <p:spPr>
          <a:xfrm>
            <a:off x="8229600" y="5029200"/>
            <a:ext cx="3291840" cy="274320"/>
          </a:xfrm>
          <a:prstGeom prst="rect">
            <a:avLst/>
          </a:prstGeom>
          <a:noFill/>
          <a:ln/>
        </p:spPr>
        <p:txBody>
          <a:bodyPr wrap="square" lIns="0" tIns="0" rIns="0" bIns="0" rtlCol="0" anchor="ctr"/>
          <a:lstStyle/>
          <a:p>
            <a:pPr marL="0" indent="0" algn="ctr">
              <a:buNone/>
            </a:pPr>
            <a:r>
              <a:rPr lang="en-US" sz="1050" dirty="0">
                <a:solidFill>
                  <a:srgbClr val="5A6B7B"/>
                </a:solidFill>
                <a:latin typeface="Calibri" pitchFamily="34" charset="0"/>
                <a:ea typeface="Calibri" pitchFamily="34" charset="-122"/>
                <a:cs typeface="Calibri" pitchFamily="34" charset="-120"/>
              </a:rPr>
              <a:t>Northern Trust area shown in pink</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OUR GEOGRAPHICAL AREA</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cs typeface="Arial" pitchFamily="34" charset="-120"/>
              </a:rPr>
              <a:t>Our Landscape- Urban vs Rural </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4</a:t>
            </a:r>
            <a:endParaRPr lang="en-US" sz="900" dirty="0"/>
          </a:p>
        </p:txBody>
      </p:sp>
      <p:sp>
        <p:nvSpPr>
          <p:cNvPr id="8" name="Text 5"/>
          <p:cNvSpPr/>
          <p:nvPr/>
        </p:nvSpPr>
        <p:spPr>
          <a:xfrm>
            <a:off x="777240" y="1499616"/>
            <a:ext cx="3063240" cy="566928"/>
          </a:xfrm>
          <a:prstGeom prst="rect">
            <a:avLst/>
          </a:prstGeom>
          <a:noFill/>
          <a:ln/>
        </p:spPr>
        <p:txBody>
          <a:bodyPr wrap="square" lIns="0" tIns="0" rIns="0" bIns="0" rtlCol="0" anchor="ctr"/>
          <a:lstStyle/>
          <a:p>
            <a:pPr marL="0" indent="0">
              <a:buNone/>
            </a:pPr>
            <a:endParaRPr lang="en-US" sz="3000" dirty="0"/>
          </a:p>
        </p:txBody>
      </p:sp>
      <p:sp>
        <p:nvSpPr>
          <p:cNvPr id="9" name="Text 6"/>
          <p:cNvSpPr/>
          <p:nvPr/>
        </p:nvSpPr>
        <p:spPr>
          <a:xfrm>
            <a:off x="777240" y="2066544"/>
            <a:ext cx="3063240" cy="237744"/>
          </a:xfrm>
          <a:prstGeom prst="rect">
            <a:avLst/>
          </a:prstGeom>
          <a:noFill/>
          <a:ln/>
        </p:spPr>
        <p:txBody>
          <a:bodyPr wrap="square" lIns="0" tIns="0" rIns="0" bIns="0" rtlCol="0" anchor="ctr"/>
          <a:lstStyle/>
          <a:p>
            <a:pPr marL="0" indent="0">
              <a:buNone/>
            </a:pPr>
            <a:endParaRPr lang="en-US" sz="1050" dirty="0"/>
          </a:p>
        </p:txBody>
      </p:sp>
      <p:sp>
        <p:nvSpPr>
          <p:cNvPr id="10" name="Text 7"/>
          <p:cNvSpPr/>
          <p:nvPr/>
        </p:nvSpPr>
        <p:spPr>
          <a:xfrm>
            <a:off x="777240" y="2286000"/>
            <a:ext cx="3063240" cy="292608"/>
          </a:xfrm>
          <a:prstGeom prst="rect">
            <a:avLst/>
          </a:prstGeom>
          <a:noFill/>
          <a:ln/>
        </p:spPr>
        <p:txBody>
          <a:bodyPr wrap="square" lIns="0" tIns="0" rIns="0" bIns="0" rtlCol="0" anchor="t"/>
          <a:lstStyle/>
          <a:p>
            <a:pPr marL="0" indent="0">
              <a:buNone/>
            </a:pPr>
            <a:endParaRPr lang="en-US" sz="1100" dirty="0"/>
          </a:p>
        </p:txBody>
      </p:sp>
      <p:sp>
        <p:nvSpPr>
          <p:cNvPr id="12" name="Text 9"/>
          <p:cNvSpPr/>
          <p:nvPr/>
        </p:nvSpPr>
        <p:spPr>
          <a:xfrm>
            <a:off x="4498848" y="1499616"/>
            <a:ext cx="3063240" cy="566928"/>
          </a:xfrm>
          <a:prstGeom prst="rect">
            <a:avLst/>
          </a:prstGeom>
          <a:noFill/>
          <a:ln/>
        </p:spPr>
        <p:txBody>
          <a:bodyPr wrap="square" lIns="0" tIns="0" rIns="0" bIns="0" rtlCol="0" anchor="ctr"/>
          <a:lstStyle/>
          <a:p>
            <a:pPr marL="0" indent="0">
              <a:buNone/>
            </a:pPr>
            <a:endParaRPr lang="en-US" sz="3000" dirty="0"/>
          </a:p>
        </p:txBody>
      </p:sp>
      <p:sp>
        <p:nvSpPr>
          <p:cNvPr id="16" name="Text 13"/>
          <p:cNvSpPr/>
          <p:nvPr/>
        </p:nvSpPr>
        <p:spPr>
          <a:xfrm>
            <a:off x="777240" y="3008376"/>
            <a:ext cx="3063240" cy="566928"/>
          </a:xfrm>
          <a:prstGeom prst="rect">
            <a:avLst/>
          </a:prstGeom>
          <a:noFill/>
          <a:ln/>
        </p:spPr>
        <p:txBody>
          <a:bodyPr wrap="square" lIns="0" tIns="0" rIns="0" bIns="0" rtlCol="0" anchor="ctr"/>
          <a:lstStyle/>
          <a:p>
            <a:pPr marL="0" indent="0">
              <a:buNone/>
            </a:pPr>
            <a:endParaRPr lang="en-US" sz="3000" dirty="0"/>
          </a:p>
        </p:txBody>
      </p:sp>
      <p:sp>
        <p:nvSpPr>
          <p:cNvPr id="20" name="Text 17"/>
          <p:cNvSpPr/>
          <p:nvPr/>
        </p:nvSpPr>
        <p:spPr>
          <a:xfrm>
            <a:off x="4498848" y="3008376"/>
            <a:ext cx="3063240" cy="566928"/>
          </a:xfrm>
          <a:prstGeom prst="rect">
            <a:avLst/>
          </a:prstGeom>
          <a:noFill/>
          <a:ln/>
        </p:spPr>
        <p:txBody>
          <a:bodyPr wrap="square" lIns="0" tIns="0" rIns="0" bIns="0" rtlCol="0" anchor="ctr"/>
          <a:lstStyle/>
          <a:p>
            <a:pPr marL="0" indent="0">
              <a:buNone/>
            </a:pPr>
            <a:r>
              <a:rPr lang="en-US" sz="3000" b="1" dirty="0">
                <a:solidFill>
                  <a:srgbClr val="002060"/>
                </a:solidFill>
              </a:rPr>
              <a:t>  </a:t>
            </a:r>
          </a:p>
        </p:txBody>
      </p:sp>
      <p:sp>
        <p:nvSpPr>
          <p:cNvPr id="22" name="Text 19"/>
          <p:cNvSpPr/>
          <p:nvPr/>
        </p:nvSpPr>
        <p:spPr>
          <a:xfrm>
            <a:off x="4498848" y="3794760"/>
            <a:ext cx="3063240" cy="292608"/>
          </a:xfrm>
          <a:prstGeom prst="rect">
            <a:avLst/>
          </a:prstGeom>
          <a:noFill/>
          <a:ln/>
        </p:spPr>
        <p:txBody>
          <a:bodyPr wrap="square" lIns="0" tIns="0" rIns="0" bIns="0" rtlCol="0" anchor="t"/>
          <a:lstStyle/>
          <a:p>
            <a:pPr marL="0" indent="0">
              <a:buNone/>
            </a:pPr>
            <a:endParaRPr lang="en-US" sz="1100" dirty="0"/>
          </a:p>
        </p:txBody>
      </p:sp>
      <p:sp>
        <p:nvSpPr>
          <p:cNvPr id="24" name="Text 21"/>
          <p:cNvSpPr/>
          <p:nvPr/>
        </p:nvSpPr>
        <p:spPr>
          <a:xfrm>
            <a:off x="777240" y="4517136"/>
            <a:ext cx="3063240" cy="566928"/>
          </a:xfrm>
          <a:prstGeom prst="rect">
            <a:avLst/>
          </a:prstGeom>
          <a:noFill/>
          <a:ln/>
        </p:spPr>
        <p:txBody>
          <a:bodyPr wrap="square" lIns="0" tIns="0" rIns="0" bIns="0" rtlCol="0" anchor="ctr"/>
          <a:lstStyle/>
          <a:p>
            <a:pPr marL="0" indent="0">
              <a:buNone/>
            </a:pPr>
            <a:endParaRPr lang="en-US" sz="3000" dirty="0"/>
          </a:p>
        </p:txBody>
      </p:sp>
      <p:sp>
        <p:nvSpPr>
          <p:cNvPr id="28" name="Text 25"/>
          <p:cNvSpPr/>
          <p:nvPr/>
        </p:nvSpPr>
        <p:spPr>
          <a:xfrm>
            <a:off x="4498848" y="4517136"/>
            <a:ext cx="3063240" cy="566928"/>
          </a:xfrm>
          <a:prstGeom prst="rect">
            <a:avLst/>
          </a:prstGeom>
          <a:noFill/>
          <a:ln/>
        </p:spPr>
        <p:txBody>
          <a:bodyPr wrap="square" lIns="0" tIns="0" rIns="0" bIns="0" rtlCol="0" anchor="ctr"/>
          <a:lstStyle/>
          <a:p>
            <a:pPr marL="0" indent="0">
              <a:buNone/>
            </a:pPr>
            <a:endParaRPr lang="en-US" sz="3000" dirty="0"/>
          </a:p>
        </p:txBody>
      </p:sp>
      <p:sp>
        <p:nvSpPr>
          <p:cNvPr id="30" name="Text 27"/>
          <p:cNvSpPr/>
          <p:nvPr/>
        </p:nvSpPr>
        <p:spPr>
          <a:xfrm>
            <a:off x="4498848" y="5344668"/>
            <a:ext cx="3063240" cy="292608"/>
          </a:xfrm>
          <a:prstGeom prst="rect">
            <a:avLst/>
          </a:prstGeom>
          <a:noFill/>
          <a:ln/>
        </p:spPr>
        <p:txBody>
          <a:bodyPr wrap="square" lIns="0" tIns="0" rIns="0" bIns="0" rtlCol="0" anchor="t"/>
          <a:lstStyle/>
          <a:p>
            <a:pPr marL="0" indent="0">
              <a:buNone/>
            </a:pPr>
            <a:r>
              <a:rPr lang="en-US" sz="1100" dirty="0">
                <a:solidFill>
                  <a:srgbClr val="5A6B7B"/>
                </a:solidFill>
                <a:latin typeface="Calibri" pitchFamily="34" charset="0"/>
                <a:ea typeface="Calibri" pitchFamily="34" charset="-122"/>
                <a:cs typeface="Calibri" pitchFamily="34" charset="-120"/>
              </a:rPr>
              <a:t> H</a:t>
            </a:r>
            <a:endParaRPr lang="en-US" sz="1100" dirty="0"/>
          </a:p>
        </p:txBody>
      </p:sp>
      <p:sp>
        <p:nvSpPr>
          <p:cNvPr id="36" name="TextBox 35">
            <a:extLst>
              <a:ext uri="{FF2B5EF4-FFF2-40B4-BE49-F238E27FC236}">
                <a16:creationId xmlns:a16="http://schemas.microsoft.com/office/drawing/2014/main" id="{4D6C45E4-C9EE-D118-0BD6-51976A17E05B}"/>
              </a:ext>
            </a:extLst>
          </p:cNvPr>
          <p:cNvSpPr txBox="1"/>
          <p:nvPr/>
        </p:nvSpPr>
        <p:spPr>
          <a:xfrm>
            <a:off x="548640" y="1499616"/>
            <a:ext cx="3493008" cy="2062103"/>
          </a:xfrm>
          <a:prstGeom prst="rect">
            <a:avLst/>
          </a:prstGeom>
          <a:noFill/>
        </p:spPr>
        <p:txBody>
          <a:bodyPr wrap="square" rtlCol="0">
            <a:spAutoFit/>
          </a:bodyPr>
          <a:lstStyle/>
          <a:p>
            <a:r>
              <a:rPr lang="en-GB" sz="2000" b="1" u="sng" dirty="0">
                <a:solidFill>
                  <a:srgbClr val="0070C0"/>
                </a:solidFill>
              </a:rPr>
              <a:t>Urban Deprivation: </a:t>
            </a:r>
          </a:p>
          <a:p>
            <a:r>
              <a:rPr lang="en-GB" dirty="0">
                <a:solidFill>
                  <a:srgbClr val="0070C0"/>
                </a:solidFill>
              </a:rPr>
              <a:t>Ballymena, Coleraine, Larne and Carrickfergus, largely driven by:</a:t>
            </a:r>
          </a:p>
          <a:p>
            <a:pPr marL="285750" indent="-285750">
              <a:buFont typeface="Arial" panose="020B0604020202020204" pitchFamily="34" charset="0"/>
              <a:buChar char="•"/>
            </a:pPr>
            <a:r>
              <a:rPr lang="en-GB" dirty="0">
                <a:solidFill>
                  <a:srgbClr val="0070C0"/>
                </a:solidFill>
              </a:rPr>
              <a:t>Income</a:t>
            </a:r>
          </a:p>
          <a:p>
            <a:pPr marL="285750" indent="-285750">
              <a:buFont typeface="Arial" panose="020B0604020202020204" pitchFamily="34" charset="0"/>
              <a:buChar char="•"/>
            </a:pPr>
            <a:r>
              <a:rPr lang="en-GB" dirty="0">
                <a:solidFill>
                  <a:srgbClr val="0070C0"/>
                </a:solidFill>
              </a:rPr>
              <a:t>Employment</a:t>
            </a:r>
          </a:p>
          <a:p>
            <a:pPr marL="285750" indent="-285750">
              <a:buFont typeface="Arial" panose="020B0604020202020204" pitchFamily="34" charset="0"/>
              <a:buChar char="•"/>
            </a:pPr>
            <a:r>
              <a:rPr lang="en-GB" dirty="0">
                <a:solidFill>
                  <a:srgbClr val="0070C0"/>
                </a:solidFill>
              </a:rPr>
              <a:t>Education</a:t>
            </a:r>
          </a:p>
          <a:p>
            <a:pPr marL="285750" indent="-285750">
              <a:buFont typeface="Arial" panose="020B0604020202020204" pitchFamily="34" charset="0"/>
              <a:buChar char="•"/>
            </a:pPr>
            <a:r>
              <a:rPr lang="en-GB" dirty="0">
                <a:solidFill>
                  <a:srgbClr val="0070C0"/>
                </a:solidFill>
              </a:rPr>
              <a:t>Poorer health outcomes</a:t>
            </a:r>
          </a:p>
        </p:txBody>
      </p:sp>
      <p:sp>
        <p:nvSpPr>
          <p:cNvPr id="39" name="TextBox 38">
            <a:extLst>
              <a:ext uri="{FF2B5EF4-FFF2-40B4-BE49-F238E27FC236}">
                <a16:creationId xmlns:a16="http://schemas.microsoft.com/office/drawing/2014/main" id="{3EF7AB10-5533-4B78-8E4E-6A9850BF19AB}"/>
              </a:ext>
            </a:extLst>
          </p:cNvPr>
          <p:cNvSpPr txBox="1"/>
          <p:nvPr/>
        </p:nvSpPr>
        <p:spPr>
          <a:xfrm>
            <a:off x="599049" y="3629918"/>
            <a:ext cx="2930769" cy="2893100"/>
          </a:xfrm>
          <a:prstGeom prst="rect">
            <a:avLst/>
          </a:prstGeom>
          <a:noFill/>
        </p:spPr>
        <p:txBody>
          <a:bodyPr wrap="square" rtlCol="0">
            <a:spAutoFit/>
          </a:bodyPr>
          <a:lstStyle/>
          <a:p>
            <a:r>
              <a:rPr lang="en-GB" sz="2000" b="1" u="sng" dirty="0">
                <a:solidFill>
                  <a:srgbClr val="0070C0"/>
                </a:solidFill>
              </a:rPr>
              <a:t>Rural deprivation:</a:t>
            </a:r>
          </a:p>
          <a:p>
            <a:r>
              <a:rPr lang="en-GB" dirty="0">
                <a:solidFill>
                  <a:srgbClr val="0070C0"/>
                </a:solidFill>
              </a:rPr>
              <a:t>Causeway Coast and Glens, Mid and East Antrim and parts Antrim and Newtownabbey:</a:t>
            </a:r>
          </a:p>
          <a:p>
            <a:pPr marL="285750" indent="-285750">
              <a:buFont typeface="Arial" panose="020B0604020202020204" pitchFamily="34" charset="0"/>
              <a:buChar char="•"/>
            </a:pPr>
            <a:r>
              <a:rPr lang="en-GB" dirty="0">
                <a:solidFill>
                  <a:srgbClr val="0070C0"/>
                </a:solidFill>
              </a:rPr>
              <a:t>Poorer access to services </a:t>
            </a:r>
          </a:p>
          <a:p>
            <a:pPr marL="285750" indent="-285750">
              <a:buFont typeface="Arial" panose="020B0604020202020204" pitchFamily="34" charset="0"/>
              <a:buChar char="•"/>
            </a:pPr>
            <a:r>
              <a:rPr lang="en-GB" dirty="0">
                <a:solidFill>
                  <a:srgbClr val="0070C0"/>
                </a:solidFill>
              </a:rPr>
              <a:t>Transport difficulties</a:t>
            </a:r>
          </a:p>
          <a:p>
            <a:pPr marL="285750" indent="-285750">
              <a:buFont typeface="Arial" panose="020B0604020202020204" pitchFamily="34" charset="0"/>
              <a:buChar char="•"/>
            </a:pPr>
            <a:r>
              <a:rPr lang="en-GB" dirty="0">
                <a:solidFill>
                  <a:srgbClr val="0070C0"/>
                </a:solidFill>
              </a:rPr>
              <a:t>Social isolation </a:t>
            </a:r>
          </a:p>
          <a:p>
            <a:pPr marL="285750" indent="-285750">
              <a:buFont typeface="Arial" panose="020B0604020202020204" pitchFamily="34" charset="0"/>
              <a:buChar char="•"/>
            </a:pPr>
            <a:r>
              <a:rPr lang="en-GB" dirty="0">
                <a:solidFill>
                  <a:srgbClr val="0070C0"/>
                </a:solidFill>
              </a:rPr>
              <a:t>Hidden Poverty</a:t>
            </a:r>
          </a:p>
          <a:p>
            <a:pPr marL="285750" indent="-285750">
              <a:buFont typeface="Arial" panose="020B0604020202020204" pitchFamily="34" charset="0"/>
              <a:buChar char="•"/>
            </a:pPr>
            <a:endParaRPr lang="en-GB" dirty="0"/>
          </a:p>
        </p:txBody>
      </p:sp>
      <p:pic>
        <p:nvPicPr>
          <p:cNvPr id="13" name="Image 1" descr="./assets/ni_map.png">
            <a:extLst>
              <a:ext uri="{FF2B5EF4-FFF2-40B4-BE49-F238E27FC236}">
                <a16:creationId xmlns:a16="http://schemas.microsoft.com/office/drawing/2014/main" id="{A28AA898-771F-662D-19E3-8C6F35B21256}"/>
              </a:ext>
            </a:extLst>
          </p:cNvPr>
          <p:cNvPicPr>
            <a:picLocks noChangeAspect="1"/>
          </p:cNvPicPr>
          <p:nvPr/>
        </p:nvPicPr>
        <p:blipFill>
          <a:blip r:embed="rId4"/>
          <a:stretch>
            <a:fillRect/>
          </a:stretch>
        </p:blipFill>
        <p:spPr>
          <a:xfrm>
            <a:off x="5615354" y="1103335"/>
            <a:ext cx="5906086" cy="5251745"/>
          </a:xfrm>
          <a:prstGeom prst="rect">
            <a:avLst/>
          </a:prstGeom>
        </p:spPr>
      </p:pic>
    </p:spTree>
    <p:extLst>
      <p:ext uri="{BB962C8B-B14F-4D97-AF65-F5344CB8AC3E}">
        <p14:creationId xmlns:p14="http://schemas.microsoft.com/office/powerpoint/2010/main" val="3272658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HOW REFERRALS FLOW</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ea typeface="Arial" pitchFamily="34" charset="-122"/>
                <a:cs typeface="Arial" pitchFamily="34" charset="-120"/>
              </a:rPr>
              <a:t>SPOE and Gateway teams</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5</a:t>
            </a:r>
            <a:endParaRPr lang="en-US" sz="900" dirty="0"/>
          </a:p>
        </p:txBody>
      </p:sp>
      <p:sp>
        <p:nvSpPr>
          <p:cNvPr id="7" name="Shape 4"/>
          <p:cNvSpPr/>
          <p:nvPr/>
        </p:nvSpPr>
        <p:spPr>
          <a:xfrm>
            <a:off x="2651760" y="1280160"/>
            <a:ext cx="6903720" cy="1143000"/>
          </a:xfrm>
          <a:prstGeom prst="roundRect">
            <a:avLst>
              <a:gd name="adj" fmla="val 6400"/>
            </a:avLst>
          </a:prstGeom>
          <a:solidFill>
            <a:srgbClr val="0F4D87"/>
          </a:solidFill>
          <a:ln w="12700">
            <a:solidFill>
              <a:srgbClr val="0F4D87"/>
            </a:solidFill>
            <a:prstDash val="solid"/>
          </a:ln>
        </p:spPr>
        <p:txBody>
          <a:bodyPr/>
          <a:lstStyle/>
          <a:p>
            <a:endParaRPr lang="en-GB"/>
          </a:p>
        </p:txBody>
      </p:sp>
      <p:sp>
        <p:nvSpPr>
          <p:cNvPr id="8" name="Text 5"/>
          <p:cNvSpPr/>
          <p:nvPr/>
        </p:nvSpPr>
        <p:spPr>
          <a:xfrm>
            <a:off x="2971800" y="1389888"/>
            <a:ext cx="6309360" cy="329184"/>
          </a:xfrm>
          <a:prstGeom prst="rect">
            <a:avLst/>
          </a:prstGeom>
          <a:noFill/>
          <a:ln/>
        </p:spPr>
        <p:txBody>
          <a:bodyPr wrap="square" lIns="0" tIns="0" rIns="0" bIns="0" rtlCol="0" anchor="ctr"/>
          <a:lstStyle/>
          <a:p>
            <a:pPr marL="0" indent="0">
              <a:buNone/>
            </a:pPr>
            <a:r>
              <a:rPr lang="en-US" sz="1600" b="1" dirty="0">
                <a:solidFill>
                  <a:srgbClr val="FFFFFF"/>
                </a:solidFill>
                <a:latin typeface="Arial" pitchFamily="34" charset="0"/>
                <a:ea typeface="Arial" pitchFamily="34" charset="-122"/>
                <a:cs typeface="Arial" pitchFamily="34" charset="-120"/>
              </a:rPr>
              <a:t>SPOE  |  Referral Gateway</a:t>
            </a:r>
            <a:endParaRPr lang="en-US" sz="1600" dirty="0"/>
          </a:p>
        </p:txBody>
      </p:sp>
      <p:sp>
        <p:nvSpPr>
          <p:cNvPr id="9" name="Text 6"/>
          <p:cNvSpPr/>
          <p:nvPr/>
        </p:nvSpPr>
        <p:spPr>
          <a:xfrm>
            <a:off x="2971800" y="1719072"/>
            <a:ext cx="6309360" cy="621792"/>
          </a:xfrm>
          <a:prstGeom prst="rect">
            <a:avLst/>
          </a:prstGeom>
          <a:noFill/>
          <a:ln/>
        </p:spPr>
        <p:txBody>
          <a:bodyPr wrap="square" lIns="0" tIns="0" rIns="0" bIns="0" rtlCol="0" anchor="t"/>
          <a:lstStyle/>
          <a:p>
            <a:pPr marL="152400" indent="-152400">
              <a:buSzPct val="100000"/>
              <a:buChar char="•"/>
            </a:pPr>
            <a:r>
              <a:rPr lang="en-US" sz="1250" dirty="0">
                <a:solidFill>
                  <a:srgbClr val="D8E9F5"/>
                </a:solidFill>
                <a:latin typeface="Calibri" pitchFamily="34" charset="0"/>
                <a:ea typeface="Calibri" pitchFamily="34" charset="-122"/>
                <a:cs typeface="Calibri" pitchFamily="34" charset="-120"/>
              </a:rPr>
              <a:t>Takes referrals from the entire Trust area</a:t>
            </a:r>
            <a:endParaRPr lang="en-US" sz="1250" dirty="0"/>
          </a:p>
          <a:p>
            <a:pPr marL="152400" indent="-152400">
              <a:buSzPct val="100000"/>
              <a:buChar char="•"/>
            </a:pPr>
            <a:r>
              <a:rPr lang="en-US" sz="1250" dirty="0">
                <a:solidFill>
                  <a:srgbClr val="D8E9F5"/>
                </a:solidFill>
                <a:latin typeface="Calibri" pitchFamily="34" charset="0"/>
                <a:ea typeface="Calibri" pitchFamily="34" charset="-122"/>
                <a:cs typeface="Calibri" pitchFamily="34" charset="-120"/>
              </a:rPr>
              <a:t>Team has a specific CWD practitioner and 2x DV workers</a:t>
            </a:r>
            <a:endParaRPr lang="en-US" sz="1250" dirty="0"/>
          </a:p>
        </p:txBody>
      </p:sp>
      <p:sp>
        <p:nvSpPr>
          <p:cNvPr id="10" name="Shape 7"/>
          <p:cNvSpPr/>
          <p:nvPr/>
        </p:nvSpPr>
        <p:spPr>
          <a:xfrm flipH="1">
            <a:off x="2308860" y="2423160"/>
            <a:ext cx="3785616" cy="594360"/>
          </a:xfrm>
          <a:prstGeom prst="line">
            <a:avLst/>
          </a:prstGeom>
          <a:noFill/>
          <a:ln w="22225">
            <a:solidFill>
              <a:srgbClr val="B9CDDD"/>
            </a:solidFill>
            <a:prstDash val="solid"/>
            <a:tailEnd type="triangle"/>
          </a:ln>
        </p:spPr>
        <p:txBody>
          <a:bodyPr/>
          <a:lstStyle/>
          <a:p>
            <a:endParaRPr lang="en-GB"/>
          </a:p>
        </p:txBody>
      </p:sp>
      <p:sp>
        <p:nvSpPr>
          <p:cNvPr id="11" name="Shape 8"/>
          <p:cNvSpPr/>
          <p:nvPr/>
        </p:nvSpPr>
        <p:spPr>
          <a:xfrm>
            <a:off x="548640" y="3063240"/>
            <a:ext cx="3520440" cy="2743200"/>
          </a:xfrm>
          <a:prstGeom prst="roundRect">
            <a:avLst>
              <a:gd name="adj" fmla="val 266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2" name="Shape 9"/>
          <p:cNvSpPr/>
          <p:nvPr/>
        </p:nvSpPr>
        <p:spPr>
          <a:xfrm>
            <a:off x="548640" y="3063240"/>
            <a:ext cx="3520440" cy="530352"/>
          </a:xfrm>
          <a:prstGeom prst="roundRect">
            <a:avLst>
              <a:gd name="adj" fmla="val 13793"/>
            </a:avLst>
          </a:prstGeom>
          <a:solidFill>
            <a:srgbClr val="12ABC8"/>
          </a:solidFill>
          <a:ln w="12700">
            <a:solidFill>
              <a:srgbClr val="12ABC8"/>
            </a:solidFill>
            <a:prstDash val="solid"/>
          </a:ln>
        </p:spPr>
        <p:txBody>
          <a:bodyPr/>
          <a:lstStyle/>
          <a:p>
            <a:endParaRPr lang="en-GB"/>
          </a:p>
        </p:txBody>
      </p:sp>
      <p:sp>
        <p:nvSpPr>
          <p:cNvPr id="13" name="Text 10"/>
          <p:cNvSpPr/>
          <p:nvPr/>
        </p:nvSpPr>
        <p:spPr>
          <a:xfrm>
            <a:off x="777240" y="3063240"/>
            <a:ext cx="3154680" cy="530352"/>
          </a:xfrm>
          <a:prstGeom prst="rect">
            <a:avLst/>
          </a:prstGeom>
          <a:noFill/>
          <a:ln/>
        </p:spPr>
        <p:txBody>
          <a:bodyPr wrap="square" lIns="0" tIns="0" rIns="0" bIns="0" rtlCol="0" anchor="ctr"/>
          <a:lstStyle/>
          <a:p>
            <a:pPr marL="0" indent="0">
              <a:buNone/>
            </a:pPr>
            <a:r>
              <a:rPr lang="en-US" sz="1400" b="1" dirty="0">
                <a:solidFill>
                  <a:srgbClr val="FFFFFF"/>
                </a:solidFill>
                <a:latin typeface="Arial" pitchFamily="34" charset="0"/>
                <a:ea typeface="Arial" pitchFamily="34" charset="-122"/>
                <a:cs typeface="Arial" pitchFamily="34" charset="-120"/>
              </a:rPr>
              <a:t>Northern Gateway</a:t>
            </a:r>
            <a:endParaRPr lang="en-US" sz="1400" dirty="0"/>
          </a:p>
        </p:txBody>
      </p:sp>
      <p:sp>
        <p:nvSpPr>
          <p:cNvPr id="14" name="Text 11"/>
          <p:cNvSpPr/>
          <p:nvPr/>
        </p:nvSpPr>
        <p:spPr>
          <a:xfrm>
            <a:off x="777240" y="3703320"/>
            <a:ext cx="3063240" cy="2011680"/>
          </a:xfrm>
          <a:prstGeom prst="rect">
            <a:avLst/>
          </a:prstGeom>
          <a:noFill/>
          <a:ln/>
        </p:spPr>
        <p:txBody>
          <a:bodyPr wrap="square" lIns="0" tIns="0" rIns="0" bIns="0" rtlCol="0" anchor="t"/>
          <a:lstStyle/>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Coleraine</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Ballymoney</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Kilrea</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Garvagh</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Portrush / Portstewart</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Ballycastle</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Cushendun / Cushendall</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Ballymena South</a:t>
            </a:r>
            <a:endParaRPr lang="en-US" sz="1250" dirty="0"/>
          </a:p>
        </p:txBody>
      </p:sp>
      <p:sp>
        <p:nvSpPr>
          <p:cNvPr id="15" name="Shape 12"/>
          <p:cNvSpPr/>
          <p:nvPr/>
        </p:nvSpPr>
        <p:spPr>
          <a:xfrm>
            <a:off x="6094476" y="2423160"/>
            <a:ext cx="18288" cy="594360"/>
          </a:xfrm>
          <a:prstGeom prst="line">
            <a:avLst/>
          </a:prstGeom>
          <a:noFill/>
          <a:ln w="22225">
            <a:solidFill>
              <a:srgbClr val="B9CDDD"/>
            </a:solidFill>
            <a:prstDash val="solid"/>
            <a:tailEnd type="triangle"/>
          </a:ln>
        </p:spPr>
        <p:txBody>
          <a:bodyPr/>
          <a:lstStyle/>
          <a:p>
            <a:endParaRPr lang="en-GB"/>
          </a:p>
        </p:txBody>
      </p:sp>
      <p:sp>
        <p:nvSpPr>
          <p:cNvPr id="16" name="Shape 13"/>
          <p:cNvSpPr/>
          <p:nvPr/>
        </p:nvSpPr>
        <p:spPr>
          <a:xfrm>
            <a:off x="4270248" y="3063240"/>
            <a:ext cx="3520440" cy="2743200"/>
          </a:xfrm>
          <a:prstGeom prst="roundRect">
            <a:avLst>
              <a:gd name="adj" fmla="val 266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7" name="Shape 14"/>
          <p:cNvSpPr/>
          <p:nvPr/>
        </p:nvSpPr>
        <p:spPr>
          <a:xfrm>
            <a:off x="4270248" y="3063240"/>
            <a:ext cx="3520440" cy="530352"/>
          </a:xfrm>
          <a:prstGeom prst="roundRect">
            <a:avLst>
              <a:gd name="adj" fmla="val 13793"/>
            </a:avLst>
          </a:prstGeom>
          <a:solidFill>
            <a:srgbClr val="8E3089"/>
          </a:solidFill>
          <a:ln w="12700">
            <a:solidFill>
              <a:srgbClr val="8E3089"/>
            </a:solidFill>
            <a:prstDash val="solid"/>
          </a:ln>
        </p:spPr>
        <p:txBody>
          <a:bodyPr/>
          <a:lstStyle/>
          <a:p>
            <a:endParaRPr lang="en-GB"/>
          </a:p>
        </p:txBody>
      </p:sp>
      <p:sp>
        <p:nvSpPr>
          <p:cNvPr id="18" name="Text 15"/>
          <p:cNvSpPr/>
          <p:nvPr/>
        </p:nvSpPr>
        <p:spPr>
          <a:xfrm>
            <a:off x="4498848" y="3063240"/>
            <a:ext cx="3154680" cy="530352"/>
          </a:xfrm>
          <a:prstGeom prst="rect">
            <a:avLst/>
          </a:prstGeom>
          <a:noFill/>
          <a:ln/>
        </p:spPr>
        <p:txBody>
          <a:bodyPr wrap="square" lIns="0" tIns="0" rIns="0" bIns="0" rtlCol="0" anchor="ctr"/>
          <a:lstStyle/>
          <a:p>
            <a:pPr marL="0" indent="0">
              <a:buNone/>
            </a:pPr>
            <a:r>
              <a:rPr lang="en-US" sz="1400" b="1" dirty="0">
                <a:solidFill>
                  <a:srgbClr val="FFFFFF"/>
                </a:solidFill>
                <a:latin typeface="Arial" pitchFamily="34" charset="0"/>
                <a:ea typeface="Arial" pitchFamily="34" charset="-122"/>
                <a:cs typeface="Arial" pitchFamily="34" charset="-120"/>
              </a:rPr>
              <a:t>Central Gateway</a:t>
            </a:r>
            <a:endParaRPr lang="en-US" sz="1400" dirty="0"/>
          </a:p>
        </p:txBody>
      </p:sp>
      <p:sp>
        <p:nvSpPr>
          <p:cNvPr id="19" name="Text 16"/>
          <p:cNvSpPr/>
          <p:nvPr/>
        </p:nvSpPr>
        <p:spPr>
          <a:xfrm>
            <a:off x="4498848" y="3703320"/>
            <a:ext cx="3063240" cy="2011680"/>
          </a:xfrm>
          <a:prstGeom prst="rect">
            <a:avLst/>
          </a:prstGeom>
          <a:noFill/>
          <a:ln/>
        </p:spPr>
        <p:txBody>
          <a:bodyPr wrap="square" lIns="0" tIns="0" rIns="0" bIns="0" rtlCol="0" anchor="t"/>
          <a:lstStyle/>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Antrim</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Mid Ulster area including Magherafelt &amp; Cookstown</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Ballymena North</a:t>
            </a:r>
            <a:endParaRPr lang="en-US" sz="1250" dirty="0"/>
          </a:p>
        </p:txBody>
      </p:sp>
      <p:sp>
        <p:nvSpPr>
          <p:cNvPr id="20" name="Shape 17"/>
          <p:cNvSpPr/>
          <p:nvPr/>
        </p:nvSpPr>
        <p:spPr>
          <a:xfrm>
            <a:off x="6094476" y="2423160"/>
            <a:ext cx="3657600" cy="594360"/>
          </a:xfrm>
          <a:prstGeom prst="line">
            <a:avLst/>
          </a:prstGeom>
          <a:noFill/>
          <a:ln w="22225">
            <a:solidFill>
              <a:srgbClr val="B9CDDD"/>
            </a:solidFill>
            <a:prstDash val="solid"/>
            <a:tailEnd type="triangle"/>
          </a:ln>
        </p:spPr>
        <p:txBody>
          <a:bodyPr/>
          <a:lstStyle/>
          <a:p>
            <a:endParaRPr lang="en-GB"/>
          </a:p>
        </p:txBody>
      </p:sp>
      <p:sp>
        <p:nvSpPr>
          <p:cNvPr id="21" name="Shape 18"/>
          <p:cNvSpPr/>
          <p:nvPr/>
        </p:nvSpPr>
        <p:spPr>
          <a:xfrm>
            <a:off x="7991856" y="3063240"/>
            <a:ext cx="3520440" cy="2743200"/>
          </a:xfrm>
          <a:prstGeom prst="roundRect">
            <a:avLst>
              <a:gd name="adj" fmla="val 266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2" name="Shape 19"/>
          <p:cNvSpPr/>
          <p:nvPr/>
        </p:nvSpPr>
        <p:spPr>
          <a:xfrm>
            <a:off x="7991856" y="3063240"/>
            <a:ext cx="3520440" cy="530352"/>
          </a:xfrm>
          <a:prstGeom prst="roundRect">
            <a:avLst>
              <a:gd name="adj" fmla="val 13793"/>
            </a:avLst>
          </a:prstGeom>
          <a:solidFill>
            <a:srgbClr val="E31D86"/>
          </a:solidFill>
          <a:ln w="12700">
            <a:solidFill>
              <a:srgbClr val="E31D86"/>
            </a:solidFill>
            <a:prstDash val="solid"/>
          </a:ln>
        </p:spPr>
        <p:txBody>
          <a:bodyPr/>
          <a:lstStyle/>
          <a:p>
            <a:endParaRPr lang="en-GB"/>
          </a:p>
        </p:txBody>
      </p:sp>
      <p:sp>
        <p:nvSpPr>
          <p:cNvPr id="23" name="Text 20"/>
          <p:cNvSpPr/>
          <p:nvPr/>
        </p:nvSpPr>
        <p:spPr>
          <a:xfrm>
            <a:off x="8220456" y="3063240"/>
            <a:ext cx="3154680" cy="530352"/>
          </a:xfrm>
          <a:prstGeom prst="rect">
            <a:avLst/>
          </a:prstGeom>
          <a:noFill/>
          <a:ln/>
        </p:spPr>
        <p:txBody>
          <a:bodyPr wrap="square" lIns="0" tIns="0" rIns="0" bIns="0" rtlCol="0" anchor="ctr"/>
          <a:lstStyle/>
          <a:p>
            <a:pPr marL="0" indent="0">
              <a:buNone/>
            </a:pPr>
            <a:r>
              <a:rPr lang="en-US" sz="1400" b="1" dirty="0">
                <a:solidFill>
                  <a:srgbClr val="FFFFFF"/>
                </a:solidFill>
                <a:latin typeface="Arial" pitchFamily="34" charset="0"/>
                <a:ea typeface="Arial" pitchFamily="34" charset="-122"/>
                <a:cs typeface="Arial" pitchFamily="34" charset="-120"/>
              </a:rPr>
              <a:t>South Eastern Gateway</a:t>
            </a:r>
            <a:endParaRPr lang="en-US" sz="1400" dirty="0"/>
          </a:p>
        </p:txBody>
      </p:sp>
      <p:sp>
        <p:nvSpPr>
          <p:cNvPr id="24" name="Text 21"/>
          <p:cNvSpPr/>
          <p:nvPr/>
        </p:nvSpPr>
        <p:spPr>
          <a:xfrm>
            <a:off x="8220456" y="3703320"/>
            <a:ext cx="3063240" cy="2011680"/>
          </a:xfrm>
          <a:prstGeom prst="rect">
            <a:avLst/>
          </a:prstGeom>
          <a:noFill/>
          <a:ln/>
        </p:spPr>
        <p:txBody>
          <a:bodyPr wrap="square" lIns="0" tIns="0" rIns="0" bIns="0" rtlCol="0" anchor="t"/>
          <a:lstStyle/>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Newtownabbey / Whiteabbey</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Carrick</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Larne</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Ballyclare</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Greenisland</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Whitehead</a:t>
            </a:r>
            <a:endParaRPr lang="en-US" sz="1250" dirty="0"/>
          </a:p>
          <a:p>
            <a:pPr marL="152400" indent="-152400">
              <a:spcAft>
                <a:spcPts val="400"/>
              </a:spcAft>
              <a:buSzPct val="100000"/>
              <a:buChar char="•"/>
            </a:pPr>
            <a:r>
              <a:rPr lang="en-US" sz="1250" dirty="0">
                <a:solidFill>
                  <a:srgbClr val="23415C"/>
                </a:solidFill>
                <a:latin typeface="Calibri" pitchFamily="34" charset="0"/>
                <a:ea typeface="Calibri" pitchFamily="34" charset="-122"/>
                <a:cs typeface="Calibri" pitchFamily="34" charset="-120"/>
              </a:rPr>
              <a:t>Carnlough</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 REFERRAL ACTIVITY</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ea typeface="Arial" pitchFamily="34" charset="-122"/>
                <a:cs typeface="Arial" pitchFamily="34" charset="-120"/>
              </a:rPr>
              <a:t>Total referrals into SPOE and onward transfers to Gateway</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6</a:t>
            </a:r>
            <a:endParaRPr lang="en-US" sz="900" dirty="0"/>
          </a:p>
        </p:txBody>
      </p:sp>
      <p:sp>
        <p:nvSpPr>
          <p:cNvPr id="9" name="Shape 4"/>
          <p:cNvSpPr/>
          <p:nvPr/>
        </p:nvSpPr>
        <p:spPr>
          <a:xfrm>
            <a:off x="8138160" y="1325880"/>
            <a:ext cx="3502152" cy="1051560"/>
          </a:xfrm>
          <a:prstGeom prst="roundRect">
            <a:avLst>
              <a:gd name="adj" fmla="val 695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0" name="Text 5"/>
          <p:cNvSpPr/>
          <p:nvPr/>
        </p:nvSpPr>
        <p:spPr>
          <a:xfrm>
            <a:off x="8366760" y="1417320"/>
            <a:ext cx="3017520" cy="502920"/>
          </a:xfrm>
          <a:prstGeom prst="rect">
            <a:avLst/>
          </a:prstGeom>
          <a:noFill/>
          <a:ln/>
        </p:spPr>
        <p:txBody>
          <a:bodyPr wrap="square" lIns="0" tIns="0" rIns="0" bIns="0" rtlCol="0" anchor="ctr"/>
          <a:lstStyle/>
          <a:p>
            <a:pPr marL="0" indent="0">
              <a:buNone/>
            </a:pPr>
            <a:r>
              <a:rPr lang="en-US" sz="2600" b="1" dirty="0">
                <a:solidFill>
                  <a:srgbClr val="0F4D87"/>
                </a:solidFill>
                <a:latin typeface="Arial" pitchFamily="34" charset="0"/>
                <a:cs typeface="Arial" pitchFamily="34" charset="-120"/>
              </a:rPr>
              <a:t> 9,066</a:t>
            </a:r>
            <a:endParaRPr lang="en-US" sz="2600" dirty="0"/>
          </a:p>
        </p:txBody>
      </p:sp>
      <p:sp>
        <p:nvSpPr>
          <p:cNvPr id="11" name="Text 6"/>
          <p:cNvSpPr/>
          <p:nvPr/>
        </p:nvSpPr>
        <p:spPr>
          <a:xfrm>
            <a:off x="8366760" y="1901952"/>
            <a:ext cx="3063240" cy="384048"/>
          </a:xfrm>
          <a:prstGeom prst="rect">
            <a:avLst/>
          </a:prstGeom>
          <a:noFill/>
          <a:ln/>
        </p:spPr>
        <p:txBody>
          <a:bodyPr wrap="square" lIns="0" tIns="0" rIns="0" bIns="0" rtlCol="0" anchor="t"/>
          <a:lstStyle/>
          <a:p>
            <a:pPr marL="0" indent="0">
              <a:buNone/>
            </a:pPr>
            <a:r>
              <a:rPr lang="en-US" sz="1600" b="1" dirty="0">
                <a:solidFill>
                  <a:srgbClr val="5A6B7B"/>
                </a:solidFill>
                <a:latin typeface="Calibri" pitchFamily="34" charset="0"/>
                <a:ea typeface="Calibri" pitchFamily="34" charset="-122"/>
                <a:cs typeface="Calibri" pitchFamily="34" charset="-120"/>
              </a:rPr>
              <a:t>Children referred into SPOE  2025/26</a:t>
            </a:r>
            <a:endParaRPr lang="en-US" sz="1600" b="1" dirty="0"/>
          </a:p>
        </p:txBody>
      </p:sp>
      <p:sp>
        <p:nvSpPr>
          <p:cNvPr id="12" name="Shape 7"/>
          <p:cNvSpPr/>
          <p:nvPr/>
        </p:nvSpPr>
        <p:spPr>
          <a:xfrm>
            <a:off x="8124444" y="2474859"/>
            <a:ext cx="3502152" cy="1051560"/>
          </a:xfrm>
          <a:prstGeom prst="roundRect">
            <a:avLst>
              <a:gd name="adj" fmla="val 695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3" name="Text 8"/>
          <p:cNvSpPr/>
          <p:nvPr/>
        </p:nvSpPr>
        <p:spPr>
          <a:xfrm>
            <a:off x="8366760" y="2624328"/>
            <a:ext cx="3017520" cy="502920"/>
          </a:xfrm>
          <a:prstGeom prst="rect">
            <a:avLst/>
          </a:prstGeom>
          <a:noFill/>
          <a:ln/>
        </p:spPr>
        <p:txBody>
          <a:bodyPr wrap="square" lIns="0" tIns="0" rIns="0" bIns="0" rtlCol="0" anchor="ctr"/>
          <a:lstStyle/>
          <a:p>
            <a:pPr marL="0" indent="0">
              <a:buNone/>
            </a:pPr>
            <a:r>
              <a:rPr lang="en-US" sz="2600" b="1" dirty="0">
                <a:solidFill>
                  <a:srgbClr val="E31D86"/>
                </a:solidFill>
                <a:latin typeface="Arial" pitchFamily="34" charset="0"/>
                <a:cs typeface="Arial" pitchFamily="34" charset="-120"/>
              </a:rPr>
              <a:t> 75 % </a:t>
            </a:r>
            <a:endParaRPr lang="en-US" sz="2600" dirty="0"/>
          </a:p>
        </p:txBody>
      </p:sp>
      <p:sp>
        <p:nvSpPr>
          <p:cNvPr id="14" name="Text 9"/>
          <p:cNvSpPr/>
          <p:nvPr/>
        </p:nvSpPr>
        <p:spPr>
          <a:xfrm>
            <a:off x="8366760" y="3108960"/>
            <a:ext cx="3063240" cy="384048"/>
          </a:xfrm>
          <a:prstGeom prst="rect">
            <a:avLst/>
          </a:prstGeom>
          <a:noFill/>
          <a:ln/>
        </p:spPr>
        <p:txBody>
          <a:bodyPr wrap="square" lIns="0" tIns="0" rIns="0" bIns="0" rtlCol="0" anchor="t"/>
          <a:lstStyle/>
          <a:p>
            <a:pPr marL="0" indent="0">
              <a:buNone/>
            </a:pPr>
            <a:r>
              <a:rPr lang="en-US" sz="1600" b="1" dirty="0">
                <a:solidFill>
                  <a:srgbClr val="5A6B7B"/>
                </a:solidFill>
                <a:latin typeface="Calibri" pitchFamily="34" charset="0"/>
                <a:ea typeface="Calibri" pitchFamily="34" charset="-122"/>
                <a:cs typeface="Calibri" pitchFamily="34" charset="-120"/>
              </a:rPr>
              <a:t>Closed by SPOE  in 2025/26</a:t>
            </a:r>
            <a:endParaRPr lang="en-US" sz="1600" b="1" dirty="0"/>
          </a:p>
        </p:txBody>
      </p:sp>
      <p:sp>
        <p:nvSpPr>
          <p:cNvPr id="15" name="Shape 10"/>
          <p:cNvSpPr/>
          <p:nvPr/>
        </p:nvSpPr>
        <p:spPr>
          <a:xfrm>
            <a:off x="8156448" y="3739896"/>
            <a:ext cx="3502152" cy="1051560"/>
          </a:xfrm>
          <a:prstGeom prst="roundRect">
            <a:avLst>
              <a:gd name="adj" fmla="val 695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r>
              <a:rPr lang="en-GB" sz="2800" b="1" dirty="0">
                <a:solidFill>
                  <a:srgbClr val="7030A0"/>
                </a:solidFill>
                <a:latin typeface="Arial" panose="020B0604020202020204" pitchFamily="34" charset="0"/>
                <a:cs typeface="Arial" panose="020B0604020202020204" pitchFamily="34" charset="0"/>
              </a:rPr>
              <a:t> 25 %</a:t>
            </a:r>
          </a:p>
          <a:p>
            <a:r>
              <a:rPr lang="en-US" sz="1600" b="1">
                <a:solidFill>
                  <a:srgbClr val="5A6B7B"/>
                </a:solidFill>
                <a:latin typeface="Calibri" pitchFamily="34" charset="0"/>
                <a:ea typeface="Calibri" pitchFamily="34" charset="-122"/>
                <a:cs typeface="Calibri" pitchFamily="34" charset="-120"/>
              </a:rPr>
              <a:t>Transfers to locality </a:t>
            </a:r>
            <a:r>
              <a:rPr lang="en-US" sz="1600" b="1" dirty="0">
                <a:solidFill>
                  <a:srgbClr val="5A6B7B"/>
                </a:solidFill>
                <a:latin typeface="Calibri" pitchFamily="34" charset="0"/>
                <a:ea typeface="Calibri" pitchFamily="34" charset="-122"/>
                <a:cs typeface="Calibri" pitchFamily="34" charset="-120"/>
              </a:rPr>
              <a:t>in 2025/26</a:t>
            </a:r>
            <a:endParaRPr lang="en-US" sz="1600" b="1" dirty="0"/>
          </a:p>
          <a:p>
            <a:endParaRPr lang="en-GB" sz="2800" b="1" dirty="0">
              <a:solidFill>
                <a:srgbClr val="7030A0"/>
              </a:solidFill>
              <a:latin typeface="Arial" panose="020B0604020202020204" pitchFamily="34" charset="0"/>
              <a:cs typeface="Arial" panose="020B0604020202020204" pitchFamily="34" charset="0"/>
            </a:endParaRPr>
          </a:p>
          <a:p>
            <a:r>
              <a:rPr lang="en-GB" sz="1600" b="1" dirty="0">
                <a:solidFill>
                  <a:srgbClr val="7030A0"/>
                </a:solidFill>
                <a:latin typeface="Arial" panose="020B0604020202020204" pitchFamily="34" charset="0"/>
                <a:cs typeface="Arial" panose="020B0604020202020204" pitchFamily="34" charset="0"/>
              </a:rPr>
              <a:t>Transfers to GW locality Teams</a:t>
            </a:r>
          </a:p>
          <a:p>
            <a:r>
              <a:rPr lang="en-GB" sz="2800" b="1" dirty="0">
                <a:solidFill>
                  <a:srgbClr val="7030A0"/>
                </a:solidFill>
                <a:latin typeface="Arial" panose="020B0604020202020204" pitchFamily="34" charset="0"/>
                <a:cs typeface="Arial" panose="020B0604020202020204" pitchFamily="34" charset="0"/>
              </a:rPr>
              <a:t> </a:t>
            </a:r>
          </a:p>
        </p:txBody>
      </p:sp>
      <p:sp>
        <p:nvSpPr>
          <p:cNvPr id="16" name="Text 11"/>
          <p:cNvSpPr/>
          <p:nvPr/>
        </p:nvSpPr>
        <p:spPr>
          <a:xfrm>
            <a:off x="8366760" y="3831336"/>
            <a:ext cx="3017520" cy="502920"/>
          </a:xfrm>
          <a:prstGeom prst="rect">
            <a:avLst/>
          </a:prstGeom>
          <a:noFill/>
          <a:ln/>
        </p:spPr>
        <p:txBody>
          <a:bodyPr wrap="square" lIns="0" tIns="0" rIns="0" bIns="0" rtlCol="0" anchor="ctr"/>
          <a:lstStyle/>
          <a:p>
            <a:pPr marL="0" indent="0">
              <a:buNone/>
            </a:pPr>
            <a:endParaRPr lang="en-US" sz="2600" dirty="0"/>
          </a:p>
        </p:txBody>
      </p:sp>
      <p:sp>
        <p:nvSpPr>
          <p:cNvPr id="17" name="Text 12"/>
          <p:cNvSpPr/>
          <p:nvPr/>
        </p:nvSpPr>
        <p:spPr>
          <a:xfrm>
            <a:off x="8366760" y="4315968"/>
            <a:ext cx="3063240" cy="384048"/>
          </a:xfrm>
          <a:prstGeom prst="rect">
            <a:avLst/>
          </a:prstGeom>
          <a:noFill/>
          <a:ln/>
        </p:spPr>
        <p:txBody>
          <a:bodyPr wrap="square" lIns="0" tIns="0" rIns="0" bIns="0" rtlCol="0" anchor="t"/>
          <a:lstStyle/>
          <a:p>
            <a:pPr marL="0" indent="0">
              <a:buNone/>
            </a:pPr>
            <a:endParaRPr lang="en-US" sz="1150" dirty="0"/>
          </a:p>
        </p:txBody>
      </p:sp>
      <p:sp>
        <p:nvSpPr>
          <p:cNvPr id="18" name="Shape 13"/>
          <p:cNvSpPr/>
          <p:nvPr/>
        </p:nvSpPr>
        <p:spPr>
          <a:xfrm>
            <a:off x="8156448" y="5276088"/>
            <a:ext cx="3502152" cy="1307592"/>
          </a:xfrm>
          <a:prstGeom prst="roundRect">
            <a:avLst>
              <a:gd name="adj" fmla="val 6202"/>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r>
              <a:rPr lang="en-GB" b="1" dirty="0">
                <a:solidFill>
                  <a:srgbClr val="E51DAC"/>
                </a:solidFill>
              </a:rPr>
              <a:t>Central  – 37%</a:t>
            </a:r>
          </a:p>
          <a:p>
            <a:r>
              <a:rPr lang="en-GB" b="1" dirty="0">
                <a:solidFill>
                  <a:srgbClr val="00B0F0"/>
                </a:solidFill>
              </a:rPr>
              <a:t>Northern - 30 %</a:t>
            </a:r>
          </a:p>
          <a:p>
            <a:r>
              <a:rPr lang="en-GB" b="1" dirty="0">
                <a:solidFill>
                  <a:srgbClr val="002060"/>
                </a:solidFill>
              </a:rPr>
              <a:t>SET – - 33%</a:t>
            </a:r>
          </a:p>
        </p:txBody>
      </p:sp>
      <p:graphicFrame>
        <p:nvGraphicFramePr>
          <p:cNvPr id="7" name="Chart 6">
            <a:extLst>
              <a:ext uri="{FF2B5EF4-FFF2-40B4-BE49-F238E27FC236}">
                <a16:creationId xmlns:a16="http://schemas.microsoft.com/office/drawing/2014/main" id="{7DB762B2-E7AB-5190-2529-39CFE43A17C2}"/>
              </a:ext>
            </a:extLst>
          </p:cNvPr>
          <p:cNvGraphicFramePr>
            <a:graphicFrameLocks/>
          </p:cNvGraphicFramePr>
          <p:nvPr>
            <p:extLst>
              <p:ext uri="{D42A27DB-BD31-4B8C-83A1-F6EECF244321}">
                <p14:modId xmlns:p14="http://schemas.microsoft.com/office/powerpoint/2010/main" val="3737506449"/>
              </p:ext>
            </p:extLst>
          </p:nvPr>
        </p:nvGraphicFramePr>
        <p:xfrm>
          <a:off x="762000" y="1817077"/>
          <a:ext cx="4282777" cy="3669572"/>
        </p:xfrm>
        <a:graphic>
          <a:graphicData uri="http://schemas.openxmlformats.org/drawingml/2006/chart">
            <c:chart xmlns:c="http://schemas.openxmlformats.org/drawingml/2006/chart" xmlns:r="http://schemas.openxmlformats.org/officeDocument/2006/relationships" r:id="rId4"/>
          </a:graphicData>
        </a:graphic>
      </p:graphicFrame>
      <p:sp>
        <p:nvSpPr>
          <p:cNvPr id="8" name="Shape 4">
            <a:extLst>
              <a:ext uri="{FF2B5EF4-FFF2-40B4-BE49-F238E27FC236}">
                <a16:creationId xmlns:a16="http://schemas.microsoft.com/office/drawing/2014/main" id="{CB5625AB-09BB-095F-1963-F5F05D414D2C}"/>
              </a:ext>
            </a:extLst>
          </p:cNvPr>
          <p:cNvSpPr/>
          <p:nvPr/>
        </p:nvSpPr>
        <p:spPr>
          <a:xfrm>
            <a:off x="5462954" y="2286000"/>
            <a:ext cx="1863969" cy="3573613"/>
          </a:xfrm>
          <a:prstGeom prst="roundRect">
            <a:avLst>
              <a:gd name="adj" fmla="val 6957"/>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9" name="TextBox 18">
            <a:extLst>
              <a:ext uri="{FF2B5EF4-FFF2-40B4-BE49-F238E27FC236}">
                <a16:creationId xmlns:a16="http://schemas.microsoft.com/office/drawing/2014/main" id="{64C14ED0-CC68-0749-D0F8-217D45BBF378}"/>
              </a:ext>
            </a:extLst>
          </p:cNvPr>
          <p:cNvSpPr txBox="1"/>
          <p:nvPr/>
        </p:nvSpPr>
        <p:spPr>
          <a:xfrm>
            <a:off x="5709139" y="2624327"/>
            <a:ext cx="1617784" cy="2862322"/>
          </a:xfrm>
          <a:prstGeom prst="rect">
            <a:avLst/>
          </a:prstGeom>
          <a:noFill/>
        </p:spPr>
        <p:txBody>
          <a:bodyPr wrap="square" rtlCol="0">
            <a:spAutoFit/>
          </a:bodyPr>
          <a:lstStyle/>
          <a:p>
            <a:r>
              <a:rPr lang="en-GB" b="1" dirty="0">
                <a:solidFill>
                  <a:srgbClr val="7030A0"/>
                </a:solidFill>
              </a:rPr>
              <a:t>Highest numbers of referrals</a:t>
            </a:r>
            <a:r>
              <a:rPr lang="en-GB" dirty="0">
                <a:solidFill>
                  <a:srgbClr val="7030A0"/>
                </a:solidFill>
              </a:rPr>
              <a:t>:</a:t>
            </a:r>
          </a:p>
          <a:p>
            <a:endParaRPr lang="en-GB" dirty="0">
              <a:solidFill>
                <a:srgbClr val="7030A0"/>
              </a:solidFill>
            </a:endParaRPr>
          </a:p>
          <a:p>
            <a:pPr marL="285750" indent="-285750">
              <a:buFont typeface="Arial" panose="020B0604020202020204" pitchFamily="34" charset="0"/>
              <a:buChar char="•"/>
            </a:pPr>
            <a:r>
              <a:rPr lang="en-GB" dirty="0">
                <a:solidFill>
                  <a:srgbClr val="7030A0"/>
                </a:solidFill>
              </a:rPr>
              <a:t>Domestic Violence </a:t>
            </a:r>
          </a:p>
          <a:p>
            <a:pPr marL="285750" indent="-285750">
              <a:buFont typeface="Arial" panose="020B0604020202020204" pitchFamily="34" charset="0"/>
              <a:buChar char="•"/>
            </a:pPr>
            <a:r>
              <a:rPr lang="en-GB" dirty="0">
                <a:solidFill>
                  <a:srgbClr val="7030A0"/>
                </a:solidFill>
              </a:rPr>
              <a:t>Family Support</a:t>
            </a:r>
          </a:p>
          <a:p>
            <a:pPr marL="285750" indent="-285750">
              <a:buFont typeface="Arial" panose="020B0604020202020204" pitchFamily="34" charset="0"/>
              <a:buChar char="•"/>
            </a:pPr>
            <a:r>
              <a:rPr lang="en-GB" dirty="0">
                <a:solidFill>
                  <a:srgbClr val="7030A0"/>
                </a:solidFill>
              </a:rPr>
              <a:t>Childcare concerns</a:t>
            </a:r>
          </a:p>
        </p:txBody>
      </p:sp>
    </p:spTree>
    <p:extLst>
      <p:ext uri="{BB962C8B-B14F-4D97-AF65-F5344CB8AC3E}">
        <p14:creationId xmlns:p14="http://schemas.microsoft.com/office/powerpoint/2010/main" val="2847830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WHAT PRACTITIONERS ARE ASSESSING</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070C0"/>
                </a:solidFill>
                <a:latin typeface="Arial" pitchFamily="34" charset="0"/>
                <a:ea typeface="Arial" pitchFamily="34" charset="-122"/>
                <a:cs typeface="Arial" pitchFamily="34" charset="-120"/>
              </a:rPr>
              <a:t>Emerging needs</a:t>
            </a:r>
            <a:endParaRPr lang="en-US" sz="2800" dirty="0">
              <a:solidFill>
                <a:srgbClr val="0070C0"/>
              </a:solidFill>
            </a:endParaRPr>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10</a:t>
            </a:r>
            <a:endParaRPr lang="en-US" sz="900" dirty="0"/>
          </a:p>
        </p:txBody>
      </p:sp>
      <p:sp>
        <p:nvSpPr>
          <p:cNvPr id="7" name="Shape 4"/>
          <p:cNvSpPr/>
          <p:nvPr/>
        </p:nvSpPr>
        <p:spPr>
          <a:xfrm>
            <a:off x="592718" y="1207008"/>
            <a:ext cx="3448929" cy="1540763"/>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8" name="Shape 5"/>
          <p:cNvSpPr/>
          <p:nvPr/>
        </p:nvSpPr>
        <p:spPr>
          <a:xfrm>
            <a:off x="777240" y="1600200"/>
            <a:ext cx="457200" cy="457200"/>
          </a:xfrm>
          <a:prstGeom prst="ellipse">
            <a:avLst/>
          </a:prstGeom>
          <a:solidFill>
            <a:srgbClr val="0F4D87"/>
          </a:solidFill>
          <a:ln w="12700">
            <a:solidFill>
              <a:srgbClr val="0F4D87"/>
            </a:solidFill>
            <a:prstDash val="solid"/>
          </a:ln>
        </p:spPr>
        <p:txBody>
          <a:bodyPr/>
          <a:lstStyle/>
          <a:p>
            <a:endParaRPr lang="en-GB"/>
          </a:p>
        </p:txBody>
      </p:sp>
      <p:sp>
        <p:nvSpPr>
          <p:cNvPr id="9" name="Text 6"/>
          <p:cNvSpPr/>
          <p:nvPr/>
        </p:nvSpPr>
        <p:spPr>
          <a:xfrm>
            <a:off x="777240" y="1600200"/>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10" name="Text 7"/>
          <p:cNvSpPr/>
          <p:nvPr/>
        </p:nvSpPr>
        <p:spPr>
          <a:xfrm>
            <a:off x="1698210" y="1778507"/>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Non-school attendance</a:t>
            </a:r>
            <a:endParaRPr lang="en-US" sz="1300" dirty="0"/>
          </a:p>
        </p:txBody>
      </p:sp>
      <p:sp>
        <p:nvSpPr>
          <p:cNvPr id="11" name="Shape 8"/>
          <p:cNvSpPr/>
          <p:nvPr/>
        </p:nvSpPr>
        <p:spPr>
          <a:xfrm>
            <a:off x="4270247" y="1147572"/>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2" name="Shape 9"/>
          <p:cNvSpPr/>
          <p:nvPr/>
        </p:nvSpPr>
        <p:spPr>
          <a:xfrm>
            <a:off x="4498848" y="1600200"/>
            <a:ext cx="457200" cy="457200"/>
          </a:xfrm>
          <a:prstGeom prst="ellipse">
            <a:avLst/>
          </a:prstGeom>
          <a:solidFill>
            <a:srgbClr val="12ABC8"/>
          </a:solidFill>
          <a:ln w="12700">
            <a:solidFill>
              <a:srgbClr val="12ABC8"/>
            </a:solidFill>
            <a:prstDash val="solid"/>
          </a:ln>
        </p:spPr>
        <p:txBody>
          <a:bodyPr/>
          <a:lstStyle/>
          <a:p>
            <a:endParaRPr lang="en-GB"/>
          </a:p>
        </p:txBody>
      </p:sp>
      <p:sp>
        <p:nvSpPr>
          <p:cNvPr id="13" name="Text 10"/>
          <p:cNvSpPr/>
          <p:nvPr/>
        </p:nvSpPr>
        <p:spPr>
          <a:xfrm>
            <a:off x="4498848" y="1600200"/>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4" name="Text 11"/>
          <p:cNvSpPr/>
          <p:nvPr/>
        </p:nvSpPr>
        <p:spPr>
          <a:xfrm>
            <a:off x="5251230" y="1691640"/>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Practical parenting support,</a:t>
            </a:r>
            <a:endParaRPr lang="en-US" sz="1300" dirty="0"/>
          </a:p>
        </p:txBody>
      </p:sp>
      <p:sp>
        <p:nvSpPr>
          <p:cNvPr id="15" name="Shape 12"/>
          <p:cNvSpPr/>
          <p:nvPr/>
        </p:nvSpPr>
        <p:spPr>
          <a:xfrm>
            <a:off x="8146719" y="1147572"/>
            <a:ext cx="3452563"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6" name="Shape 13"/>
          <p:cNvSpPr/>
          <p:nvPr/>
        </p:nvSpPr>
        <p:spPr>
          <a:xfrm>
            <a:off x="8220456" y="1600200"/>
            <a:ext cx="457200" cy="457200"/>
          </a:xfrm>
          <a:prstGeom prst="ellipse">
            <a:avLst/>
          </a:prstGeom>
          <a:solidFill>
            <a:srgbClr val="8E3089"/>
          </a:solidFill>
          <a:ln w="12700">
            <a:solidFill>
              <a:srgbClr val="8E3089"/>
            </a:solidFill>
            <a:prstDash val="solid"/>
          </a:ln>
        </p:spPr>
        <p:txBody>
          <a:bodyPr/>
          <a:lstStyle/>
          <a:p>
            <a:endParaRPr lang="en-GB"/>
          </a:p>
        </p:txBody>
      </p:sp>
      <p:sp>
        <p:nvSpPr>
          <p:cNvPr id="17" name="Text 14"/>
          <p:cNvSpPr/>
          <p:nvPr/>
        </p:nvSpPr>
        <p:spPr>
          <a:xfrm>
            <a:off x="8220456" y="1600200"/>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18" name="Text 15"/>
          <p:cNvSpPr/>
          <p:nvPr/>
        </p:nvSpPr>
        <p:spPr>
          <a:xfrm>
            <a:off x="8778240" y="1600200"/>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Emotional and behavioural support at a higher level than previously seen, in children as young as 3</a:t>
            </a:r>
            <a:endParaRPr lang="en-US" sz="1300" dirty="0"/>
          </a:p>
        </p:txBody>
      </p:sp>
      <p:sp>
        <p:nvSpPr>
          <p:cNvPr id="19" name="Shape 16"/>
          <p:cNvSpPr/>
          <p:nvPr/>
        </p:nvSpPr>
        <p:spPr>
          <a:xfrm>
            <a:off x="548640" y="3172968"/>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0" name="Shape 17"/>
          <p:cNvSpPr/>
          <p:nvPr/>
        </p:nvSpPr>
        <p:spPr>
          <a:xfrm>
            <a:off x="777240" y="3401568"/>
            <a:ext cx="457200" cy="457200"/>
          </a:xfrm>
          <a:prstGeom prst="ellipse">
            <a:avLst/>
          </a:prstGeom>
          <a:solidFill>
            <a:srgbClr val="E31D86"/>
          </a:solidFill>
          <a:ln w="12700">
            <a:solidFill>
              <a:srgbClr val="E31D86"/>
            </a:solidFill>
            <a:prstDash val="solid"/>
          </a:ln>
        </p:spPr>
        <p:txBody>
          <a:bodyPr/>
          <a:lstStyle/>
          <a:p>
            <a:endParaRPr lang="en-GB"/>
          </a:p>
        </p:txBody>
      </p:sp>
      <p:sp>
        <p:nvSpPr>
          <p:cNvPr id="21" name="Text 18"/>
          <p:cNvSpPr/>
          <p:nvPr/>
        </p:nvSpPr>
        <p:spPr>
          <a:xfrm>
            <a:off x="777240" y="3401568"/>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22" name="Text 19"/>
          <p:cNvSpPr/>
          <p:nvPr/>
        </p:nvSpPr>
        <p:spPr>
          <a:xfrm>
            <a:off x="777240" y="3950208"/>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Neurodiversity &amp; those children who do not meet the criteria for Children with Disability Services</a:t>
            </a:r>
            <a:endParaRPr lang="en-US" sz="1300" dirty="0"/>
          </a:p>
        </p:txBody>
      </p:sp>
      <p:sp>
        <p:nvSpPr>
          <p:cNvPr id="23" name="Shape 20"/>
          <p:cNvSpPr/>
          <p:nvPr/>
        </p:nvSpPr>
        <p:spPr>
          <a:xfrm>
            <a:off x="4297680" y="3150108"/>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4" name="Shape 21"/>
          <p:cNvSpPr/>
          <p:nvPr/>
        </p:nvSpPr>
        <p:spPr>
          <a:xfrm>
            <a:off x="4498848" y="3401568"/>
            <a:ext cx="457200" cy="457200"/>
          </a:xfrm>
          <a:prstGeom prst="ellipse">
            <a:avLst/>
          </a:prstGeom>
          <a:solidFill>
            <a:srgbClr val="0F4D87"/>
          </a:solidFill>
          <a:ln w="12700">
            <a:solidFill>
              <a:srgbClr val="0F4D87"/>
            </a:solidFill>
            <a:prstDash val="solid"/>
          </a:ln>
        </p:spPr>
        <p:txBody>
          <a:bodyPr/>
          <a:lstStyle/>
          <a:p>
            <a:endParaRPr lang="en-GB"/>
          </a:p>
        </p:txBody>
      </p:sp>
      <p:sp>
        <p:nvSpPr>
          <p:cNvPr id="25" name="Text 22"/>
          <p:cNvSpPr/>
          <p:nvPr/>
        </p:nvSpPr>
        <p:spPr>
          <a:xfrm>
            <a:off x="4498848" y="3401568"/>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5</a:t>
            </a:r>
            <a:endParaRPr lang="en-US" sz="1400" dirty="0"/>
          </a:p>
        </p:txBody>
      </p:sp>
      <p:sp>
        <p:nvSpPr>
          <p:cNvPr id="26" name="Text 23"/>
          <p:cNvSpPr/>
          <p:nvPr/>
        </p:nvSpPr>
        <p:spPr>
          <a:xfrm>
            <a:off x="4498848" y="3950208"/>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Mediation and contact/Parental Acrimony</a:t>
            </a:r>
            <a:endParaRPr lang="en-US" sz="1300" dirty="0"/>
          </a:p>
        </p:txBody>
      </p:sp>
      <p:sp>
        <p:nvSpPr>
          <p:cNvPr id="27" name="Shape 24"/>
          <p:cNvSpPr/>
          <p:nvPr/>
        </p:nvSpPr>
        <p:spPr>
          <a:xfrm>
            <a:off x="7991856" y="3172968"/>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8" name="Shape 25"/>
          <p:cNvSpPr/>
          <p:nvPr/>
        </p:nvSpPr>
        <p:spPr>
          <a:xfrm>
            <a:off x="8220456" y="3401568"/>
            <a:ext cx="457200" cy="457200"/>
          </a:xfrm>
          <a:prstGeom prst="ellipse">
            <a:avLst/>
          </a:prstGeom>
          <a:solidFill>
            <a:srgbClr val="12ABC8"/>
          </a:solidFill>
          <a:ln w="12700">
            <a:solidFill>
              <a:srgbClr val="12ABC8"/>
            </a:solidFill>
            <a:prstDash val="solid"/>
          </a:ln>
        </p:spPr>
        <p:txBody>
          <a:bodyPr/>
          <a:lstStyle/>
          <a:p>
            <a:endParaRPr lang="en-GB"/>
          </a:p>
        </p:txBody>
      </p:sp>
      <p:sp>
        <p:nvSpPr>
          <p:cNvPr id="29" name="Text 26"/>
          <p:cNvSpPr/>
          <p:nvPr/>
        </p:nvSpPr>
        <p:spPr>
          <a:xfrm>
            <a:off x="8220456" y="3401568"/>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6</a:t>
            </a:r>
            <a:endParaRPr lang="en-US" sz="1400" dirty="0"/>
          </a:p>
        </p:txBody>
      </p:sp>
      <p:sp>
        <p:nvSpPr>
          <p:cNvPr id="30" name="Text 27"/>
          <p:cNvSpPr/>
          <p:nvPr/>
        </p:nvSpPr>
        <p:spPr>
          <a:xfrm>
            <a:off x="8220456" y="3950208"/>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Lower-level sexualised behaviour in children &amp; Online Safety / Healthy Relationships</a:t>
            </a:r>
            <a:endParaRPr lang="en-US" sz="1300" dirty="0"/>
          </a:p>
        </p:txBody>
      </p:sp>
      <p:sp>
        <p:nvSpPr>
          <p:cNvPr id="32" name="Text 29"/>
          <p:cNvSpPr/>
          <p:nvPr/>
        </p:nvSpPr>
        <p:spPr>
          <a:xfrm>
            <a:off x="4498848" y="5038344"/>
            <a:ext cx="3319272" cy="1536192"/>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Waiting lists for services are lengthy, resulting in families feeling they have nowhere else to turn.</a:t>
            </a:r>
            <a:endParaRPr lang="en-US" sz="1500" dirty="0"/>
          </a:p>
        </p:txBody>
      </p:sp>
      <p:sp>
        <p:nvSpPr>
          <p:cNvPr id="33" name="Shape 4">
            <a:extLst>
              <a:ext uri="{FF2B5EF4-FFF2-40B4-BE49-F238E27FC236}">
                <a16:creationId xmlns:a16="http://schemas.microsoft.com/office/drawing/2014/main" id="{E1FC29D4-EF23-17FC-491E-AE895AB48750}"/>
              </a:ext>
            </a:extLst>
          </p:cNvPr>
          <p:cNvSpPr/>
          <p:nvPr/>
        </p:nvSpPr>
        <p:spPr>
          <a:xfrm>
            <a:off x="556962" y="4960621"/>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r>
              <a:rPr lang="en-GB" dirty="0"/>
              <a:t>  </a:t>
            </a:r>
          </a:p>
          <a:p>
            <a:endParaRPr lang="en-GB" dirty="0"/>
          </a:p>
          <a:p>
            <a:pPr algn="r"/>
            <a:r>
              <a:rPr lang="en-GB" sz="1400" b="1" dirty="0">
                <a:solidFill>
                  <a:srgbClr val="002060"/>
                </a:solidFill>
              </a:rPr>
              <a:t>                        Alcohol and Substance use</a:t>
            </a:r>
          </a:p>
          <a:p>
            <a:pPr algn="r"/>
            <a:r>
              <a:rPr lang="en-GB" sz="1400" b="1" dirty="0">
                <a:solidFill>
                  <a:srgbClr val="002060"/>
                </a:solidFill>
              </a:rPr>
              <a:t> (Adults &amp; Young People)</a:t>
            </a:r>
          </a:p>
        </p:txBody>
      </p:sp>
      <p:sp>
        <p:nvSpPr>
          <p:cNvPr id="31" name="Shape 20">
            <a:extLst>
              <a:ext uri="{FF2B5EF4-FFF2-40B4-BE49-F238E27FC236}">
                <a16:creationId xmlns:a16="http://schemas.microsoft.com/office/drawing/2014/main" id="{07E1600D-B666-042A-384D-E268FF9E9D63}"/>
              </a:ext>
            </a:extLst>
          </p:cNvPr>
          <p:cNvSpPr/>
          <p:nvPr/>
        </p:nvSpPr>
        <p:spPr>
          <a:xfrm>
            <a:off x="4297680" y="4984947"/>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dirty="0"/>
          </a:p>
          <a:p>
            <a:endParaRPr lang="en-GB" dirty="0"/>
          </a:p>
          <a:p>
            <a:pPr algn="ctr"/>
            <a:r>
              <a:rPr lang="en-GB" dirty="0"/>
              <a:t>              </a:t>
            </a:r>
            <a:r>
              <a:rPr lang="en-GB" sz="1400" b="1" dirty="0">
                <a:solidFill>
                  <a:srgbClr val="002060"/>
                </a:solidFill>
              </a:rPr>
              <a:t>Growing population of Ethnic                  Minority families</a:t>
            </a:r>
          </a:p>
        </p:txBody>
      </p:sp>
      <p:sp>
        <p:nvSpPr>
          <p:cNvPr id="34" name="Shape 24">
            <a:extLst>
              <a:ext uri="{FF2B5EF4-FFF2-40B4-BE49-F238E27FC236}">
                <a16:creationId xmlns:a16="http://schemas.microsoft.com/office/drawing/2014/main" id="{86E265A2-1E1E-5215-9DF3-AB7D98CBC6BD}"/>
              </a:ext>
            </a:extLst>
          </p:cNvPr>
          <p:cNvSpPr/>
          <p:nvPr/>
        </p:nvSpPr>
        <p:spPr>
          <a:xfrm>
            <a:off x="8019288" y="4960621"/>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dirty="0"/>
          </a:p>
          <a:p>
            <a:endParaRPr lang="en-GB" dirty="0"/>
          </a:p>
          <a:p>
            <a:r>
              <a:rPr lang="en-GB" dirty="0"/>
              <a:t>                          </a:t>
            </a:r>
            <a:r>
              <a:rPr lang="en-GB" sz="1400" b="1" dirty="0">
                <a:solidFill>
                  <a:srgbClr val="002060"/>
                </a:solidFill>
              </a:rPr>
              <a:t>Domestic violence</a:t>
            </a:r>
          </a:p>
        </p:txBody>
      </p:sp>
      <p:sp>
        <p:nvSpPr>
          <p:cNvPr id="35" name="Shape 17">
            <a:extLst>
              <a:ext uri="{FF2B5EF4-FFF2-40B4-BE49-F238E27FC236}">
                <a16:creationId xmlns:a16="http://schemas.microsoft.com/office/drawing/2014/main" id="{32D00F77-C127-92D0-EB9B-1E0E26438A25}"/>
              </a:ext>
            </a:extLst>
          </p:cNvPr>
          <p:cNvSpPr/>
          <p:nvPr/>
        </p:nvSpPr>
        <p:spPr>
          <a:xfrm>
            <a:off x="775946" y="5540789"/>
            <a:ext cx="457200" cy="457200"/>
          </a:xfrm>
          <a:prstGeom prst="ellipse">
            <a:avLst/>
          </a:prstGeom>
          <a:solidFill>
            <a:schemeClr val="accent5">
              <a:lumMod val="75000"/>
            </a:schemeClr>
          </a:solidFill>
          <a:ln w="12700">
            <a:solidFill>
              <a:srgbClr val="0070C0"/>
            </a:solidFill>
            <a:prstDash val="solid"/>
          </a:ln>
        </p:spPr>
        <p:txBody>
          <a:bodyPr/>
          <a:lstStyle/>
          <a:p>
            <a:r>
              <a:rPr lang="en-GB" b="1" dirty="0">
                <a:solidFill>
                  <a:schemeClr val="bg1"/>
                </a:solidFill>
              </a:rPr>
              <a:t>7</a:t>
            </a:r>
          </a:p>
        </p:txBody>
      </p:sp>
      <p:sp>
        <p:nvSpPr>
          <p:cNvPr id="36" name="Shape 17">
            <a:extLst>
              <a:ext uri="{FF2B5EF4-FFF2-40B4-BE49-F238E27FC236}">
                <a16:creationId xmlns:a16="http://schemas.microsoft.com/office/drawing/2014/main" id="{012D5B24-E3AB-9AB2-FB17-5B0895E2686F}"/>
              </a:ext>
            </a:extLst>
          </p:cNvPr>
          <p:cNvSpPr/>
          <p:nvPr/>
        </p:nvSpPr>
        <p:spPr>
          <a:xfrm>
            <a:off x="4372066" y="5492093"/>
            <a:ext cx="457200" cy="457200"/>
          </a:xfrm>
          <a:prstGeom prst="ellipse">
            <a:avLst/>
          </a:prstGeom>
          <a:solidFill>
            <a:srgbClr val="7030A0"/>
          </a:solidFill>
          <a:ln w="12700">
            <a:solidFill>
              <a:srgbClr val="7030A0"/>
            </a:solidFill>
            <a:prstDash val="solid"/>
          </a:ln>
        </p:spPr>
        <p:txBody>
          <a:bodyPr/>
          <a:lstStyle/>
          <a:p>
            <a:r>
              <a:rPr lang="en-GB" b="1" dirty="0">
                <a:solidFill>
                  <a:schemeClr val="bg1"/>
                </a:solidFill>
              </a:rPr>
              <a:t>8</a:t>
            </a:r>
          </a:p>
        </p:txBody>
      </p:sp>
      <p:sp>
        <p:nvSpPr>
          <p:cNvPr id="37" name="Shape 17">
            <a:extLst>
              <a:ext uri="{FF2B5EF4-FFF2-40B4-BE49-F238E27FC236}">
                <a16:creationId xmlns:a16="http://schemas.microsoft.com/office/drawing/2014/main" id="{0D1AE6AF-C85B-C63E-3B7A-A8752C55A3A0}"/>
              </a:ext>
            </a:extLst>
          </p:cNvPr>
          <p:cNvSpPr/>
          <p:nvPr/>
        </p:nvSpPr>
        <p:spPr>
          <a:xfrm>
            <a:off x="8313952" y="5440680"/>
            <a:ext cx="457200" cy="457200"/>
          </a:xfrm>
          <a:prstGeom prst="ellipse">
            <a:avLst/>
          </a:prstGeom>
          <a:solidFill>
            <a:srgbClr val="E51DAC"/>
          </a:solidFill>
          <a:ln w="12700">
            <a:solidFill>
              <a:srgbClr val="E31D86"/>
            </a:solidFill>
            <a:prstDash val="solid"/>
          </a:ln>
        </p:spPr>
        <p:txBody>
          <a:bodyPr/>
          <a:lstStyle/>
          <a:p>
            <a:r>
              <a:rPr lang="en-GB" b="1" dirty="0">
                <a:solidFill>
                  <a:schemeClr val="bg1"/>
                </a:solidFill>
              </a:rPr>
              <a:t>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  </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cs typeface="Arial" pitchFamily="34" charset="-120"/>
              </a:rPr>
              <a:t>Emerging Need for Enhanced Family Support</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10</a:t>
            </a:r>
            <a:endParaRPr lang="en-US" sz="900" dirty="0"/>
          </a:p>
        </p:txBody>
      </p:sp>
      <p:sp>
        <p:nvSpPr>
          <p:cNvPr id="7" name="Shape 4"/>
          <p:cNvSpPr/>
          <p:nvPr/>
        </p:nvSpPr>
        <p:spPr>
          <a:xfrm>
            <a:off x="548640" y="1371600"/>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8" name="Shape 5"/>
          <p:cNvSpPr/>
          <p:nvPr/>
        </p:nvSpPr>
        <p:spPr>
          <a:xfrm>
            <a:off x="777240" y="1600200"/>
            <a:ext cx="457200" cy="457200"/>
          </a:xfrm>
          <a:prstGeom prst="ellipse">
            <a:avLst/>
          </a:prstGeom>
          <a:solidFill>
            <a:srgbClr val="0F4D87"/>
          </a:solidFill>
          <a:ln w="12700">
            <a:solidFill>
              <a:srgbClr val="0F4D87"/>
            </a:solidFill>
            <a:prstDash val="solid"/>
          </a:ln>
        </p:spPr>
        <p:txBody>
          <a:bodyPr/>
          <a:lstStyle/>
          <a:p>
            <a:endParaRPr lang="en-GB"/>
          </a:p>
        </p:txBody>
      </p:sp>
      <p:sp>
        <p:nvSpPr>
          <p:cNvPr id="9" name="Text 6"/>
          <p:cNvSpPr/>
          <p:nvPr/>
        </p:nvSpPr>
        <p:spPr>
          <a:xfrm>
            <a:off x="777240" y="1600200"/>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10" name="Text 7"/>
          <p:cNvSpPr/>
          <p:nvPr/>
        </p:nvSpPr>
        <p:spPr>
          <a:xfrm>
            <a:off x="777240" y="2148840"/>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45 % of children closed without an I/A would have benefitted from EFSS</a:t>
            </a:r>
            <a:endParaRPr lang="en-US" sz="1300" dirty="0"/>
          </a:p>
        </p:txBody>
      </p:sp>
      <p:sp>
        <p:nvSpPr>
          <p:cNvPr id="11" name="Shape 8"/>
          <p:cNvSpPr/>
          <p:nvPr/>
        </p:nvSpPr>
        <p:spPr>
          <a:xfrm>
            <a:off x="4270248" y="1371600"/>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dirty="0"/>
          </a:p>
          <a:p>
            <a:endParaRPr lang="en-GB" dirty="0"/>
          </a:p>
          <a:p>
            <a:endParaRPr lang="en-GB" dirty="0"/>
          </a:p>
          <a:p>
            <a:r>
              <a:rPr lang="en-GB" sz="1400" b="1" dirty="0">
                <a:solidFill>
                  <a:schemeClr val="accent1">
                    <a:lumMod val="75000"/>
                  </a:schemeClr>
                </a:solidFill>
              </a:rPr>
              <a:t>40 % of children who were closed following an I/A would have benefitted from EFSS</a:t>
            </a:r>
          </a:p>
        </p:txBody>
      </p:sp>
      <p:sp>
        <p:nvSpPr>
          <p:cNvPr id="12" name="Shape 9"/>
          <p:cNvSpPr/>
          <p:nvPr/>
        </p:nvSpPr>
        <p:spPr>
          <a:xfrm>
            <a:off x="4498848" y="1600200"/>
            <a:ext cx="457200" cy="457200"/>
          </a:xfrm>
          <a:prstGeom prst="ellipse">
            <a:avLst/>
          </a:prstGeom>
          <a:solidFill>
            <a:srgbClr val="12ABC8"/>
          </a:solidFill>
          <a:ln w="12700">
            <a:solidFill>
              <a:srgbClr val="12ABC8"/>
            </a:solidFill>
            <a:prstDash val="solid"/>
          </a:ln>
        </p:spPr>
        <p:txBody>
          <a:bodyPr/>
          <a:lstStyle/>
          <a:p>
            <a:endParaRPr lang="en-GB"/>
          </a:p>
        </p:txBody>
      </p:sp>
      <p:sp>
        <p:nvSpPr>
          <p:cNvPr id="13" name="Text 10"/>
          <p:cNvSpPr/>
          <p:nvPr/>
        </p:nvSpPr>
        <p:spPr>
          <a:xfrm>
            <a:off x="4498848" y="1600200"/>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4" name="Text 11"/>
          <p:cNvSpPr/>
          <p:nvPr/>
        </p:nvSpPr>
        <p:spPr>
          <a:xfrm>
            <a:off x="4498848" y="2148840"/>
            <a:ext cx="3063240" cy="713232"/>
          </a:xfrm>
          <a:prstGeom prst="rect">
            <a:avLst/>
          </a:prstGeom>
          <a:noFill/>
          <a:ln/>
        </p:spPr>
        <p:txBody>
          <a:bodyPr wrap="square" lIns="0" tIns="0" rIns="0" bIns="0" rtlCol="0" anchor="t"/>
          <a:lstStyle/>
          <a:p>
            <a:pPr marL="0" indent="0">
              <a:lnSpc>
                <a:spcPct val="105000"/>
              </a:lnSpc>
              <a:buNone/>
            </a:pPr>
            <a:endParaRPr lang="en-US" sz="1300" dirty="0"/>
          </a:p>
        </p:txBody>
      </p:sp>
      <p:sp>
        <p:nvSpPr>
          <p:cNvPr id="15" name="Shape 12"/>
          <p:cNvSpPr/>
          <p:nvPr/>
        </p:nvSpPr>
        <p:spPr>
          <a:xfrm>
            <a:off x="7991856" y="1371600"/>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6" name="Shape 13"/>
          <p:cNvSpPr/>
          <p:nvPr/>
        </p:nvSpPr>
        <p:spPr>
          <a:xfrm>
            <a:off x="8220456" y="1600200"/>
            <a:ext cx="457200" cy="457200"/>
          </a:xfrm>
          <a:prstGeom prst="ellipse">
            <a:avLst/>
          </a:prstGeom>
          <a:solidFill>
            <a:srgbClr val="8E3089"/>
          </a:solidFill>
          <a:ln w="12700">
            <a:solidFill>
              <a:srgbClr val="8E3089"/>
            </a:solidFill>
            <a:prstDash val="solid"/>
          </a:ln>
        </p:spPr>
        <p:txBody>
          <a:bodyPr/>
          <a:lstStyle/>
          <a:p>
            <a:endParaRPr lang="en-GB"/>
          </a:p>
        </p:txBody>
      </p:sp>
      <p:sp>
        <p:nvSpPr>
          <p:cNvPr id="17" name="Text 14"/>
          <p:cNvSpPr/>
          <p:nvPr/>
        </p:nvSpPr>
        <p:spPr>
          <a:xfrm>
            <a:off x="8220456" y="1600200"/>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18" name="Text 15"/>
          <p:cNvSpPr/>
          <p:nvPr/>
        </p:nvSpPr>
        <p:spPr>
          <a:xfrm>
            <a:off x="8220456" y="2148840"/>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 100 % of families who declined a service </a:t>
            </a:r>
          </a:p>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Following an I/A would have benefitted from EFSS</a:t>
            </a:r>
            <a:endParaRPr lang="en-US" sz="1300" dirty="0"/>
          </a:p>
        </p:txBody>
      </p:sp>
      <p:sp>
        <p:nvSpPr>
          <p:cNvPr id="19" name="Shape 16"/>
          <p:cNvSpPr/>
          <p:nvPr/>
        </p:nvSpPr>
        <p:spPr>
          <a:xfrm>
            <a:off x="2093976" y="3589020"/>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0" name="Shape 17"/>
          <p:cNvSpPr/>
          <p:nvPr/>
        </p:nvSpPr>
        <p:spPr>
          <a:xfrm>
            <a:off x="2231136" y="3744468"/>
            <a:ext cx="457200" cy="457200"/>
          </a:xfrm>
          <a:prstGeom prst="ellipse">
            <a:avLst/>
          </a:prstGeom>
          <a:solidFill>
            <a:srgbClr val="E31D86"/>
          </a:solidFill>
          <a:ln w="12700">
            <a:solidFill>
              <a:srgbClr val="E31D86"/>
            </a:solidFill>
            <a:prstDash val="solid"/>
          </a:ln>
        </p:spPr>
        <p:txBody>
          <a:bodyPr/>
          <a:lstStyle/>
          <a:p>
            <a:endParaRPr lang="en-GB"/>
          </a:p>
        </p:txBody>
      </p:sp>
      <p:sp>
        <p:nvSpPr>
          <p:cNvPr id="21" name="Text 18"/>
          <p:cNvSpPr/>
          <p:nvPr/>
        </p:nvSpPr>
        <p:spPr>
          <a:xfrm>
            <a:off x="2230360" y="3757041"/>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22" name="Text 19"/>
          <p:cNvSpPr/>
          <p:nvPr/>
        </p:nvSpPr>
        <p:spPr>
          <a:xfrm>
            <a:off x="2743200" y="4214241"/>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 60 % of children who were closed and referred to another service would have benefitted from EFSS</a:t>
            </a:r>
            <a:endParaRPr lang="en-US" sz="1300" dirty="0"/>
          </a:p>
        </p:txBody>
      </p:sp>
      <p:sp>
        <p:nvSpPr>
          <p:cNvPr id="23" name="Shape 20"/>
          <p:cNvSpPr/>
          <p:nvPr/>
        </p:nvSpPr>
        <p:spPr>
          <a:xfrm>
            <a:off x="6080760" y="3589020"/>
            <a:ext cx="3520440" cy="1600200"/>
          </a:xfrm>
          <a:prstGeom prst="roundRect">
            <a:avLst>
              <a:gd name="adj" fmla="val 4571"/>
            </a:avLst>
          </a:prstGeom>
          <a:solidFill>
            <a:srgbClr val="F1F6FA"/>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24" name="Shape 21"/>
          <p:cNvSpPr/>
          <p:nvPr/>
        </p:nvSpPr>
        <p:spPr>
          <a:xfrm>
            <a:off x="6131052" y="3721608"/>
            <a:ext cx="457200" cy="457200"/>
          </a:xfrm>
          <a:prstGeom prst="ellipse">
            <a:avLst/>
          </a:prstGeom>
          <a:solidFill>
            <a:srgbClr val="0F4D87"/>
          </a:solidFill>
          <a:ln w="12700">
            <a:solidFill>
              <a:srgbClr val="0F4D87"/>
            </a:solidFill>
            <a:prstDash val="solid"/>
          </a:ln>
        </p:spPr>
        <p:txBody>
          <a:bodyPr/>
          <a:lstStyle/>
          <a:p>
            <a:endParaRPr lang="en-GB"/>
          </a:p>
        </p:txBody>
      </p:sp>
      <p:sp>
        <p:nvSpPr>
          <p:cNvPr id="25" name="Text 22"/>
          <p:cNvSpPr/>
          <p:nvPr/>
        </p:nvSpPr>
        <p:spPr>
          <a:xfrm>
            <a:off x="6136487" y="3710178"/>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5</a:t>
            </a:r>
            <a:endParaRPr lang="en-US" sz="1400" dirty="0"/>
          </a:p>
        </p:txBody>
      </p:sp>
      <p:sp>
        <p:nvSpPr>
          <p:cNvPr id="26" name="Text 23"/>
          <p:cNvSpPr/>
          <p:nvPr/>
        </p:nvSpPr>
        <p:spPr>
          <a:xfrm>
            <a:off x="6537960" y="4167378"/>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33 % of  unallocated cases were suitable for EFSS and 40 % of unallocated cases within FSIT</a:t>
            </a:r>
            <a:endParaRPr lang="en-US" sz="1300" dirty="0"/>
          </a:p>
        </p:txBody>
      </p:sp>
      <p:sp>
        <p:nvSpPr>
          <p:cNvPr id="29" name="Text 26"/>
          <p:cNvSpPr/>
          <p:nvPr/>
        </p:nvSpPr>
        <p:spPr>
          <a:xfrm>
            <a:off x="8220456" y="3401568"/>
            <a:ext cx="457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6</a:t>
            </a:r>
            <a:endParaRPr lang="en-US" sz="1400" dirty="0"/>
          </a:p>
        </p:txBody>
      </p:sp>
      <p:sp>
        <p:nvSpPr>
          <p:cNvPr id="30" name="Text 27"/>
          <p:cNvSpPr/>
          <p:nvPr/>
        </p:nvSpPr>
        <p:spPr>
          <a:xfrm>
            <a:off x="8220456" y="3950208"/>
            <a:ext cx="3063240" cy="713232"/>
          </a:xfrm>
          <a:prstGeom prst="rect">
            <a:avLst/>
          </a:prstGeom>
          <a:noFill/>
          <a:ln/>
        </p:spPr>
        <p:txBody>
          <a:bodyPr wrap="square" lIns="0" tIns="0" rIns="0" bIns="0" rtlCol="0" anchor="t"/>
          <a:lstStyle/>
          <a:p>
            <a:pPr marL="0" indent="0">
              <a:lnSpc>
                <a:spcPct val="105000"/>
              </a:lnSpc>
              <a:buNone/>
            </a:pPr>
            <a:r>
              <a:rPr lang="en-US" sz="1300" b="1" dirty="0">
                <a:solidFill>
                  <a:srgbClr val="0F4D87"/>
                </a:solidFill>
                <a:latin typeface="Calibri" pitchFamily="34" charset="0"/>
                <a:ea typeface="Calibri" pitchFamily="34" charset="-122"/>
                <a:cs typeface="Calibri" pitchFamily="34" charset="-120"/>
              </a:rPr>
              <a:t> </a:t>
            </a:r>
            <a:endParaRPr lang="en-US" sz="1300" dirty="0"/>
          </a:p>
        </p:txBody>
      </p:sp>
      <p:sp>
        <p:nvSpPr>
          <p:cNvPr id="32" name="Text 29"/>
          <p:cNvSpPr/>
          <p:nvPr/>
        </p:nvSpPr>
        <p:spPr>
          <a:xfrm>
            <a:off x="868680" y="4974336"/>
            <a:ext cx="10424160" cy="96012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Waiting lists for services are lengthy, resulting in families feeling they have nowhere else to turn.</a:t>
            </a:r>
            <a:endParaRPr lang="en-US" sz="1500" dirty="0"/>
          </a:p>
        </p:txBody>
      </p:sp>
    </p:spTree>
    <p:extLst>
      <p:ext uri="{BB962C8B-B14F-4D97-AF65-F5344CB8AC3E}">
        <p14:creationId xmlns:p14="http://schemas.microsoft.com/office/powerpoint/2010/main" val="2076463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74320"/>
            <a:ext cx="10515600" cy="256032"/>
          </a:xfrm>
          <a:prstGeom prst="rect">
            <a:avLst/>
          </a:prstGeom>
          <a:noFill/>
          <a:ln/>
        </p:spPr>
        <p:txBody>
          <a:bodyPr wrap="square" lIns="0" tIns="0" rIns="0" bIns="0" rtlCol="0" anchor="ctr"/>
          <a:lstStyle/>
          <a:p>
            <a:pPr marL="0" indent="0">
              <a:buNone/>
            </a:pPr>
            <a:r>
              <a:rPr lang="en-US" sz="1100" b="1" kern="0" spc="150" dirty="0">
                <a:solidFill>
                  <a:srgbClr val="12ABC8"/>
                </a:solidFill>
                <a:latin typeface="Calibri" pitchFamily="34" charset="0"/>
                <a:ea typeface="Calibri" pitchFamily="34" charset="-122"/>
                <a:cs typeface="Calibri" pitchFamily="34" charset="-120"/>
              </a:rPr>
              <a:t>DIP SAMPLE OF CHILDREN AND FAMILIES CASES</a:t>
            </a:r>
            <a:endParaRPr lang="en-US" sz="1100" dirty="0"/>
          </a:p>
        </p:txBody>
      </p:sp>
      <p:sp>
        <p:nvSpPr>
          <p:cNvPr id="3" name="Text 1"/>
          <p:cNvSpPr/>
          <p:nvPr/>
        </p:nvSpPr>
        <p:spPr>
          <a:xfrm>
            <a:off x="548640" y="548640"/>
            <a:ext cx="10607040" cy="566928"/>
          </a:xfrm>
          <a:prstGeom prst="rect">
            <a:avLst/>
          </a:prstGeom>
          <a:noFill/>
          <a:ln/>
        </p:spPr>
        <p:txBody>
          <a:bodyPr wrap="square" lIns="0" tIns="0" rIns="0" bIns="0" rtlCol="0" anchor="ctr"/>
          <a:lstStyle/>
          <a:p>
            <a:pPr marL="0" indent="0">
              <a:buNone/>
            </a:pPr>
            <a:r>
              <a:rPr lang="en-US" sz="2800" b="1" dirty="0">
                <a:solidFill>
                  <a:srgbClr val="0F4D87"/>
                </a:solidFill>
                <a:latin typeface="Arial" pitchFamily="34" charset="0"/>
                <a:ea typeface="Arial" pitchFamily="34" charset="-122"/>
                <a:cs typeface="Arial" pitchFamily="34" charset="-120"/>
              </a:rPr>
              <a:t>Analysis of unmet need and gaps in provision</a:t>
            </a:r>
            <a:endParaRPr lang="en-US" sz="2800" dirty="0"/>
          </a:p>
        </p:txBody>
      </p:sp>
      <p:pic>
        <p:nvPicPr>
          <p:cNvPr id="4" name="Image 0" descr="./assets/logo.png"/>
          <p:cNvPicPr>
            <a:picLocks noChangeAspect="1"/>
          </p:cNvPicPr>
          <p:nvPr/>
        </p:nvPicPr>
        <p:blipFill>
          <a:blip r:embed="rId3"/>
          <a:stretch>
            <a:fillRect/>
          </a:stretch>
        </p:blipFill>
        <p:spPr>
          <a:xfrm>
            <a:off x="11384280" y="274320"/>
            <a:ext cx="548640" cy="548640"/>
          </a:xfrm>
          <a:prstGeom prst="rect">
            <a:avLst/>
          </a:prstGeom>
        </p:spPr>
      </p:pic>
      <p:sp>
        <p:nvSpPr>
          <p:cNvPr id="5" name="Text 2"/>
          <p:cNvSpPr/>
          <p:nvPr/>
        </p:nvSpPr>
        <p:spPr>
          <a:xfrm>
            <a:off x="548640" y="6355080"/>
            <a:ext cx="7772400" cy="274320"/>
          </a:xfrm>
          <a:prstGeom prst="rect">
            <a:avLst/>
          </a:prstGeom>
          <a:noFill/>
          <a:ln/>
        </p:spPr>
        <p:txBody>
          <a:bodyPr wrap="square" lIns="0" tIns="0" rIns="0" bIns="0" rtlCol="0" anchor="ctr"/>
          <a:lstStyle/>
          <a:p>
            <a:pPr marL="0" indent="0">
              <a:buNone/>
            </a:pPr>
            <a:r>
              <a:rPr lang="en-US" sz="900" dirty="0">
                <a:solidFill>
                  <a:srgbClr val="90A2B2"/>
                </a:solidFill>
                <a:latin typeface="Calibri" pitchFamily="34" charset="0"/>
                <a:ea typeface="Calibri" pitchFamily="34" charset="-122"/>
                <a:cs typeface="Calibri" pitchFamily="34" charset="-120"/>
              </a:rPr>
              <a:t>Enhanced Family Support Service  |  Northern Health and Social Care Trust</a:t>
            </a:r>
            <a:endParaRPr lang="en-US" sz="900" dirty="0"/>
          </a:p>
        </p:txBody>
      </p:sp>
      <p:sp>
        <p:nvSpPr>
          <p:cNvPr id="6" name="Text 3"/>
          <p:cNvSpPr/>
          <p:nvPr/>
        </p:nvSpPr>
        <p:spPr>
          <a:xfrm>
            <a:off x="11155680" y="6355080"/>
            <a:ext cx="777240" cy="274320"/>
          </a:xfrm>
          <a:prstGeom prst="rect">
            <a:avLst/>
          </a:prstGeom>
          <a:noFill/>
          <a:ln/>
        </p:spPr>
        <p:txBody>
          <a:bodyPr wrap="square" lIns="0" tIns="0" rIns="0" bIns="0" rtlCol="0" anchor="ctr"/>
          <a:lstStyle/>
          <a:p>
            <a:pPr marL="0" indent="0" algn="r">
              <a:buNone/>
            </a:pPr>
            <a:r>
              <a:rPr lang="en-US" sz="900" dirty="0">
                <a:solidFill>
                  <a:srgbClr val="90A2B2"/>
                </a:solidFill>
                <a:latin typeface="Calibri" pitchFamily="34" charset="0"/>
                <a:ea typeface="Calibri" pitchFamily="34" charset="-122"/>
                <a:cs typeface="Calibri" pitchFamily="34" charset="-120"/>
              </a:rPr>
              <a:t>11</a:t>
            </a:r>
            <a:endParaRPr lang="en-US" sz="900" dirty="0"/>
          </a:p>
        </p:txBody>
      </p:sp>
      <p:graphicFrame>
        <p:nvGraphicFramePr>
          <p:cNvPr id="7" name="Chart 0"/>
          <p:cNvGraphicFramePr/>
          <p:nvPr/>
        </p:nvGraphicFramePr>
        <p:xfrm>
          <a:off x="548640" y="1371600"/>
          <a:ext cx="7772400" cy="4480560"/>
        </p:xfrm>
        <a:graphic>
          <a:graphicData uri="http://schemas.openxmlformats.org/drawingml/2006/chart">
            <c:chart xmlns:c="http://schemas.openxmlformats.org/drawingml/2006/chart" xmlns:r="http://schemas.openxmlformats.org/officeDocument/2006/relationships" r:id="rId4"/>
          </a:graphicData>
        </a:graphic>
      </p:graphicFrame>
      <p:sp>
        <p:nvSpPr>
          <p:cNvPr id="8" name="Shape 4"/>
          <p:cNvSpPr/>
          <p:nvPr/>
        </p:nvSpPr>
        <p:spPr>
          <a:xfrm>
            <a:off x="8549640" y="1371600"/>
            <a:ext cx="3090672" cy="2194560"/>
          </a:xfrm>
          <a:prstGeom prst="roundRect">
            <a:avLst>
              <a:gd name="adj" fmla="val 3333"/>
            </a:avLst>
          </a:prstGeom>
          <a:solidFill>
            <a:srgbClr val="FA08E9"/>
          </a:solidFill>
          <a:ln w="12700">
            <a:solidFill>
              <a:srgbClr val="0F4D87"/>
            </a:solidFill>
            <a:prstDash val="solid"/>
          </a:ln>
          <a:effectLst>
            <a:outerShdw blurRad="101600" dist="12700" dir="5400000" algn="bl" rotWithShape="0">
              <a:srgbClr val="9FB4C6">
                <a:alpha val="25000"/>
              </a:srgbClr>
            </a:outerShdw>
          </a:effectLst>
        </p:spPr>
        <p:txBody>
          <a:bodyPr/>
          <a:lstStyle/>
          <a:p>
            <a:endParaRPr lang="en-GB"/>
          </a:p>
        </p:txBody>
      </p:sp>
      <p:sp>
        <p:nvSpPr>
          <p:cNvPr id="9" name="Text 5"/>
          <p:cNvSpPr/>
          <p:nvPr/>
        </p:nvSpPr>
        <p:spPr>
          <a:xfrm>
            <a:off x="8796528" y="1554480"/>
            <a:ext cx="2606040" cy="1828800"/>
          </a:xfrm>
          <a:prstGeom prst="rect">
            <a:avLst/>
          </a:prstGeom>
          <a:noFill/>
          <a:ln/>
        </p:spPr>
        <p:txBody>
          <a:bodyPr wrap="square" lIns="0" tIns="0" rIns="0" bIns="0" rtlCol="0" anchor="t"/>
          <a:lstStyle/>
          <a:p>
            <a:pPr marL="0" indent="0">
              <a:lnSpc>
                <a:spcPct val="110000"/>
              </a:lnSpc>
              <a:buNone/>
            </a:pPr>
            <a:r>
              <a:rPr lang="en-US" sz="1250" dirty="0">
                <a:solidFill>
                  <a:srgbClr val="FFFFFF"/>
                </a:solidFill>
                <a:latin typeface="Calibri" pitchFamily="34" charset="0"/>
                <a:ea typeface="Calibri" pitchFamily="34" charset="-122"/>
                <a:cs typeface="Calibri" pitchFamily="34" charset="-120"/>
              </a:rPr>
              <a:t>Substance misuse, domestic abuse and parenting support are the three needs appearing most often in the dip sample.</a:t>
            </a:r>
            <a:endParaRPr lang="en-US" sz="1250" dirty="0"/>
          </a:p>
        </p:txBody>
      </p:sp>
      <p:sp>
        <p:nvSpPr>
          <p:cNvPr id="10" name="Shape 6"/>
          <p:cNvSpPr/>
          <p:nvPr/>
        </p:nvSpPr>
        <p:spPr>
          <a:xfrm>
            <a:off x="8549640" y="3749040"/>
            <a:ext cx="3090672" cy="2103120"/>
          </a:xfrm>
          <a:prstGeom prst="roundRect">
            <a:avLst>
              <a:gd name="adj" fmla="val 3478"/>
            </a:avLst>
          </a:prstGeom>
          <a:solidFill>
            <a:srgbClr val="00B0F0"/>
          </a:solidFill>
          <a:ln w="12700">
            <a:solidFill>
              <a:srgbClr val="D8E4EE"/>
            </a:solidFill>
            <a:prstDash val="solid"/>
          </a:ln>
          <a:effectLst>
            <a:outerShdw blurRad="101600" dist="12700" dir="5400000" algn="bl" rotWithShape="0">
              <a:srgbClr val="9FB4C6">
                <a:alpha val="25000"/>
              </a:srgbClr>
            </a:outerShdw>
          </a:effectLst>
        </p:spPr>
        <p:txBody>
          <a:bodyPr/>
          <a:lstStyle/>
          <a:p>
            <a:endParaRPr lang="en-GB"/>
          </a:p>
        </p:txBody>
      </p:sp>
      <p:sp>
        <p:nvSpPr>
          <p:cNvPr id="11" name="Text 7"/>
          <p:cNvSpPr/>
          <p:nvPr/>
        </p:nvSpPr>
        <p:spPr>
          <a:xfrm>
            <a:off x="8796528" y="3886200"/>
            <a:ext cx="2606040" cy="1828800"/>
          </a:xfrm>
          <a:prstGeom prst="rect">
            <a:avLst/>
          </a:prstGeom>
          <a:noFill/>
          <a:ln/>
        </p:spPr>
        <p:txBody>
          <a:bodyPr wrap="square" lIns="0" tIns="0" rIns="0" bIns="0" rtlCol="0" anchor="t"/>
          <a:lstStyle/>
          <a:p>
            <a:pPr marL="0" indent="0">
              <a:lnSpc>
                <a:spcPct val="110000"/>
              </a:lnSpc>
              <a:buNone/>
            </a:pPr>
            <a:r>
              <a:rPr lang="en-US" sz="1250" dirty="0">
                <a:solidFill>
                  <a:srgbClr val="23415C"/>
                </a:solidFill>
                <a:latin typeface="Calibri" pitchFamily="34" charset="0"/>
                <a:ea typeface="Calibri" pitchFamily="34" charset="-122"/>
                <a:cs typeface="Calibri" pitchFamily="34" charset="-120"/>
              </a:rPr>
              <a:t>Most cases carry more than one unmet need at the same time, which is why single-issue provision rarely resolves them.</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527</TotalTime>
  <Words>1426</Words>
  <Application>Microsoft Office PowerPoint</Application>
  <PresentationFormat>Widescreen</PresentationFormat>
  <Paragraphs>244</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Enhanced Family Support Service - Market Engagement</dc:title>
  <dc:subject>PptxGenJS Presentation</dc:subject>
  <dc:creator>Northern Health and Social Care Trust</dc:creator>
  <cp:lastModifiedBy>Friel, Finola</cp:lastModifiedBy>
  <cp:revision>29</cp:revision>
  <dcterms:created xsi:type="dcterms:W3CDTF">2026-08-10T16:18:32Z</dcterms:created>
  <dcterms:modified xsi:type="dcterms:W3CDTF">2026-08-20T07:05:02Z</dcterms:modified>
</cp:coreProperties>
</file>