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309" r:id="rId3"/>
    <p:sldId id="259" r:id="rId4"/>
    <p:sldId id="260" r:id="rId5"/>
    <p:sldId id="262" r:id="rId6"/>
    <p:sldId id="263" r:id="rId7"/>
    <p:sldId id="264" r:id="rId8"/>
    <p:sldId id="265" r:id="rId9"/>
    <p:sldId id="267" r:id="rId10"/>
    <p:sldId id="266" r:id="rId11"/>
    <p:sldId id="305" r:id="rId12"/>
    <p:sldId id="273" r:id="rId13"/>
    <p:sldId id="268" r:id="rId14"/>
    <p:sldId id="270" r:id="rId15"/>
    <p:sldId id="30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5" d="100"/>
          <a:sy n="115" d="100"/>
        </p:scale>
        <p:origin x="7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645897-5C13-4E92-BFF4-361967AC71F9}"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F25E446D-C4FF-4C12-8BE7-0AE001B56020}">
      <dgm:prSet phldrT="[Text]" custT="1"/>
      <dgm:spPr>
        <a:solidFill>
          <a:srgbClr val="56D0E0">
            <a:alpha val="50000"/>
          </a:srgbClr>
        </a:solidFill>
      </dgm:spPr>
      <dgm:t>
        <a:bodyPr/>
        <a:lstStyle/>
        <a:p>
          <a:pPr>
            <a:buClr>
              <a:srgbClr val="00A8CA"/>
            </a:buClr>
            <a:buSzPct val="65000"/>
            <a:buFont typeface="Wingdings" charset="2"/>
            <a:buChar char=""/>
          </a:pPr>
          <a:r>
            <a:rPr lang="en-GB" sz="1050" b="1" u="none" strike="noStrike" dirty="0">
              <a:solidFill>
                <a:srgbClr val="000000"/>
              </a:solidFill>
              <a:effectLst/>
              <a:uFillTx/>
              <a:latin typeface="Arial"/>
            </a:rPr>
            <a:t>Enhanced Family Support Response</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Parenting programmes</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Earlier neurodiversity support</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Family navigation and advocacy</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Parenting and behavioural support</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Improved community capacity</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School avoidance interventions</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Emotional wellbeing provision</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Domestic abuse recovery services</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Family mediation</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Youth engagement activity</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GB" sz="1050" b="1" u="none" strike="noStrike" dirty="0">
              <a:solidFill>
                <a:srgbClr val="000000"/>
              </a:solidFill>
              <a:effectLst/>
              <a:uFillTx/>
              <a:latin typeface="Arial"/>
            </a:rPr>
            <a:t>Targeted support for poverty and housing stress</a:t>
          </a:r>
          <a:endParaRPr lang="en-US" sz="1050" b="1" u="none" strike="noStrike" dirty="0">
            <a:solidFill>
              <a:srgbClr val="000000"/>
            </a:solidFill>
            <a:effectLst/>
            <a:uFillTx/>
            <a:latin typeface="Arial"/>
          </a:endParaRPr>
        </a:p>
        <a:p>
          <a:pPr>
            <a:buClr>
              <a:srgbClr val="00A8CA"/>
            </a:buClr>
            <a:buSzPct val="65000"/>
            <a:buFont typeface="Wingdings" charset="2"/>
            <a:buChar char=""/>
          </a:pPr>
          <a:r>
            <a:rPr lang="en-US" sz="1050" b="1" u="none" strike="noStrike" dirty="0">
              <a:solidFill>
                <a:srgbClr val="000000"/>
              </a:solidFill>
              <a:effectLst/>
              <a:uFillTx/>
              <a:latin typeface="Arial"/>
            </a:rPr>
            <a:t>Flexible outreach</a:t>
          </a:r>
        </a:p>
        <a:p>
          <a:pPr>
            <a:buClr>
              <a:srgbClr val="00A8CA"/>
            </a:buClr>
            <a:buSzPct val="65000"/>
            <a:buFont typeface="Wingdings" charset="2"/>
            <a:buChar char=""/>
          </a:pPr>
          <a:r>
            <a:rPr lang="en-US" sz="1050" b="1" u="none" strike="noStrike" dirty="0">
              <a:solidFill>
                <a:srgbClr val="000000"/>
              </a:solidFill>
              <a:effectLst/>
              <a:uFillTx/>
              <a:latin typeface="Arial"/>
            </a:rPr>
            <a:t>Trauma informed practice</a:t>
          </a:r>
        </a:p>
        <a:p>
          <a:pPr>
            <a:buClr>
              <a:srgbClr val="00A8CA"/>
            </a:buClr>
            <a:buSzPct val="65000"/>
            <a:buFont typeface="Wingdings" charset="2"/>
            <a:buChar char=""/>
          </a:pPr>
          <a:r>
            <a:rPr lang="en-US" sz="1050" b="1" u="none" strike="noStrike" dirty="0">
              <a:solidFill>
                <a:srgbClr val="000000"/>
              </a:solidFill>
              <a:effectLst/>
              <a:uFillTx/>
              <a:latin typeface="Arial"/>
            </a:rPr>
            <a:t>Moderate complexity family work</a:t>
          </a:r>
        </a:p>
        <a:p>
          <a:pPr>
            <a:buClr>
              <a:srgbClr val="00A8CA"/>
            </a:buClr>
            <a:buSzPct val="65000"/>
            <a:buFont typeface="Wingdings" charset="2"/>
            <a:buChar char=""/>
          </a:pPr>
          <a:r>
            <a:rPr lang="en-US" sz="1050" b="1" u="none" strike="noStrike" dirty="0">
              <a:solidFill>
                <a:srgbClr val="000000"/>
              </a:solidFill>
              <a:effectLst/>
              <a:uFillTx/>
              <a:latin typeface="Arial"/>
            </a:rPr>
            <a:t>Strong outcomes reporting</a:t>
          </a:r>
        </a:p>
        <a:p>
          <a:pPr>
            <a:buClr>
              <a:srgbClr val="00A8CA"/>
            </a:buClr>
            <a:buSzPct val="65000"/>
            <a:buFont typeface="Wingdings" charset="2"/>
            <a:buChar char=""/>
          </a:pPr>
          <a:r>
            <a:rPr lang="en-US" sz="1050" b="1" u="none" strike="noStrike" dirty="0">
              <a:solidFill>
                <a:srgbClr val="000000"/>
              </a:solidFill>
              <a:effectLst/>
              <a:uFillTx/>
              <a:latin typeface="Arial"/>
            </a:rPr>
            <a:t>Early intervention capacity</a:t>
          </a:r>
        </a:p>
        <a:p>
          <a:pPr>
            <a:buClr>
              <a:srgbClr val="00A8CA"/>
            </a:buClr>
            <a:buSzPct val="65000"/>
            <a:buFont typeface="Wingdings" charset="2"/>
            <a:buChar char=""/>
          </a:pPr>
          <a:r>
            <a:rPr lang="en-US" sz="1050" b="1" u="none" strike="noStrike" dirty="0">
              <a:solidFill>
                <a:srgbClr val="000000"/>
              </a:solidFill>
              <a:effectLst/>
              <a:uFillTx/>
              <a:latin typeface="Arial"/>
            </a:rPr>
            <a:t>Protective Parenting</a:t>
          </a:r>
        </a:p>
        <a:p>
          <a:pPr>
            <a:buClr>
              <a:srgbClr val="00A8CA"/>
            </a:buClr>
            <a:buSzPct val="65000"/>
            <a:buFont typeface="Wingdings" charset="2"/>
            <a:buChar char=""/>
          </a:pPr>
          <a:r>
            <a:rPr lang="en-US" sz="1050" b="1" u="none" strike="noStrike" dirty="0">
              <a:solidFill>
                <a:srgbClr val="000000"/>
              </a:solidFill>
              <a:effectLst/>
              <a:uFillTx/>
              <a:latin typeface="Arial"/>
            </a:rPr>
            <a:t>Behaviour Management</a:t>
          </a:r>
          <a:endParaRPr lang="en-GB" sz="600" b="1" dirty="0"/>
        </a:p>
      </dgm:t>
    </dgm:pt>
    <dgm:pt modelId="{5D69989C-8989-4039-8584-D98930DE8283}" type="parTrans" cxnId="{9D815DEE-362E-4A94-8BA7-BCDDF7D5A478}">
      <dgm:prSet/>
      <dgm:spPr/>
      <dgm:t>
        <a:bodyPr/>
        <a:lstStyle/>
        <a:p>
          <a:endParaRPr lang="en-GB"/>
        </a:p>
      </dgm:t>
    </dgm:pt>
    <dgm:pt modelId="{C1FBBE71-494C-41DF-85E5-7A64F596A386}" type="sibTrans" cxnId="{9D815DEE-362E-4A94-8BA7-BCDDF7D5A478}">
      <dgm:prSet/>
      <dgm:spPr/>
      <dgm:t>
        <a:bodyPr/>
        <a:lstStyle/>
        <a:p>
          <a:endParaRPr lang="en-GB"/>
        </a:p>
      </dgm:t>
    </dgm:pt>
    <dgm:pt modelId="{E90E7DA5-6874-468F-A64D-16432C3F9BB3}" type="pres">
      <dgm:prSet presAssocID="{63645897-5C13-4E92-BFF4-361967AC71F9}" presName="Name0" presStyleCnt="0">
        <dgm:presLayoutVars>
          <dgm:chMax val="7"/>
          <dgm:dir/>
          <dgm:resizeHandles val="exact"/>
        </dgm:presLayoutVars>
      </dgm:prSet>
      <dgm:spPr/>
    </dgm:pt>
    <dgm:pt modelId="{6D34F067-A467-4ECB-A446-55B12F398C7A}" type="pres">
      <dgm:prSet presAssocID="{63645897-5C13-4E92-BFF4-361967AC71F9}" presName="ellipse1" presStyleLbl="vennNode1" presStyleIdx="0" presStyleCnt="1" custLinFactNeighborX="-26507" custLinFactNeighborY="37574">
        <dgm:presLayoutVars>
          <dgm:bulletEnabled val="1"/>
        </dgm:presLayoutVars>
      </dgm:prSet>
      <dgm:spPr/>
    </dgm:pt>
  </dgm:ptLst>
  <dgm:cxnLst>
    <dgm:cxn modelId="{FF87BB71-D16D-4A72-828C-B127F0A3C418}" type="presOf" srcId="{F25E446D-C4FF-4C12-8BE7-0AE001B56020}" destId="{6D34F067-A467-4ECB-A446-55B12F398C7A}" srcOrd="0" destOrd="0" presId="urn:microsoft.com/office/officeart/2005/8/layout/rings+Icon"/>
    <dgm:cxn modelId="{F4DFD37A-276E-4621-8CAA-5176AFE3BB8C}" type="presOf" srcId="{63645897-5C13-4E92-BFF4-361967AC71F9}" destId="{E90E7DA5-6874-468F-A64D-16432C3F9BB3}" srcOrd="0" destOrd="0" presId="urn:microsoft.com/office/officeart/2005/8/layout/rings+Icon"/>
    <dgm:cxn modelId="{9D815DEE-362E-4A94-8BA7-BCDDF7D5A478}" srcId="{63645897-5C13-4E92-BFF4-361967AC71F9}" destId="{F25E446D-C4FF-4C12-8BE7-0AE001B56020}" srcOrd="0" destOrd="0" parTransId="{5D69989C-8989-4039-8584-D98930DE8283}" sibTransId="{C1FBBE71-494C-41DF-85E5-7A64F596A386}"/>
    <dgm:cxn modelId="{C72AA19C-EC43-49CF-9CFB-CB2BAF7E43F1}" type="presParOf" srcId="{E90E7DA5-6874-468F-A64D-16432C3F9BB3}" destId="{6D34F067-A467-4ECB-A446-55B12F398C7A}" srcOrd="0"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95C21E-2B6F-464A-86BF-F35000F631FC}"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GB"/>
        </a:p>
      </dgm:t>
    </dgm:pt>
    <dgm:pt modelId="{481A204A-EA78-48EF-8465-A6720E7B2669}">
      <dgm:prSet phldrT="[Text]" custT="1"/>
      <dgm:spPr/>
      <dgm:t>
        <a:bodyPr/>
        <a:lstStyle/>
        <a:p>
          <a:pPr>
            <a:buClr>
              <a:srgbClr val="00A8CA"/>
            </a:buClr>
            <a:buSzPct val="65000"/>
            <a:buFont typeface="Arial"/>
            <a:buChar char="•"/>
          </a:pPr>
          <a:r>
            <a:rPr lang="en-GB" sz="1200" b="1" u="sng" strike="noStrike" dirty="0">
              <a:solidFill>
                <a:srgbClr val="000000"/>
              </a:solidFill>
              <a:effectLst/>
              <a:uFillTx/>
              <a:latin typeface="Arial"/>
            </a:rPr>
            <a:t>Shift Away from</a:t>
          </a:r>
        </a:p>
        <a:p>
          <a:pPr>
            <a:buClr>
              <a:srgbClr val="00A8CA"/>
            </a:buClr>
            <a:buSzPct val="65000"/>
            <a:buFont typeface="Arial"/>
            <a:buChar char="•"/>
          </a:pPr>
          <a:r>
            <a:rPr lang="en-GB" sz="2000" b="0" u="none" strike="noStrike" dirty="0">
              <a:solidFill>
                <a:srgbClr val="000000"/>
              </a:solidFill>
              <a:effectLst/>
              <a:uFillTx/>
              <a:latin typeface="Arial"/>
            </a:rPr>
            <a:t>- </a:t>
          </a:r>
          <a:r>
            <a:rPr lang="en-GB" sz="1600" b="0" u="none" strike="noStrike" dirty="0">
              <a:solidFill>
                <a:srgbClr val="000000"/>
              </a:solidFill>
              <a:effectLst/>
              <a:uFillTx/>
              <a:latin typeface="Arial"/>
            </a:rPr>
            <a:t>Waiting for crisis</a:t>
          </a:r>
        </a:p>
        <a:p>
          <a:pPr>
            <a:buClr>
              <a:srgbClr val="00A8CA"/>
            </a:buClr>
            <a:buSzPct val="65000"/>
            <a:buFont typeface="Arial"/>
            <a:buChar char="•"/>
          </a:pPr>
          <a:r>
            <a:rPr lang="en-GB" sz="1600" dirty="0"/>
            <a:t>- Escalating concerns</a:t>
          </a:r>
        </a:p>
        <a:p>
          <a:pPr>
            <a:buClr>
              <a:srgbClr val="00A8CA"/>
            </a:buClr>
            <a:buSzPct val="65000"/>
            <a:buFont typeface="Arial"/>
            <a:buChar char="•"/>
          </a:pPr>
          <a:r>
            <a:rPr lang="en-GB" sz="1600" dirty="0"/>
            <a:t>- Multiple Referrals</a:t>
          </a:r>
        </a:p>
        <a:p>
          <a:pPr>
            <a:buClr>
              <a:srgbClr val="00A8CA"/>
            </a:buClr>
            <a:buSzPct val="65000"/>
            <a:buFont typeface="Arial"/>
            <a:buChar char="•"/>
          </a:pPr>
          <a:r>
            <a:rPr lang="en-GB" sz="1600" dirty="0"/>
            <a:t>- Repeat Gateway Presentations</a:t>
          </a:r>
        </a:p>
      </dgm:t>
    </dgm:pt>
    <dgm:pt modelId="{15A154C6-7CD4-4679-A2A4-B4111515D0D0}" type="parTrans" cxnId="{F2B83056-C11B-4EE4-B80A-51A6C635118A}">
      <dgm:prSet/>
      <dgm:spPr/>
      <dgm:t>
        <a:bodyPr/>
        <a:lstStyle/>
        <a:p>
          <a:endParaRPr lang="en-GB"/>
        </a:p>
      </dgm:t>
    </dgm:pt>
    <dgm:pt modelId="{B8A4E191-8F94-4C80-920A-B87F870C35E5}" type="sibTrans" cxnId="{F2B83056-C11B-4EE4-B80A-51A6C635118A}">
      <dgm:prSet/>
      <dgm:spPr/>
      <dgm:t>
        <a:bodyPr/>
        <a:lstStyle/>
        <a:p>
          <a:endParaRPr lang="en-GB"/>
        </a:p>
      </dgm:t>
    </dgm:pt>
    <dgm:pt modelId="{3657A69B-153F-4215-9412-10D083ADB6EC}">
      <dgm:prSet phldrT="[Text]" phldr="1"/>
      <dgm:spPr/>
      <dgm:t>
        <a:bodyPr/>
        <a:lstStyle/>
        <a:p>
          <a:endParaRPr lang="en-GB"/>
        </a:p>
      </dgm:t>
    </dgm:pt>
    <dgm:pt modelId="{FBEBD91E-5A18-407D-830B-F3F0EB6D4B13}" type="parTrans" cxnId="{696CF44A-40CD-4962-9CF2-E0F2B4E2CDDD}">
      <dgm:prSet/>
      <dgm:spPr/>
      <dgm:t>
        <a:bodyPr/>
        <a:lstStyle/>
        <a:p>
          <a:endParaRPr lang="en-GB"/>
        </a:p>
      </dgm:t>
    </dgm:pt>
    <dgm:pt modelId="{91CE6C17-448D-4019-BC5A-7847648B6A5B}" type="sibTrans" cxnId="{696CF44A-40CD-4962-9CF2-E0F2B4E2CDDD}">
      <dgm:prSet/>
      <dgm:spPr/>
      <dgm:t>
        <a:bodyPr/>
        <a:lstStyle/>
        <a:p>
          <a:endParaRPr lang="en-GB"/>
        </a:p>
      </dgm:t>
    </dgm:pt>
    <dgm:pt modelId="{DE22FB7A-29A2-4FEA-B119-B54792582239}">
      <dgm:prSet custT="1"/>
      <dgm:spPr/>
      <dgm:t>
        <a:bodyPr/>
        <a:lstStyle/>
        <a:p>
          <a:r>
            <a:rPr lang="en-GB" sz="1050" b="1" u="sng" strike="noStrike" dirty="0">
              <a:solidFill>
                <a:srgbClr val="000000"/>
              </a:solidFill>
              <a:effectLst/>
              <a:uFillTx/>
              <a:latin typeface="Arial"/>
            </a:rPr>
            <a:t>Shift Towards</a:t>
          </a:r>
        </a:p>
        <a:p>
          <a:r>
            <a:rPr lang="en-US" sz="1600" b="0" u="none" strike="noStrike" dirty="0">
              <a:solidFill>
                <a:srgbClr val="000000"/>
              </a:solidFill>
              <a:effectLst/>
              <a:uFillTx/>
              <a:latin typeface="Arial" panose="020B0604020202020204" pitchFamily="34" charset="0"/>
              <a:cs typeface="Arial" panose="020B0604020202020204" pitchFamily="34" charset="0"/>
            </a:rPr>
            <a:t>- Earlier Interventions</a:t>
          </a:r>
        </a:p>
        <a:p>
          <a:r>
            <a:rPr lang="en-US" sz="1600" b="0" u="none" strike="noStrike" dirty="0">
              <a:solidFill>
                <a:srgbClr val="000000"/>
              </a:solidFill>
              <a:effectLst/>
              <a:uFillTx/>
              <a:latin typeface="Arial" panose="020B0604020202020204" pitchFamily="34" charset="0"/>
              <a:cs typeface="Arial" panose="020B0604020202020204" pitchFamily="34" charset="0"/>
            </a:rPr>
            <a:t>- Community Based Support</a:t>
          </a:r>
        </a:p>
        <a:p>
          <a:r>
            <a:rPr lang="en-US" sz="1600" b="0" u="none" strike="noStrike" dirty="0">
              <a:solidFill>
                <a:srgbClr val="000000"/>
              </a:solidFill>
              <a:effectLst/>
              <a:uFillTx/>
              <a:latin typeface="Arial" panose="020B0604020202020204" pitchFamily="34" charset="0"/>
              <a:cs typeface="Arial" panose="020B0604020202020204" pitchFamily="34" charset="0"/>
            </a:rPr>
            <a:t>- Whole Family Working</a:t>
          </a:r>
        </a:p>
        <a:p>
          <a:r>
            <a:rPr lang="en-US" sz="1600" b="0" u="none" strike="noStrike" dirty="0">
              <a:solidFill>
                <a:srgbClr val="000000"/>
              </a:solidFill>
              <a:effectLst/>
              <a:uFillTx/>
              <a:latin typeface="Arial" panose="020B0604020202020204" pitchFamily="34" charset="0"/>
              <a:cs typeface="Arial" panose="020B0604020202020204" pitchFamily="34" charset="0"/>
            </a:rPr>
            <a:t>- One Family –One Plan</a:t>
          </a:r>
        </a:p>
        <a:p>
          <a:r>
            <a:rPr lang="en-US" sz="1600" b="0" u="none" strike="noStrike" dirty="0">
              <a:solidFill>
                <a:srgbClr val="000000"/>
              </a:solidFill>
              <a:effectLst/>
              <a:uFillTx/>
              <a:latin typeface="Arial" panose="020B0604020202020204" pitchFamily="34" charset="0"/>
              <a:cs typeface="Arial" panose="020B0604020202020204" pitchFamily="34" charset="0"/>
            </a:rPr>
            <a:t>- Better Outcomes</a:t>
          </a:r>
          <a:endParaRPr lang="en-US" sz="1000" b="0" u="none" strike="noStrike" dirty="0">
            <a:solidFill>
              <a:srgbClr val="000000"/>
            </a:solidFill>
            <a:effectLst/>
            <a:uFillTx/>
            <a:latin typeface="Aptos"/>
          </a:endParaRPr>
        </a:p>
        <a:p>
          <a:endParaRPr lang="en-US" sz="1000" b="0" u="none" strike="noStrike" dirty="0">
            <a:solidFill>
              <a:srgbClr val="000000"/>
            </a:solidFill>
            <a:effectLst/>
            <a:uFillTx/>
            <a:latin typeface="Aptos"/>
          </a:endParaRPr>
        </a:p>
        <a:p>
          <a:endParaRPr lang="en-US" sz="1000" b="0" u="none" strike="noStrike" dirty="0">
            <a:solidFill>
              <a:srgbClr val="000000"/>
            </a:solidFill>
            <a:effectLst/>
            <a:uFillTx/>
            <a:latin typeface="Aptos"/>
          </a:endParaRPr>
        </a:p>
        <a:p>
          <a:endParaRPr lang="en-US" sz="1000" b="0" u="none" strike="noStrike" dirty="0">
            <a:solidFill>
              <a:srgbClr val="000000"/>
            </a:solidFill>
            <a:effectLst/>
            <a:uFillTx/>
            <a:latin typeface="Aptos"/>
          </a:endParaRPr>
        </a:p>
        <a:p>
          <a:endParaRPr lang="en-US" sz="1000" b="0" u="none" strike="noStrike" dirty="0">
            <a:solidFill>
              <a:srgbClr val="000000"/>
            </a:solidFill>
            <a:effectLst/>
            <a:uFillTx/>
            <a:latin typeface="Aptos"/>
          </a:endParaRPr>
        </a:p>
      </dgm:t>
    </dgm:pt>
    <dgm:pt modelId="{07B0B78A-3BF3-4E90-88A1-220A72847479}" type="parTrans" cxnId="{1E4DB49E-E80D-465A-82F9-6D6B31635302}">
      <dgm:prSet/>
      <dgm:spPr/>
      <dgm:t>
        <a:bodyPr/>
        <a:lstStyle/>
        <a:p>
          <a:endParaRPr lang="en-GB"/>
        </a:p>
      </dgm:t>
    </dgm:pt>
    <dgm:pt modelId="{6AE0655E-FBE3-4C55-9566-0D0AF403D627}" type="sibTrans" cxnId="{1E4DB49E-E80D-465A-82F9-6D6B31635302}">
      <dgm:prSet/>
      <dgm:spPr/>
      <dgm:t>
        <a:bodyPr/>
        <a:lstStyle/>
        <a:p>
          <a:endParaRPr lang="en-GB"/>
        </a:p>
      </dgm:t>
    </dgm:pt>
    <dgm:pt modelId="{F046B715-71E6-4E4D-A07F-5CB72E9EEA8C}">
      <dgm:prSet/>
      <dgm:spPr/>
      <dgm:t>
        <a:bodyPr/>
        <a:lstStyle/>
        <a:p>
          <a:endParaRPr lang="en-GB"/>
        </a:p>
      </dgm:t>
    </dgm:pt>
    <dgm:pt modelId="{97BB051B-F2FF-4DC3-AAC0-473EE963A5D5}" type="parTrans" cxnId="{05EED040-1465-4D62-9CB3-222334B0D6EC}">
      <dgm:prSet/>
      <dgm:spPr/>
      <dgm:t>
        <a:bodyPr/>
        <a:lstStyle/>
        <a:p>
          <a:endParaRPr lang="en-GB"/>
        </a:p>
      </dgm:t>
    </dgm:pt>
    <dgm:pt modelId="{6C2E1851-2B4D-474B-98BD-65DF548A63A2}" type="sibTrans" cxnId="{05EED040-1465-4D62-9CB3-222334B0D6EC}">
      <dgm:prSet/>
      <dgm:spPr/>
      <dgm:t>
        <a:bodyPr/>
        <a:lstStyle/>
        <a:p>
          <a:endParaRPr lang="en-GB"/>
        </a:p>
      </dgm:t>
    </dgm:pt>
    <dgm:pt modelId="{D7D9CE2E-5744-4E25-9572-B7FAEB0A4A2E}">
      <dgm:prSet/>
      <dgm:spPr/>
      <dgm:t>
        <a:bodyPr/>
        <a:lstStyle/>
        <a:p>
          <a:endParaRPr lang="en-GB"/>
        </a:p>
      </dgm:t>
    </dgm:pt>
    <dgm:pt modelId="{898536B7-ABAA-4267-9679-E7D81C23B901}" type="parTrans" cxnId="{AFBE4611-2BF8-4846-9467-2A1D568A46DF}">
      <dgm:prSet/>
      <dgm:spPr/>
      <dgm:t>
        <a:bodyPr/>
        <a:lstStyle/>
        <a:p>
          <a:endParaRPr lang="en-GB"/>
        </a:p>
      </dgm:t>
    </dgm:pt>
    <dgm:pt modelId="{492894B9-DED3-4EED-AA67-98DB393DD99A}" type="sibTrans" cxnId="{AFBE4611-2BF8-4846-9467-2A1D568A46DF}">
      <dgm:prSet/>
      <dgm:spPr/>
      <dgm:t>
        <a:bodyPr/>
        <a:lstStyle/>
        <a:p>
          <a:endParaRPr lang="en-GB"/>
        </a:p>
      </dgm:t>
    </dgm:pt>
    <dgm:pt modelId="{00B05547-9F9C-4289-B56B-540E41736732}">
      <dgm:prSet/>
      <dgm:spPr/>
      <dgm:t>
        <a:bodyPr/>
        <a:lstStyle/>
        <a:p>
          <a:endParaRPr lang="en-GB"/>
        </a:p>
      </dgm:t>
    </dgm:pt>
    <dgm:pt modelId="{34BBAFD1-4BE2-47F5-9A3C-094889BB3658}" type="parTrans" cxnId="{34DD4DB1-A63B-4CEC-9E98-013511FEE234}">
      <dgm:prSet/>
      <dgm:spPr/>
      <dgm:t>
        <a:bodyPr/>
        <a:lstStyle/>
        <a:p>
          <a:endParaRPr lang="en-GB"/>
        </a:p>
      </dgm:t>
    </dgm:pt>
    <dgm:pt modelId="{3EEC821E-4B2C-44CF-8720-B0D36006D2AD}" type="sibTrans" cxnId="{34DD4DB1-A63B-4CEC-9E98-013511FEE234}">
      <dgm:prSet/>
      <dgm:spPr/>
      <dgm:t>
        <a:bodyPr/>
        <a:lstStyle/>
        <a:p>
          <a:endParaRPr lang="en-GB"/>
        </a:p>
      </dgm:t>
    </dgm:pt>
    <dgm:pt modelId="{0367A35A-6483-4187-A13B-19054A288BD4}" type="pres">
      <dgm:prSet presAssocID="{3295C21E-2B6F-464A-86BF-F35000F631FC}" presName="Name0" presStyleCnt="0">
        <dgm:presLayoutVars>
          <dgm:chMax val="2"/>
          <dgm:chPref val="2"/>
          <dgm:dir/>
          <dgm:animOne/>
          <dgm:resizeHandles val="exact"/>
        </dgm:presLayoutVars>
      </dgm:prSet>
      <dgm:spPr/>
    </dgm:pt>
    <dgm:pt modelId="{68C9DD63-F051-48AA-810F-8228C4C9BDBA}" type="pres">
      <dgm:prSet presAssocID="{3295C21E-2B6F-464A-86BF-F35000F631FC}" presName="Background" presStyleLbl="bgImgPlace1" presStyleIdx="0" presStyleCnt="1" custScaleX="108490" custScaleY="174841" custLinFactNeighborX="-12886" custLinFactNeighborY="-25210"/>
      <dgm:spPr/>
    </dgm:pt>
    <dgm:pt modelId="{254B162A-00BF-4D87-9B90-49E6F576478D}" type="pres">
      <dgm:prSet presAssocID="{3295C21E-2B6F-464A-86BF-F35000F631FC}" presName="ParentText1" presStyleLbl="revTx" presStyleIdx="0" presStyleCnt="2" custLinFactNeighborX="-9745" custLinFactNeighborY="-34802">
        <dgm:presLayoutVars>
          <dgm:chMax val="0"/>
          <dgm:chPref val="0"/>
          <dgm:bulletEnabled val="1"/>
        </dgm:presLayoutVars>
      </dgm:prSet>
      <dgm:spPr/>
    </dgm:pt>
    <dgm:pt modelId="{85531B19-45B1-48CE-9780-245D88C6DB43}" type="pres">
      <dgm:prSet presAssocID="{3295C21E-2B6F-464A-86BF-F35000F631FC}" presName="ParentText2" presStyleLbl="revTx" presStyleIdx="1" presStyleCnt="2" custLinFactNeighborX="3411" custLinFactNeighborY="-33266">
        <dgm:presLayoutVars>
          <dgm:chMax val="0"/>
          <dgm:chPref val="0"/>
          <dgm:bulletEnabled val="1"/>
        </dgm:presLayoutVars>
      </dgm:prSet>
      <dgm:spPr/>
    </dgm:pt>
    <dgm:pt modelId="{0DBDB46C-06A0-479C-86DF-2179F7BE8E18}" type="pres">
      <dgm:prSet presAssocID="{3295C21E-2B6F-464A-86BF-F35000F631FC}" presName="Plus" presStyleLbl="alignNode1" presStyleIdx="0" presStyleCnt="2" custLinFactX="200000" custLinFactNeighborX="280165" custLinFactNeighborY="-91671"/>
      <dgm:spPr/>
    </dgm:pt>
    <dgm:pt modelId="{F94439E9-1F0A-49E6-8FFF-F8F33254F2CF}" type="pres">
      <dgm:prSet presAssocID="{3295C21E-2B6F-464A-86BF-F35000F631FC}" presName="Minus" presStyleLbl="alignNode1" presStyleIdx="1" presStyleCnt="2" custLinFactX="-241869" custLinFactY="-100000" custLinFactNeighborX="-300000" custLinFactNeighborY="-110905"/>
      <dgm:spPr/>
    </dgm:pt>
    <dgm:pt modelId="{434DCCF6-DE9D-4D27-92CA-59102473B7D5}" type="pres">
      <dgm:prSet presAssocID="{3295C21E-2B6F-464A-86BF-F35000F631FC}" presName="Divider" presStyleLbl="parChTrans1D1" presStyleIdx="0" presStyleCnt="1"/>
      <dgm:spPr/>
    </dgm:pt>
  </dgm:ptLst>
  <dgm:cxnLst>
    <dgm:cxn modelId="{AFBE4611-2BF8-4846-9467-2A1D568A46DF}" srcId="{3295C21E-2B6F-464A-86BF-F35000F631FC}" destId="{D7D9CE2E-5744-4E25-9572-B7FAEB0A4A2E}" srcOrd="3" destOrd="0" parTransId="{898536B7-ABAA-4267-9679-E7D81C23B901}" sibTransId="{492894B9-DED3-4EED-AA67-98DB393DD99A}"/>
    <dgm:cxn modelId="{05EED040-1465-4D62-9CB3-222334B0D6EC}" srcId="{3295C21E-2B6F-464A-86BF-F35000F631FC}" destId="{F046B715-71E6-4E4D-A07F-5CB72E9EEA8C}" srcOrd="2" destOrd="0" parTransId="{97BB051B-F2FF-4DC3-AAC0-473EE963A5D5}" sibTransId="{6C2E1851-2B4D-474B-98BD-65DF548A63A2}"/>
    <dgm:cxn modelId="{093C3249-531E-4F21-BD58-C35AA760E04A}" type="presOf" srcId="{481A204A-EA78-48EF-8465-A6720E7B2669}" destId="{254B162A-00BF-4D87-9B90-49E6F576478D}" srcOrd="0" destOrd="0" presId="urn:microsoft.com/office/officeart/2009/3/layout/PlusandMinus"/>
    <dgm:cxn modelId="{8F92A449-E8DE-481A-9B92-799CFDE3E762}" type="presOf" srcId="{3295C21E-2B6F-464A-86BF-F35000F631FC}" destId="{0367A35A-6483-4187-A13B-19054A288BD4}" srcOrd="0" destOrd="0" presId="urn:microsoft.com/office/officeart/2009/3/layout/PlusandMinus"/>
    <dgm:cxn modelId="{696CF44A-40CD-4962-9CF2-E0F2B4E2CDDD}" srcId="{3295C21E-2B6F-464A-86BF-F35000F631FC}" destId="{3657A69B-153F-4215-9412-10D083ADB6EC}" srcOrd="5" destOrd="0" parTransId="{FBEBD91E-5A18-407D-830B-F3F0EB6D4B13}" sibTransId="{91CE6C17-448D-4019-BC5A-7847648B6A5B}"/>
    <dgm:cxn modelId="{F2B83056-C11B-4EE4-B80A-51A6C635118A}" srcId="{3295C21E-2B6F-464A-86BF-F35000F631FC}" destId="{481A204A-EA78-48EF-8465-A6720E7B2669}" srcOrd="0" destOrd="0" parTransId="{15A154C6-7CD4-4679-A2A4-B4111515D0D0}" sibTransId="{B8A4E191-8F94-4C80-920A-B87F870C35E5}"/>
    <dgm:cxn modelId="{3068A499-DB1A-46E3-BF3F-5DB80AC411D8}" type="presOf" srcId="{DE22FB7A-29A2-4FEA-B119-B54792582239}" destId="{85531B19-45B1-48CE-9780-245D88C6DB43}" srcOrd="0" destOrd="0" presId="urn:microsoft.com/office/officeart/2009/3/layout/PlusandMinus"/>
    <dgm:cxn modelId="{1E4DB49E-E80D-465A-82F9-6D6B31635302}" srcId="{3295C21E-2B6F-464A-86BF-F35000F631FC}" destId="{DE22FB7A-29A2-4FEA-B119-B54792582239}" srcOrd="1" destOrd="0" parTransId="{07B0B78A-3BF3-4E90-88A1-220A72847479}" sibTransId="{6AE0655E-FBE3-4C55-9566-0D0AF403D627}"/>
    <dgm:cxn modelId="{34DD4DB1-A63B-4CEC-9E98-013511FEE234}" srcId="{3295C21E-2B6F-464A-86BF-F35000F631FC}" destId="{00B05547-9F9C-4289-B56B-540E41736732}" srcOrd="4" destOrd="0" parTransId="{34BBAFD1-4BE2-47F5-9A3C-094889BB3658}" sibTransId="{3EEC821E-4B2C-44CF-8720-B0D36006D2AD}"/>
    <dgm:cxn modelId="{04DE81D8-A200-4C91-92A6-8CB1A0856314}" type="presParOf" srcId="{0367A35A-6483-4187-A13B-19054A288BD4}" destId="{68C9DD63-F051-48AA-810F-8228C4C9BDBA}" srcOrd="0" destOrd="0" presId="urn:microsoft.com/office/officeart/2009/3/layout/PlusandMinus"/>
    <dgm:cxn modelId="{01CEB611-33E7-4C41-8077-33CE87047E45}" type="presParOf" srcId="{0367A35A-6483-4187-A13B-19054A288BD4}" destId="{254B162A-00BF-4D87-9B90-49E6F576478D}" srcOrd="1" destOrd="0" presId="urn:microsoft.com/office/officeart/2009/3/layout/PlusandMinus"/>
    <dgm:cxn modelId="{5A6A6A70-D2C0-4771-A867-DA09897168B0}" type="presParOf" srcId="{0367A35A-6483-4187-A13B-19054A288BD4}" destId="{85531B19-45B1-48CE-9780-245D88C6DB43}" srcOrd="2" destOrd="0" presId="urn:microsoft.com/office/officeart/2009/3/layout/PlusandMinus"/>
    <dgm:cxn modelId="{90869086-40A3-4CBC-A7E0-8731B2213AC7}" type="presParOf" srcId="{0367A35A-6483-4187-A13B-19054A288BD4}" destId="{0DBDB46C-06A0-479C-86DF-2179F7BE8E18}" srcOrd="3" destOrd="0" presId="urn:microsoft.com/office/officeart/2009/3/layout/PlusandMinus"/>
    <dgm:cxn modelId="{405D16CA-103A-4138-AE77-7FCC3EADE21F}" type="presParOf" srcId="{0367A35A-6483-4187-A13B-19054A288BD4}" destId="{F94439E9-1F0A-49E6-8FFF-F8F33254F2CF}" srcOrd="4" destOrd="0" presId="urn:microsoft.com/office/officeart/2009/3/layout/PlusandMinus"/>
    <dgm:cxn modelId="{FA0AF9B0-BBB8-4EFC-A5E0-EEB560E03C2E}" type="presParOf" srcId="{0367A35A-6483-4187-A13B-19054A288BD4}" destId="{434DCCF6-DE9D-4D27-92CA-59102473B7D5}"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C088B2-C759-46DD-8D33-8A97B6FCCD03}"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F6B399D6-DA2F-47D9-9A31-A811210E9C92}">
      <dgm:prSet phldrT="[Text]" phldr="0"/>
      <dgm:spPr>
        <a:ln>
          <a:solidFill>
            <a:schemeClr val="bg2"/>
          </a:solidFill>
        </a:ln>
      </dgm:spPr>
      <dgm:t>
        <a:bodyPr/>
        <a:lstStyle/>
        <a:p>
          <a:r>
            <a:rPr lang="en-GB" b="1" dirty="0"/>
            <a:t>Relationship Based Practice</a:t>
          </a:r>
        </a:p>
        <a:p>
          <a:r>
            <a:rPr lang="en-GB" b="1" dirty="0"/>
            <a:t>Whole Family Support</a:t>
          </a:r>
        </a:p>
        <a:p>
          <a:r>
            <a:rPr lang="en-GB" b="1" dirty="0"/>
            <a:t>Practical &amp; Therapeutic Help</a:t>
          </a:r>
        </a:p>
        <a:p>
          <a:r>
            <a:rPr lang="en-GB" b="1" dirty="0"/>
            <a:t>Multi-Agency Co-Ordination</a:t>
          </a:r>
        </a:p>
        <a:p>
          <a:r>
            <a:rPr lang="en-GB" b="1" dirty="0"/>
            <a:t>Early Intervention</a:t>
          </a:r>
        </a:p>
      </dgm:t>
    </dgm:pt>
    <dgm:pt modelId="{BB1C260A-F786-4257-9393-9485BFC5F811}" type="parTrans" cxnId="{80373CD6-3860-43D8-B12A-A2C27EEFD82B}">
      <dgm:prSet/>
      <dgm:spPr/>
      <dgm:t>
        <a:bodyPr/>
        <a:lstStyle/>
        <a:p>
          <a:endParaRPr lang="en-GB"/>
        </a:p>
      </dgm:t>
    </dgm:pt>
    <dgm:pt modelId="{0C5F11F3-26C8-4927-A4FE-09A32FA16B3A}" type="sibTrans" cxnId="{80373CD6-3860-43D8-B12A-A2C27EEFD82B}">
      <dgm:prSet/>
      <dgm:spPr/>
      <dgm:t>
        <a:bodyPr/>
        <a:lstStyle/>
        <a:p>
          <a:endParaRPr lang="en-GB"/>
        </a:p>
      </dgm:t>
    </dgm:pt>
    <dgm:pt modelId="{485BD012-FF5B-4DAE-8980-F7A2D4A00FE5}">
      <dgm:prSet phldrT="[Text]"/>
      <dgm:spPr/>
      <dgm:t>
        <a:bodyPr/>
        <a:lstStyle/>
        <a:p>
          <a:pPr>
            <a:buClr>
              <a:srgbClr val="00A8CA"/>
            </a:buClr>
            <a:buSzPct val="65000"/>
            <a:buFont typeface="Wingdings" charset="2"/>
            <a:buChar char=""/>
          </a:pPr>
          <a:r>
            <a:rPr lang="en-US" b="1" u="none" strike="noStrike" dirty="0">
              <a:solidFill>
                <a:schemeClr val="bg2"/>
              </a:solidFill>
              <a:effectLst/>
              <a:uFillTx/>
              <a:latin typeface="Arial"/>
            </a:rPr>
            <a:t>Right support, right </a:t>
          </a:r>
          <a:r>
            <a:rPr lang="en-US" b="0" u="none" strike="noStrike" dirty="0">
              <a:solidFill>
                <a:schemeClr val="bg2"/>
              </a:solidFill>
              <a:effectLst/>
              <a:uFillTx/>
              <a:latin typeface="Arial"/>
            </a:rPr>
            <a:t>time</a:t>
          </a:r>
          <a:endParaRPr lang="en-US" b="0" u="none" strike="noStrike" dirty="0">
            <a:solidFill>
              <a:schemeClr val="bg2"/>
            </a:solidFill>
            <a:effectLst/>
            <a:uFillTx/>
            <a:latin typeface="Aptos"/>
          </a:endParaRPr>
        </a:p>
        <a:p>
          <a:pPr>
            <a:buClr>
              <a:srgbClr val="00A8CA"/>
            </a:buClr>
            <a:buSzPct val="65000"/>
            <a:buFont typeface="Wingdings" charset="2"/>
            <a:buChar char=""/>
          </a:pPr>
          <a:r>
            <a:rPr lang="en-US" b="1" u="none" strike="noStrike" dirty="0">
              <a:solidFill>
                <a:schemeClr val="bg2"/>
              </a:solidFill>
              <a:effectLst/>
              <a:uFillTx/>
              <a:latin typeface="Arial"/>
            </a:rPr>
            <a:t>Reduce repeat referrals</a:t>
          </a:r>
          <a:endParaRPr lang="en-US" b="1" u="none" strike="noStrike" dirty="0">
            <a:solidFill>
              <a:schemeClr val="bg2"/>
            </a:solidFill>
            <a:effectLst/>
            <a:uFillTx/>
            <a:latin typeface="Aptos"/>
          </a:endParaRPr>
        </a:p>
        <a:p>
          <a:pPr>
            <a:buClr>
              <a:srgbClr val="00A8CA"/>
            </a:buClr>
            <a:buSzPct val="65000"/>
            <a:buFont typeface="Wingdings" charset="2"/>
            <a:buChar char=""/>
          </a:pPr>
          <a:r>
            <a:rPr lang="en-US" b="1" u="none" strike="noStrike" dirty="0">
              <a:solidFill>
                <a:schemeClr val="bg2"/>
              </a:solidFill>
              <a:effectLst/>
              <a:uFillTx/>
              <a:latin typeface="Arial"/>
            </a:rPr>
            <a:t>Improve family resilience</a:t>
          </a:r>
          <a:endParaRPr lang="en-US" b="1" u="none" strike="noStrike" dirty="0">
            <a:solidFill>
              <a:schemeClr val="bg2"/>
            </a:solidFill>
            <a:effectLst/>
            <a:uFillTx/>
            <a:latin typeface="Aptos"/>
          </a:endParaRPr>
        </a:p>
        <a:p>
          <a:pPr>
            <a:buClr>
              <a:srgbClr val="00A8CA"/>
            </a:buClr>
            <a:buSzPct val="65000"/>
            <a:buFont typeface="Wingdings" charset="2"/>
            <a:buChar char=""/>
          </a:pPr>
          <a:r>
            <a:rPr lang="en-US" b="1" u="none" strike="noStrike" dirty="0">
              <a:solidFill>
                <a:schemeClr val="bg2"/>
              </a:solidFill>
              <a:effectLst/>
              <a:uFillTx/>
              <a:latin typeface="Arial"/>
            </a:rPr>
            <a:t>Prevent statutory escalation</a:t>
          </a:r>
          <a:endParaRPr lang="en-GB" b="1" dirty="0">
            <a:solidFill>
              <a:schemeClr val="bg2"/>
            </a:solidFill>
          </a:endParaRPr>
        </a:p>
      </dgm:t>
    </dgm:pt>
    <dgm:pt modelId="{7F4881A0-6C7E-4EF5-BA21-32C22F5BF688}" type="parTrans" cxnId="{275A3133-C07B-4EB6-BA3E-7648AC981DE9}">
      <dgm:prSet/>
      <dgm:spPr/>
      <dgm:t>
        <a:bodyPr/>
        <a:lstStyle/>
        <a:p>
          <a:endParaRPr lang="en-GB"/>
        </a:p>
      </dgm:t>
    </dgm:pt>
    <dgm:pt modelId="{7AA3D1DE-9E73-4D0E-9715-DE676FA41A81}" type="sibTrans" cxnId="{275A3133-C07B-4EB6-BA3E-7648AC981DE9}">
      <dgm:prSet/>
      <dgm:spPr/>
      <dgm:t>
        <a:bodyPr/>
        <a:lstStyle/>
        <a:p>
          <a:endParaRPr lang="en-GB"/>
        </a:p>
      </dgm:t>
    </dgm:pt>
    <dgm:pt modelId="{93AF60EF-8A2D-40F8-B29B-F8C1E5F3383A}">
      <dgm:prSet phldrT="[Text]" phldr="0" custT="1"/>
      <dgm:spPr>
        <a:ln>
          <a:solidFill>
            <a:schemeClr val="bg2"/>
          </a:solidFill>
        </a:ln>
      </dgm:spPr>
      <dgm:t>
        <a:bodyPr/>
        <a:lstStyle/>
        <a:p>
          <a:r>
            <a:rPr lang="en-GB" sz="2400" b="1" dirty="0">
              <a:solidFill>
                <a:schemeClr val="bg1"/>
              </a:solidFill>
            </a:rPr>
            <a:t>Our Shared Vision</a:t>
          </a:r>
        </a:p>
      </dgm:t>
    </dgm:pt>
    <dgm:pt modelId="{10C13FE0-0FF3-4DC8-B93D-E9CB03345B8E}" type="parTrans" cxnId="{574EFC60-225F-4A31-8EE4-4F7BEB19A537}">
      <dgm:prSet/>
      <dgm:spPr/>
      <dgm:t>
        <a:bodyPr/>
        <a:lstStyle/>
        <a:p>
          <a:endParaRPr lang="en-GB"/>
        </a:p>
      </dgm:t>
    </dgm:pt>
    <dgm:pt modelId="{5319AD65-2E65-4C47-B690-583B17D0153C}" type="sibTrans" cxnId="{574EFC60-225F-4A31-8EE4-4F7BEB19A537}">
      <dgm:prSet/>
      <dgm:spPr/>
      <dgm:t>
        <a:bodyPr/>
        <a:lstStyle/>
        <a:p>
          <a:endParaRPr lang="en-GB"/>
        </a:p>
      </dgm:t>
    </dgm:pt>
    <dgm:pt modelId="{553B51E7-BCC4-45DE-83A5-11C181EA4113}">
      <dgm:prSet phldrT="[Text]"/>
      <dgm:spPr/>
      <dgm:t>
        <a:bodyPr/>
        <a:lstStyle/>
        <a:p>
          <a:pPr>
            <a:buClr>
              <a:srgbClr val="00A8CA"/>
            </a:buClr>
            <a:buSzPct val="65000"/>
            <a:buFont typeface="Wingdings" charset="2"/>
            <a:buChar char=""/>
          </a:pPr>
          <a:r>
            <a:rPr lang="en-US" b="1" u="none" strike="noStrike" dirty="0">
              <a:solidFill>
                <a:schemeClr val="bg2"/>
              </a:solidFill>
              <a:effectLst/>
              <a:uFillTx/>
              <a:latin typeface="Arial"/>
            </a:rPr>
            <a:t>One Family, One Plan</a:t>
          </a:r>
          <a:endParaRPr lang="en-US" b="1" u="none" strike="noStrike" dirty="0">
            <a:solidFill>
              <a:schemeClr val="bg2"/>
            </a:solidFill>
            <a:effectLst/>
            <a:uFillTx/>
            <a:latin typeface="Times New Roman"/>
          </a:endParaRPr>
        </a:p>
        <a:p>
          <a:pPr>
            <a:buClr>
              <a:srgbClr val="00A8CA"/>
            </a:buClr>
            <a:buSzPct val="65000"/>
            <a:buFont typeface="Wingdings" charset="2"/>
            <a:buChar char=""/>
          </a:pPr>
          <a:r>
            <a:rPr lang="en-US" b="1" u="none" strike="noStrike" dirty="0">
              <a:solidFill>
                <a:schemeClr val="bg2"/>
              </a:solidFill>
              <a:effectLst/>
              <a:uFillTx/>
              <a:latin typeface="Arial"/>
            </a:rPr>
            <a:t>Single coordinated family plan</a:t>
          </a:r>
          <a:endParaRPr lang="en-US" b="1" u="none" strike="noStrike" dirty="0">
            <a:solidFill>
              <a:schemeClr val="bg2"/>
            </a:solidFill>
            <a:effectLst/>
            <a:uFillTx/>
            <a:latin typeface="Times New Roman"/>
          </a:endParaRPr>
        </a:p>
        <a:p>
          <a:pPr>
            <a:buClr>
              <a:srgbClr val="00A8CA"/>
            </a:buClr>
            <a:buSzPct val="65000"/>
            <a:buFont typeface="Wingdings" charset="2"/>
            <a:buChar char=""/>
          </a:pPr>
          <a:r>
            <a:rPr lang="en-US" b="1" u="none" strike="noStrike" dirty="0">
              <a:solidFill>
                <a:schemeClr val="bg2"/>
              </a:solidFill>
              <a:effectLst/>
              <a:uFillTx/>
              <a:latin typeface="Arial"/>
            </a:rPr>
            <a:t>Named lead worker</a:t>
          </a:r>
          <a:endParaRPr lang="en-US" b="1" u="none" strike="noStrike" dirty="0">
            <a:solidFill>
              <a:schemeClr val="bg2"/>
            </a:solidFill>
            <a:effectLst/>
            <a:uFillTx/>
            <a:latin typeface="Times New Roman"/>
          </a:endParaRPr>
        </a:p>
        <a:p>
          <a:pPr>
            <a:buClr>
              <a:srgbClr val="00A8CA"/>
            </a:buClr>
            <a:buSzPct val="65000"/>
            <a:buFont typeface="Wingdings" charset="2"/>
            <a:buChar char=""/>
          </a:pPr>
          <a:r>
            <a:rPr lang="en-US" b="1" u="none" strike="noStrike" dirty="0">
              <a:solidFill>
                <a:schemeClr val="bg2"/>
              </a:solidFill>
              <a:effectLst/>
              <a:uFillTx/>
              <a:latin typeface="Arial"/>
            </a:rPr>
            <a:t>Community and voluntary delivery</a:t>
          </a:r>
          <a:endParaRPr lang="en-US" b="1" u="none" strike="noStrike" dirty="0">
            <a:solidFill>
              <a:schemeClr val="bg2"/>
            </a:solidFill>
            <a:effectLst/>
            <a:uFillTx/>
            <a:latin typeface="Times New Roman"/>
          </a:endParaRPr>
        </a:p>
        <a:p>
          <a:pPr>
            <a:buClr>
              <a:srgbClr val="00A8CA"/>
            </a:buClr>
            <a:buSzPct val="65000"/>
            <a:buFont typeface="Wingdings" charset="2"/>
            <a:buChar char=""/>
          </a:pPr>
          <a:r>
            <a:rPr lang="en-US" b="1" u="none" strike="noStrike" dirty="0">
              <a:solidFill>
                <a:schemeClr val="bg2"/>
              </a:solidFill>
              <a:effectLst/>
              <a:uFillTx/>
              <a:latin typeface="Arial"/>
            </a:rPr>
            <a:t>Outcome focused support</a:t>
          </a:r>
          <a:endParaRPr lang="en-GB" b="1" dirty="0">
            <a:solidFill>
              <a:schemeClr val="bg2"/>
            </a:solidFill>
          </a:endParaRPr>
        </a:p>
      </dgm:t>
    </dgm:pt>
    <dgm:pt modelId="{495703D3-D2D2-4AE9-A632-F2251BEB6A53}" type="parTrans" cxnId="{688CA069-83F3-448B-9723-0F30BD030FEC}">
      <dgm:prSet/>
      <dgm:spPr/>
      <dgm:t>
        <a:bodyPr/>
        <a:lstStyle/>
        <a:p>
          <a:endParaRPr lang="en-GB"/>
        </a:p>
      </dgm:t>
    </dgm:pt>
    <dgm:pt modelId="{65D7DB57-B4ED-492E-9DB0-ADDEAFEAE50E}" type="sibTrans" cxnId="{688CA069-83F3-448B-9723-0F30BD030FEC}">
      <dgm:prSet/>
      <dgm:spPr/>
      <dgm:t>
        <a:bodyPr/>
        <a:lstStyle/>
        <a:p>
          <a:endParaRPr lang="en-GB"/>
        </a:p>
      </dgm:t>
    </dgm:pt>
    <dgm:pt modelId="{42D319CA-A0FB-47DD-8BCB-E130DBF640F4}" type="pres">
      <dgm:prSet presAssocID="{B4C088B2-C759-46DD-8D33-8A97B6FCCD03}" presName="compositeShape" presStyleCnt="0">
        <dgm:presLayoutVars>
          <dgm:chMax val="9"/>
          <dgm:dir/>
          <dgm:resizeHandles val="exact"/>
        </dgm:presLayoutVars>
      </dgm:prSet>
      <dgm:spPr/>
    </dgm:pt>
    <dgm:pt modelId="{6AF72DAC-93F1-4252-B0CA-83C98984B5CC}" type="pres">
      <dgm:prSet presAssocID="{B4C088B2-C759-46DD-8D33-8A97B6FCCD03}" presName="triangle1" presStyleLbl="node1" presStyleIdx="0" presStyleCnt="4" custLinFactNeighborX="1334" custLinFactNeighborY="-1334">
        <dgm:presLayoutVars>
          <dgm:bulletEnabled val="1"/>
        </dgm:presLayoutVars>
      </dgm:prSet>
      <dgm:spPr/>
    </dgm:pt>
    <dgm:pt modelId="{BD47CFE1-39D0-46E6-AABE-211C78935259}" type="pres">
      <dgm:prSet presAssocID="{B4C088B2-C759-46DD-8D33-8A97B6FCCD03}" presName="triangle2" presStyleLbl="node1" presStyleIdx="1" presStyleCnt="4">
        <dgm:presLayoutVars>
          <dgm:bulletEnabled val="1"/>
        </dgm:presLayoutVars>
      </dgm:prSet>
      <dgm:spPr/>
    </dgm:pt>
    <dgm:pt modelId="{B3977A4D-2BAB-41C5-8C78-33B2CBBF626E}" type="pres">
      <dgm:prSet presAssocID="{B4C088B2-C759-46DD-8D33-8A97B6FCCD03}" presName="triangle3" presStyleLbl="node1" presStyleIdx="2" presStyleCnt="4">
        <dgm:presLayoutVars>
          <dgm:bulletEnabled val="1"/>
        </dgm:presLayoutVars>
      </dgm:prSet>
      <dgm:spPr/>
    </dgm:pt>
    <dgm:pt modelId="{29B041B3-788E-40E6-97CC-919133F4052F}" type="pres">
      <dgm:prSet presAssocID="{B4C088B2-C759-46DD-8D33-8A97B6FCCD03}" presName="triangle4" presStyleLbl="node1" presStyleIdx="3" presStyleCnt="4" custLinFactNeighborX="856" custLinFactNeighborY="285">
        <dgm:presLayoutVars>
          <dgm:bulletEnabled val="1"/>
        </dgm:presLayoutVars>
      </dgm:prSet>
      <dgm:spPr/>
    </dgm:pt>
  </dgm:ptLst>
  <dgm:cxnLst>
    <dgm:cxn modelId="{275A3133-C07B-4EB6-BA3E-7648AC981DE9}" srcId="{B4C088B2-C759-46DD-8D33-8A97B6FCCD03}" destId="{485BD012-FF5B-4DAE-8980-F7A2D4A00FE5}" srcOrd="1" destOrd="0" parTransId="{7F4881A0-6C7E-4EF5-BA21-32C22F5BF688}" sibTransId="{7AA3D1DE-9E73-4D0E-9715-DE676FA41A81}"/>
    <dgm:cxn modelId="{574EFC60-225F-4A31-8EE4-4F7BEB19A537}" srcId="{B4C088B2-C759-46DD-8D33-8A97B6FCCD03}" destId="{93AF60EF-8A2D-40F8-B29B-F8C1E5F3383A}" srcOrd="2" destOrd="0" parTransId="{10C13FE0-0FF3-4DC8-B93D-E9CB03345B8E}" sibTransId="{5319AD65-2E65-4C47-B690-583B17D0153C}"/>
    <dgm:cxn modelId="{4A879C45-18AF-42DE-A895-BBC5E6423B0D}" type="presOf" srcId="{93AF60EF-8A2D-40F8-B29B-F8C1E5F3383A}" destId="{B3977A4D-2BAB-41C5-8C78-33B2CBBF626E}" srcOrd="0" destOrd="0" presId="urn:microsoft.com/office/officeart/2005/8/layout/pyramid4"/>
    <dgm:cxn modelId="{688CA069-83F3-448B-9723-0F30BD030FEC}" srcId="{B4C088B2-C759-46DD-8D33-8A97B6FCCD03}" destId="{553B51E7-BCC4-45DE-83A5-11C181EA4113}" srcOrd="3" destOrd="0" parTransId="{495703D3-D2D2-4AE9-A632-F2251BEB6A53}" sibTransId="{65D7DB57-B4ED-492E-9DB0-ADDEAFEAE50E}"/>
    <dgm:cxn modelId="{92009196-95F1-4F05-B3E2-4F5EA473D52B}" type="presOf" srcId="{F6B399D6-DA2F-47D9-9A31-A811210E9C92}" destId="{6AF72DAC-93F1-4252-B0CA-83C98984B5CC}" srcOrd="0" destOrd="0" presId="urn:microsoft.com/office/officeart/2005/8/layout/pyramid4"/>
    <dgm:cxn modelId="{E70C15C5-3444-43A3-AB75-9A73D77F2F83}" type="presOf" srcId="{553B51E7-BCC4-45DE-83A5-11C181EA4113}" destId="{29B041B3-788E-40E6-97CC-919133F4052F}" srcOrd="0" destOrd="0" presId="urn:microsoft.com/office/officeart/2005/8/layout/pyramid4"/>
    <dgm:cxn modelId="{CC6580ED-9E5C-4F3C-926E-43DBA1AB12C2}" type="presOf" srcId="{B4C088B2-C759-46DD-8D33-8A97B6FCCD03}" destId="{42D319CA-A0FB-47DD-8BCB-E130DBF640F4}" srcOrd="0" destOrd="0" presId="urn:microsoft.com/office/officeart/2005/8/layout/pyramid4"/>
    <dgm:cxn modelId="{80373CD6-3860-43D8-B12A-A2C27EEFD82B}" srcId="{B4C088B2-C759-46DD-8D33-8A97B6FCCD03}" destId="{F6B399D6-DA2F-47D9-9A31-A811210E9C92}" srcOrd="0" destOrd="0" parTransId="{BB1C260A-F786-4257-9393-9485BFC5F811}" sibTransId="{0C5F11F3-26C8-4927-A4FE-09A32FA16B3A}"/>
    <dgm:cxn modelId="{32F9E5DB-B001-449B-8A2F-DC501F296638}" type="presOf" srcId="{485BD012-FF5B-4DAE-8980-F7A2D4A00FE5}" destId="{BD47CFE1-39D0-46E6-AABE-211C78935259}" srcOrd="0" destOrd="0" presId="urn:microsoft.com/office/officeart/2005/8/layout/pyramid4"/>
    <dgm:cxn modelId="{680E0C6C-E062-45D1-BA4F-8674DE3EFA48}" type="presParOf" srcId="{42D319CA-A0FB-47DD-8BCB-E130DBF640F4}" destId="{6AF72DAC-93F1-4252-B0CA-83C98984B5CC}" srcOrd="0" destOrd="0" presId="urn:microsoft.com/office/officeart/2005/8/layout/pyramid4"/>
    <dgm:cxn modelId="{6CB20342-5C4F-4745-92F1-B84FBE7FF786}" type="presParOf" srcId="{42D319CA-A0FB-47DD-8BCB-E130DBF640F4}" destId="{BD47CFE1-39D0-46E6-AABE-211C78935259}" srcOrd="1" destOrd="0" presId="urn:microsoft.com/office/officeart/2005/8/layout/pyramid4"/>
    <dgm:cxn modelId="{1A03FB8A-73DE-47C5-8AD1-A781940BE322}" type="presParOf" srcId="{42D319CA-A0FB-47DD-8BCB-E130DBF640F4}" destId="{B3977A4D-2BAB-41C5-8C78-33B2CBBF626E}" srcOrd="2" destOrd="0" presId="urn:microsoft.com/office/officeart/2005/8/layout/pyramid4"/>
    <dgm:cxn modelId="{47842BE6-1CDF-4E71-85C0-F9DCBB46ACFF}" type="presParOf" srcId="{42D319CA-A0FB-47DD-8BCB-E130DBF640F4}" destId="{29B041B3-788E-40E6-97CC-919133F4052F}" srcOrd="3" destOrd="0" presId="urn:microsoft.com/office/officeart/2005/8/layout/pyramid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4F067-A467-4ECB-A446-55B12F398C7A}">
      <dsp:nvSpPr>
        <dsp:cNvPr id="0" name=""/>
        <dsp:cNvSpPr/>
      </dsp:nvSpPr>
      <dsp:spPr>
        <a:xfrm>
          <a:off x="411900" y="0"/>
          <a:ext cx="7180976" cy="7180976"/>
        </a:xfrm>
        <a:prstGeom prst="ellipse">
          <a:avLst/>
        </a:prstGeom>
        <a:solidFill>
          <a:srgbClr val="56D0E0">
            <a:alpha val="50000"/>
          </a:srgbClr>
        </a:solidFill>
        <a:ln w="6350" cap="flat" cmpd="sng" algn="ctr">
          <a:prstDash val="solid"/>
          <a:miter/>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Enhanced Family Support Response</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Parenting programmes</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Earlier neurodiversity support</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Family navigation and advocacy</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Parenting and behavioural support</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Improved community capacity</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School avoidance interventions</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Emotional wellbeing provision</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Domestic abuse recovery services</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Family mediation</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Youth engagement activity</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GB" sz="1050" b="1" u="none" strike="noStrike" kern="1200" dirty="0">
              <a:solidFill>
                <a:srgbClr val="000000"/>
              </a:solidFill>
              <a:effectLst/>
              <a:uFillTx/>
              <a:latin typeface="Arial"/>
            </a:rPr>
            <a:t>Targeted support for poverty and housing stress</a:t>
          </a:r>
          <a:endParaRPr lang="en-US" sz="1050" b="1" u="none" strike="noStrike" kern="1200" dirty="0">
            <a:solidFill>
              <a:srgbClr val="000000"/>
            </a:solidFill>
            <a:effectLst/>
            <a:uFillTx/>
            <a:latin typeface="Arial"/>
          </a:endParaRP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Flexible outreach</a:t>
          </a: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Trauma informed practice</a:t>
          </a: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Moderate complexity family work</a:t>
          </a: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Strong outcomes reporting</a:t>
          </a: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Early intervention capacity</a:t>
          </a: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Protective Parenting</a:t>
          </a:r>
        </a:p>
        <a:p>
          <a:pPr marL="0" lvl="0" indent="0" algn="ctr" defTabSz="466725">
            <a:lnSpc>
              <a:spcPct val="90000"/>
            </a:lnSpc>
            <a:spcBef>
              <a:spcPct val="0"/>
            </a:spcBef>
            <a:spcAft>
              <a:spcPct val="35000"/>
            </a:spcAft>
            <a:buClr>
              <a:srgbClr val="00A8CA"/>
            </a:buClr>
            <a:buSzPct val="65000"/>
            <a:buFont typeface="Wingdings" charset="2"/>
            <a:buNone/>
          </a:pPr>
          <a:r>
            <a:rPr lang="en-US" sz="1050" b="1" u="none" strike="noStrike" kern="1200" dirty="0">
              <a:solidFill>
                <a:srgbClr val="000000"/>
              </a:solidFill>
              <a:effectLst/>
              <a:uFillTx/>
              <a:latin typeface="Arial"/>
            </a:rPr>
            <a:t>Behaviour Management</a:t>
          </a:r>
          <a:endParaRPr lang="en-GB" sz="600" b="1" kern="1200" dirty="0"/>
        </a:p>
      </dsp:txBody>
      <dsp:txXfrm>
        <a:off x="1463530" y="1051630"/>
        <a:ext cx="5077716" cy="50777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9DD63-F051-48AA-810F-8228C4C9BDBA}">
      <dsp:nvSpPr>
        <dsp:cNvPr id="0" name=""/>
        <dsp:cNvSpPr/>
      </dsp:nvSpPr>
      <dsp:spPr>
        <a:xfrm>
          <a:off x="0" y="0"/>
          <a:ext cx="4331177" cy="3607256"/>
        </a:xfrm>
        <a:prstGeom prst="rect">
          <a:avLst/>
        </a:prstGeom>
        <a:solidFill>
          <a:schemeClr val="accent1">
            <a:tint val="50000"/>
            <a:hueOff val="0"/>
            <a:satOff val="0"/>
            <a:lumOff val="0"/>
            <a:alphaOff val="0"/>
          </a:schemeClr>
        </a:solidFill>
        <a:ln w="6350" cap="flat" cmpd="sng" algn="ctr">
          <a:prstDash val="solid"/>
          <a:miter/>
        </a:ln>
        <a:effectLst/>
      </dsp:spPr>
      <dsp:style>
        <a:lnRef idx="2">
          <a:scrgbClr r="0" g="0" b="0"/>
        </a:lnRef>
        <a:fillRef idx="1">
          <a:scrgbClr r="0" g="0" b="0"/>
        </a:fillRef>
        <a:effectRef idx="0">
          <a:scrgbClr r="0" g="0" b="0"/>
        </a:effectRef>
        <a:fontRef idx="minor"/>
      </dsp:style>
    </dsp:sp>
    <dsp:sp modelId="{254B162A-00BF-4D87-9B90-49E6F576478D}">
      <dsp:nvSpPr>
        <dsp:cNvPr id="0" name=""/>
        <dsp:cNvSpPr/>
      </dsp:nvSpPr>
      <dsp:spPr>
        <a:xfrm>
          <a:off x="351638" y="399080"/>
          <a:ext cx="1853866" cy="1765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l" defTabSz="533400">
            <a:lnSpc>
              <a:spcPct val="90000"/>
            </a:lnSpc>
            <a:spcBef>
              <a:spcPct val="0"/>
            </a:spcBef>
            <a:spcAft>
              <a:spcPct val="35000"/>
            </a:spcAft>
            <a:buClr>
              <a:srgbClr val="00A8CA"/>
            </a:buClr>
            <a:buSzPct val="65000"/>
            <a:buFont typeface="Arial"/>
            <a:buNone/>
          </a:pPr>
          <a:r>
            <a:rPr lang="en-GB" sz="1200" b="1" u="sng" strike="noStrike" kern="1200" dirty="0">
              <a:solidFill>
                <a:srgbClr val="000000"/>
              </a:solidFill>
              <a:effectLst/>
              <a:uFillTx/>
              <a:latin typeface="Arial"/>
            </a:rPr>
            <a:t>Shift Away from</a:t>
          </a:r>
        </a:p>
        <a:p>
          <a:pPr marL="0" lvl="0" indent="0" algn="l" defTabSz="533400">
            <a:lnSpc>
              <a:spcPct val="90000"/>
            </a:lnSpc>
            <a:spcBef>
              <a:spcPct val="0"/>
            </a:spcBef>
            <a:spcAft>
              <a:spcPct val="35000"/>
            </a:spcAft>
            <a:buClr>
              <a:srgbClr val="00A8CA"/>
            </a:buClr>
            <a:buSzPct val="65000"/>
            <a:buFont typeface="Arial"/>
            <a:buNone/>
          </a:pPr>
          <a:r>
            <a:rPr lang="en-GB" sz="2000" b="0" u="none" strike="noStrike" kern="1200" dirty="0">
              <a:solidFill>
                <a:srgbClr val="000000"/>
              </a:solidFill>
              <a:effectLst/>
              <a:uFillTx/>
              <a:latin typeface="Arial"/>
            </a:rPr>
            <a:t>- </a:t>
          </a:r>
          <a:r>
            <a:rPr lang="en-GB" sz="1600" b="0" u="none" strike="noStrike" kern="1200" dirty="0">
              <a:solidFill>
                <a:srgbClr val="000000"/>
              </a:solidFill>
              <a:effectLst/>
              <a:uFillTx/>
              <a:latin typeface="Arial"/>
            </a:rPr>
            <a:t>Waiting for crisis</a:t>
          </a:r>
        </a:p>
        <a:p>
          <a:pPr marL="0" lvl="0" indent="0" algn="l" defTabSz="533400">
            <a:lnSpc>
              <a:spcPct val="90000"/>
            </a:lnSpc>
            <a:spcBef>
              <a:spcPct val="0"/>
            </a:spcBef>
            <a:spcAft>
              <a:spcPct val="35000"/>
            </a:spcAft>
            <a:buClr>
              <a:srgbClr val="00A8CA"/>
            </a:buClr>
            <a:buSzPct val="65000"/>
            <a:buFont typeface="Arial"/>
            <a:buNone/>
          </a:pPr>
          <a:r>
            <a:rPr lang="en-GB" sz="1600" kern="1200" dirty="0"/>
            <a:t>- Escalating concerns</a:t>
          </a:r>
        </a:p>
        <a:p>
          <a:pPr marL="0" lvl="0" indent="0" algn="l" defTabSz="533400">
            <a:lnSpc>
              <a:spcPct val="90000"/>
            </a:lnSpc>
            <a:spcBef>
              <a:spcPct val="0"/>
            </a:spcBef>
            <a:spcAft>
              <a:spcPct val="35000"/>
            </a:spcAft>
            <a:buClr>
              <a:srgbClr val="00A8CA"/>
            </a:buClr>
            <a:buSzPct val="65000"/>
            <a:buFont typeface="Arial"/>
            <a:buNone/>
          </a:pPr>
          <a:r>
            <a:rPr lang="en-GB" sz="1600" kern="1200" dirty="0"/>
            <a:t>- Multiple Referrals</a:t>
          </a:r>
        </a:p>
        <a:p>
          <a:pPr marL="0" lvl="0" indent="0" algn="l" defTabSz="533400">
            <a:lnSpc>
              <a:spcPct val="90000"/>
            </a:lnSpc>
            <a:spcBef>
              <a:spcPct val="0"/>
            </a:spcBef>
            <a:spcAft>
              <a:spcPct val="35000"/>
            </a:spcAft>
            <a:buClr>
              <a:srgbClr val="00A8CA"/>
            </a:buClr>
            <a:buSzPct val="65000"/>
            <a:buFont typeface="Arial"/>
            <a:buNone/>
          </a:pPr>
          <a:r>
            <a:rPr lang="en-GB" sz="1600" kern="1200" dirty="0"/>
            <a:t>- Repeat Gateway Presentations</a:t>
          </a:r>
        </a:p>
      </dsp:txBody>
      <dsp:txXfrm>
        <a:off x="351638" y="399080"/>
        <a:ext cx="1853866" cy="1765011"/>
      </dsp:txXfrm>
    </dsp:sp>
    <dsp:sp modelId="{85531B19-45B1-48CE-9780-245D88C6DB43}">
      <dsp:nvSpPr>
        <dsp:cNvPr id="0" name=""/>
        <dsp:cNvSpPr/>
      </dsp:nvSpPr>
      <dsp:spPr>
        <a:xfrm>
          <a:off x="2490698" y="426190"/>
          <a:ext cx="1853866" cy="1765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0" lvl="0" indent="0" algn="l" defTabSz="466725">
            <a:lnSpc>
              <a:spcPct val="90000"/>
            </a:lnSpc>
            <a:spcBef>
              <a:spcPct val="0"/>
            </a:spcBef>
            <a:spcAft>
              <a:spcPct val="35000"/>
            </a:spcAft>
            <a:buNone/>
          </a:pPr>
          <a:r>
            <a:rPr lang="en-GB" sz="1050" b="1" u="sng" strike="noStrike" kern="1200" dirty="0">
              <a:solidFill>
                <a:srgbClr val="000000"/>
              </a:solidFill>
              <a:effectLst/>
              <a:uFillTx/>
              <a:latin typeface="Arial"/>
            </a:rPr>
            <a:t>Shift Towards</a:t>
          </a:r>
        </a:p>
        <a:p>
          <a:pPr marL="0" lvl="0" indent="0" algn="l" defTabSz="466725">
            <a:lnSpc>
              <a:spcPct val="90000"/>
            </a:lnSpc>
            <a:spcBef>
              <a:spcPct val="0"/>
            </a:spcBef>
            <a:spcAft>
              <a:spcPct val="35000"/>
            </a:spcAft>
            <a:buNone/>
          </a:pPr>
          <a:r>
            <a:rPr lang="en-US" sz="1600" b="0" u="none" strike="noStrike" kern="1200" dirty="0">
              <a:solidFill>
                <a:srgbClr val="000000"/>
              </a:solidFill>
              <a:effectLst/>
              <a:uFillTx/>
              <a:latin typeface="Arial" panose="020B0604020202020204" pitchFamily="34" charset="0"/>
              <a:cs typeface="Arial" panose="020B0604020202020204" pitchFamily="34" charset="0"/>
            </a:rPr>
            <a:t>- Earlier Interventions</a:t>
          </a:r>
        </a:p>
        <a:p>
          <a:pPr marL="0" lvl="0" indent="0" algn="l" defTabSz="466725">
            <a:lnSpc>
              <a:spcPct val="90000"/>
            </a:lnSpc>
            <a:spcBef>
              <a:spcPct val="0"/>
            </a:spcBef>
            <a:spcAft>
              <a:spcPct val="35000"/>
            </a:spcAft>
            <a:buNone/>
          </a:pPr>
          <a:r>
            <a:rPr lang="en-US" sz="1600" b="0" u="none" strike="noStrike" kern="1200" dirty="0">
              <a:solidFill>
                <a:srgbClr val="000000"/>
              </a:solidFill>
              <a:effectLst/>
              <a:uFillTx/>
              <a:latin typeface="Arial" panose="020B0604020202020204" pitchFamily="34" charset="0"/>
              <a:cs typeface="Arial" panose="020B0604020202020204" pitchFamily="34" charset="0"/>
            </a:rPr>
            <a:t>- Community Based Support</a:t>
          </a:r>
        </a:p>
        <a:p>
          <a:pPr marL="0" lvl="0" indent="0" algn="l" defTabSz="466725">
            <a:lnSpc>
              <a:spcPct val="90000"/>
            </a:lnSpc>
            <a:spcBef>
              <a:spcPct val="0"/>
            </a:spcBef>
            <a:spcAft>
              <a:spcPct val="35000"/>
            </a:spcAft>
            <a:buNone/>
          </a:pPr>
          <a:r>
            <a:rPr lang="en-US" sz="1600" b="0" u="none" strike="noStrike" kern="1200" dirty="0">
              <a:solidFill>
                <a:srgbClr val="000000"/>
              </a:solidFill>
              <a:effectLst/>
              <a:uFillTx/>
              <a:latin typeface="Arial" panose="020B0604020202020204" pitchFamily="34" charset="0"/>
              <a:cs typeface="Arial" panose="020B0604020202020204" pitchFamily="34" charset="0"/>
            </a:rPr>
            <a:t>- Whole Family Working</a:t>
          </a:r>
        </a:p>
        <a:p>
          <a:pPr marL="0" lvl="0" indent="0" algn="l" defTabSz="466725">
            <a:lnSpc>
              <a:spcPct val="90000"/>
            </a:lnSpc>
            <a:spcBef>
              <a:spcPct val="0"/>
            </a:spcBef>
            <a:spcAft>
              <a:spcPct val="35000"/>
            </a:spcAft>
            <a:buNone/>
          </a:pPr>
          <a:r>
            <a:rPr lang="en-US" sz="1600" b="0" u="none" strike="noStrike" kern="1200" dirty="0">
              <a:solidFill>
                <a:srgbClr val="000000"/>
              </a:solidFill>
              <a:effectLst/>
              <a:uFillTx/>
              <a:latin typeface="Arial" panose="020B0604020202020204" pitchFamily="34" charset="0"/>
              <a:cs typeface="Arial" panose="020B0604020202020204" pitchFamily="34" charset="0"/>
            </a:rPr>
            <a:t>- One Family –One Plan</a:t>
          </a:r>
        </a:p>
        <a:p>
          <a:pPr marL="0" lvl="0" indent="0" algn="l" defTabSz="466725">
            <a:lnSpc>
              <a:spcPct val="90000"/>
            </a:lnSpc>
            <a:spcBef>
              <a:spcPct val="0"/>
            </a:spcBef>
            <a:spcAft>
              <a:spcPct val="35000"/>
            </a:spcAft>
            <a:buNone/>
          </a:pPr>
          <a:r>
            <a:rPr lang="en-US" sz="1600" b="0" u="none" strike="noStrike" kern="1200" dirty="0">
              <a:solidFill>
                <a:srgbClr val="000000"/>
              </a:solidFill>
              <a:effectLst/>
              <a:uFillTx/>
              <a:latin typeface="Arial" panose="020B0604020202020204" pitchFamily="34" charset="0"/>
              <a:cs typeface="Arial" panose="020B0604020202020204" pitchFamily="34" charset="0"/>
            </a:rPr>
            <a:t>- Better Outcomes</a:t>
          </a:r>
          <a:endParaRPr lang="en-US" sz="1000" b="0" u="none" strike="noStrike" kern="1200" dirty="0">
            <a:solidFill>
              <a:srgbClr val="000000"/>
            </a:solidFill>
            <a:effectLst/>
            <a:uFillTx/>
            <a:latin typeface="Aptos"/>
          </a:endParaRPr>
        </a:p>
        <a:p>
          <a:pPr marL="0" lvl="0" indent="0" algn="l" defTabSz="466725">
            <a:lnSpc>
              <a:spcPct val="90000"/>
            </a:lnSpc>
            <a:spcBef>
              <a:spcPct val="0"/>
            </a:spcBef>
            <a:spcAft>
              <a:spcPct val="35000"/>
            </a:spcAft>
            <a:buNone/>
          </a:pPr>
          <a:endParaRPr lang="en-US" sz="1000" b="0" u="none" strike="noStrike" kern="1200" dirty="0">
            <a:solidFill>
              <a:srgbClr val="000000"/>
            </a:solidFill>
            <a:effectLst/>
            <a:uFillTx/>
            <a:latin typeface="Aptos"/>
          </a:endParaRPr>
        </a:p>
        <a:p>
          <a:pPr marL="0" lvl="0" indent="0" algn="l" defTabSz="466725">
            <a:lnSpc>
              <a:spcPct val="90000"/>
            </a:lnSpc>
            <a:spcBef>
              <a:spcPct val="0"/>
            </a:spcBef>
            <a:spcAft>
              <a:spcPct val="35000"/>
            </a:spcAft>
            <a:buNone/>
          </a:pPr>
          <a:endParaRPr lang="en-US" sz="1000" b="0" u="none" strike="noStrike" kern="1200" dirty="0">
            <a:solidFill>
              <a:srgbClr val="000000"/>
            </a:solidFill>
            <a:effectLst/>
            <a:uFillTx/>
            <a:latin typeface="Aptos"/>
          </a:endParaRPr>
        </a:p>
        <a:p>
          <a:pPr marL="0" lvl="0" indent="0" algn="l" defTabSz="466725">
            <a:lnSpc>
              <a:spcPct val="90000"/>
            </a:lnSpc>
            <a:spcBef>
              <a:spcPct val="0"/>
            </a:spcBef>
            <a:spcAft>
              <a:spcPct val="35000"/>
            </a:spcAft>
            <a:buNone/>
          </a:pPr>
          <a:endParaRPr lang="en-US" sz="1000" b="0" u="none" strike="noStrike" kern="1200" dirty="0">
            <a:solidFill>
              <a:srgbClr val="000000"/>
            </a:solidFill>
            <a:effectLst/>
            <a:uFillTx/>
            <a:latin typeface="Aptos"/>
          </a:endParaRPr>
        </a:p>
        <a:p>
          <a:pPr marL="0" lvl="0" indent="0" algn="l" defTabSz="466725">
            <a:lnSpc>
              <a:spcPct val="90000"/>
            </a:lnSpc>
            <a:spcBef>
              <a:spcPct val="0"/>
            </a:spcBef>
            <a:spcAft>
              <a:spcPct val="35000"/>
            </a:spcAft>
            <a:buNone/>
          </a:pPr>
          <a:endParaRPr lang="en-US" sz="1000" b="0" u="none" strike="noStrike" kern="1200" dirty="0">
            <a:solidFill>
              <a:srgbClr val="000000"/>
            </a:solidFill>
            <a:effectLst/>
            <a:uFillTx/>
            <a:latin typeface="Aptos"/>
          </a:endParaRPr>
        </a:p>
      </dsp:txBody>
      <dsp:txXfrm>
        <a:off x="2490698" y="426190"/>
        <a:ext cx="1853866" cy="1765011"/>
      </dsp:txXfrm>
    </dsp:sp>
    <dsp:sp modelId="{0DBDB46C-06A0-479C-86DF-2179F7BE8E18}">
      <dsp:nvSpPr>
        <dsp:cNvPr id="0" name=""/>
        <dsp:cNvSpPr/>
      </dsp:nvSpPr>
      <dsp:spPr>
        <a:xfrm>
          <a:off x="3745730" y="0"/>
          <a:ext cx="780092" cy="780092"/>
        </a:xfrm>
        <a:prstGeom prst="plus">
          <a:avLst>
            <a:gd name="adj" fmla="val 32810"/>
          </a:avLst>
        </a:prstGeom>
        <a:solidFill>
          <a:schemeClr val="accent1">
            <a:hueOff val="0"/>
            <a:satOff val="0"/>
            <a:lumOff val="0"/>
            <a:alphaOff val="0"/>
          </a:schemeClr>
        </a:solidFill>
        <a:ln w="6350" cap="flat" cmpd="sng" algn="ctr">
          <a:prstDash val="solid"/>
          <a:miter/>
        </a:ln>
        <a:effectLst/>
      </dsp:spPr>
      <dsp:style>
        <a:lnRef idx="2">
          <a:scrgbClr r="0" g="0" b="0"/>
        </a:lnRef>
        <a:fillRef idx="1">
          <a:scrgbClr r="0" g="0" b="0"/>
        </a:fillRef>
        <a:effectRef idx="0">
          <a:scrgbClr r="0" g="0" b="0"/>
        </a:effectRef>
        <a:fontRef idx="minor">
          <a:schemeClr val="lt1"/>
        </a:fontRef>
      </dsp:style>
    </dsp:sp>
    <dsp:sp modelId="{F94439E9-1F0A-49E6-8FFF-F8F33254F2CF}">
      <dsp:nvSpPr>
        <dsp:cNvPr id="0" name=""/>
        <dsp:cNvSpPr/>
      </dsp:nvSpPr>
      <dsp:spPr>
        <a:xfrm>
          <a:off x="0" y="109057"/>
          <a:ext cx="734204" cy="251605"/>
        </a:xfrm>
        <a:prstGeom prst="rect">
          <a:avLst/>
        </a:prstGeom>
        <a:solidFill>
          <a:schemeClr val="accent1">
            <a:hueOff val="0"/>
            <a:satOff val="0"/>
            <a:lumOff val="0"/>
            <a:alphaOff val="0"/>
          </a:schemeClr>
        </a:solidFill>
        <a:ln w="6350" cap="flat" cmpd="sng" algn="ctr">
          <a:prstDash val="solid"/>
          <a:miter/>
        </a:ln>
        <a:effectLst/>
      </dsp:spPr>
      <dsp:style>
        <a:lnRef idx="2">
          <a:scrgbClr r="0" g="0" b="0"/>
        </a:lnRef>
        <a:fillRef idx="1">
          <a:scrgbClr r="0" g="0" b="0"/>
        </a:fillRef>
        <a:effectRef idx="0">
          <a:scrgbClr r="0" g="0" b="0"/>
        </a:effectRef>
        <a:fontRef idx="minor">
          <a:schemeClr val="lt1"/>
        </a:fontRef>
      </dsp:style>
    </dsp:sp>
    <dsp:sp modelId="{434DCCF6-DE9D-4D27-92CA-59102473B7D5}">
      <dsp:nvSpPr>
        <dsp:cNvPr id="0" name=""/>
        <dsp:cNvSpPr/>
      </dsp:nvSpPr>
      <dsp:spPr>
        <a:xfrm>
          <a:off x="2409108" y="1017113"/>
          <a:ext cx="458" cy="1685755"/>
        </a:xfrm>
        <a:prstGeom prst="line">
          <a:avLst/>
        </a:prstGeom>
        <a:noFill/>
        <a:ln w="6350" cap="flat" cmpd="sng" algn="ctr">
          <a:prstDash val="solid"/>
          <a:miter/>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72DAC-93F1-4252-B0CA-83C98984B5CC}">
      <dsp:nvSpPr>
        <dsp:cNvPr id="0" name=""/>
        <dsp:cNvSpPr/>
      </dsp:nvSpPr>
      <dsp:spPr>
        <a:xfrm>
          <a:off x="3025268" y="0"/>
          <a:ext cx="2514599" cy="2514599"/>
        </a:xfrm>
        <a:prstGeom prst="triangle">
          <a:avLst/>
        </a:prstGeom>
        <a:solidFill>
          <a:schemeClr val="accent1">
            <a:hueOff val="0"/>
            <a:satOff val="0"/>
            <a:lumOff val="0"/>
            <a:alphaOff val="0"/>
          </a:schemeClr>
        </a:solidFill>
        <a:ln w="6350" cap="flat" cmpd="sng" algn="ctr">
          <a:solidFill>
            <a:schemeClr val="bg2"/>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b="1" kern="1200" dirty="0"/>
            <a:t>Relationship Based Practice</a:t>
          </a:r>
        </a:p>
        <a:p>
          <a:pPr marL="0" lvl="0" indent="0" algn="ctr" defTabSz="355600">
            <a:lnSpc>
              <a:spcPct val="90000"/>
            </a:lnSpc>
            <a:spcBef>
              <a:spcPct val="0"/>
            </a:spcBef>
            <a:spcAft>
              <a:spcPct val="35000"/>
            </a:spcAft>
            <a:buNone/>
          </a:pPr>
          <a:r>
            <a:rPr lang="en-GB" sz="800" b="1" kern="1200" dirty="0"/>
            <a:t>Whole Family Support</a:t>
          </a:r>
        </a:p>
        <a:p>
          <a:pPr marL="0" lvl="0" indent="0" algn="ctr" defTabSz="355600">
            <a:lnSpc>
              <a:spcPct val="90000"/>
            </a:lnSpc>
            <a:spcBef>
              <a:spcPct val="0"/>
            </a:spcBef>
            <a:spcAft>
              <a:spcPct val="35000"/>
            </a:spcAft>
            <a:buNone/>
          </a:pPr>
          <a:r>
            <a:rPr lang="en-GB" sz="800" b="1" kern="1200" dirty="0"/>
            <a:t>Practical &amp; Therapeutic Help</a:t>
          </a:r>
        </a:p>
        <a:p>
          <a:pPr marL="0" lvl="0" indent="0" algn="ctr" defTabSz="355600">
            <a:lnSpc>
              <a:spcPct val="90000"/>
            </a:lnSpc>
            <a:spcBef>
              <a:spcPct val="0"/>
            </a:spcBef>
            <a:spcAft>
              <a:spcPct val="35000"/>
            </a:spcAft>
            <a:buNone/>
          </a:pPr>
          <a:r>
            <a:rPr lang="en-GB" sz="800" b="1" kern="1200" dirty="0"/>
            <a:t>Multi-Agency Co-Ordination</a:t>
          </a:r>
        </a:p>
        <a:p>
          <a:pPr marL="0" lvl="0" indent="0" algn="ctr" defTabSz="355600">
            <a:lnSpc>
              <a:spcPct val="90000"/>
            </a:lnSpc>
            <a:spcBef>
              <a:spcPct val="0"/>
            </a:spcBef>
            <a:spcAft>
              <a:spcPct val="35000"/>
            </a:spcAft>
            <a:buNone/>
          </a:pPr>
          <a:r>
            <a:rPr lang="en-GB" sz="800" b="1" kern="1200" dirty="0"/>
            <a:t>Early Intervention</a:t>
          </a:r>
        </a:p>
      </dsp:txBody>
      <dsp:txXfrm>
        <a:off x="3653918" y="1257300"/>
        <a:ext cx="1257299" cy="1257299"/>
      </dsp:txXfrm>
    </dsp:sp>
    <dsp:sp modelId="{BD47CFE1-39D0-46E6-AABE-211C78935259}">
      <dsp:nvSpPr>
        <dsp:cNvPr id="0" name=""/>
        <dsp:cNvSpPr/>
      </dsp:nvSpPr>
      <dsp:spPr>
        <a:xfrm>
          <a:off x="1734423" y="2514599"/>
          <a:ext cx="2514599" cy="2514599"/>
        </a:xfrm>
        <a:prstGeom prst="triangle">
          <a:avLst/>
        </a:prstGeom>
        <a:solidFill>
          <a:schemeClr val="accent1">
            <a:hueOff val="0"/>
            <a:satOff val="0"/>
            <a:lumOff val="0"/>
            <a:alphaOff val="0"/>
          </a:schemeClr>
        </a:solidFill>
        <a:ln w="6350" cap="flat" cmpd="sng" algn="ctr">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Right support, right </a:t>
          </a:r>
          <a:r>
            <a:rPr lang="en-US" sz="800" b="0" u="none" strike="noStrike" kern="1200" dirty="0">
              <a:solidFill>
                <a:schemeClr val="bg2"/>
              </a:solidFill>
              <a:effectLst/>
              <a:uFillTx/>
              <a:latin typeface="Arial"/>
            </a:rPr>
            <a:t>time</a:t>
          </a:r>
          <a:endParaRPr lang="en-US" sz="800" b="0" u="none" strike="noStrike" kern="1200" dirty="0">
            <a:solidFill>
              <a:schemeClr val="bg2"/>
            </a:solidFill>
            <a:effectLst/>
            <a:uFillTx/>
            <a:latin typeface="Aptos"/>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Reduce repeat referrals</a:t>
          </a:r>
          <a:endParaRPr lang="en-US" sz="800" b="1" u="none" strike="noStrike" kern="1200" dirty="0">
            <a:solidFill>
              <a:schemeClr val="bg2"/>
            </a:solidFill>
            <a:effectLst/>
            <a:uFillTx/>
            <a:latin typeface="Aptos"/>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Improve family resilience</a:t>
          </a:r>
          <a:endParaRPr lang="en-US" sz="800" b="1" u="none" strike="noStrike" kern="1200" dirty="0">
            <a:solidFill>
              <a:schemeClr val="bg2"/>
            </a:solidFill>
            <a:effectLst/>
            <a:uFillTx/>
            <a:latin typeface="Aptos"/>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Prevent statutory escalation</a:t>
          </a:r>
          <a:endParaRPr lang="en-GB" sz="800" b="1" kern="1200" dirty="0">
            <a:solidFill>
              <a:schemeClr val="bg2"/>
            </a:solidFill>
          </a:endParaRPr>
        </a:p>
      </dsp:txBody>
      <dsp:txXfrm>
        <a:off x="2363073" y="3771899"/>
        <a:ext cx="1257299" cy="1257299"/>
      </dsp:txXfrm>
    </dsp:sp>
    <dsp:sp modelId="{B3977A4D-2BAB-41C5-8C78-33B2CBBF626E}">
      <dsp:nvSpPr>
        <dsp:cNvPr id="0" name=""/>
        <dsp:cNvSpPr/>
      </dsp:nvSpPr>
      <dsp:spPr>
        <a:xfrm rot="10800000">
          <a:off x="2991723" y="2514599"/>
          <a:ext cx="2514599" cy="2514599"/>
        </a:xfrm>
        <a:prstGeom prst="triangle">
          <a:avLst/>
        </a:prstGeom>
        <a:solidFill>
          <a:schemeClr val="accent1">
            <a:hueOff val="0"/>
            <a:satOff val="0"/>
            <a:lumOff val="0"/>
            <a:alphaOff val="0"/>
          </a:schemeClr>
        </a:solidFill>
        <a:ln w="6350" cap="flat" cmpd="sng" algn="ctr">
          <a:solidFill>
            <a:schemeClr val="bg2"/>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bg1"/>
              </a:solidFill>
            </a:rPr>
            <a:t>Our Shared Vision</a:t>
          </a:r>
        </a:p>
      </dsp:txBody>
      <dsp:txXfrm rot="10800000">
        <a:off x="3620373" y="2514599"/>
        <a:ext cx="1257299" cy="1257299"/>
      </dsp:txXfrm>
    </dsp:sp>
    <dsp:sp modelId="{29B041B3-788E-40E6-97CC-919133F4052F}">
      <dsp:nvSpPr>
        <dsp:cNvPr id="0" name=""/>
        <dsp:cNvSpPr/>
      </dsp:nvSpPr>
      <dsp:spPr>
        <a:xfrm>
          <a:off x="4270548" y="2514599"/>
          <a:ext cx="2514599" cy="2514599"/>
        </a:xfrm>
        <a:prstGeom prst="triangle">
          <a:avLst/>
        </a:prstGeom>
        <a:solidFill>
          <a:schemeClr val="accent1">
            <a:hueOff val="0"/>
            <a:satOff val="0"/>
            <a:lumOff val="0"/>
            <a:alphaOff val="0"/>
          </a:schemeClr>
        </a:solidFill>
        <a:ln w="6350" cap="flat" cmpd="sng" algn="ctr">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One Family, One Plan</a:t>
          </a:r>
          <a:endParaRPr lang="en-US" sz="800" b="1" u="none" strike="noStrike" kern="1200" dirty="0">
            <a:solidFill>
              <a:schemeClr val="bg2"/>
            </a:solidFill>
            <a:effectLst/>
            <a:uFillTx/>
            <a:latin typeface="Times New Roman"/>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Single coordinated family plan</a:t>
          </a:r>
          <a:endParaRPr lang="en-US" sz="800" b="1" u="none" strike="noStrike" kern="1200" dirty="0">
            <a:solidFill>
              <a:schemeClr val="bg2"/>
            </a:solidFill>
            <a:effectLst/>
            <a:uFillTx/>
            <a:latin typeface="Times New Roman"/>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Named lead worker</a:t>
          </a:r>
          <a:endParaRPr lang="en-US" sz="800" b="1" u="none" strike="noStrike" kern="1200" dirty="0">
            <a:solidFill>
              <a:schemeClr val="bg2"/>
            </a:solidFill>
            <a:effectLst/>
            <a:uFillTx/>
            <a:latin typeface="Times New Roman"/>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Community and voluntary delivery</a:t>
          </a:r>
          <a:endParaRPr lang="en-US" sz="800" b="1" u="none" strike="noStrike" kern="1200" dirty="0">
            <a:solidFill>
              <a:schemeClr val="bg2"/>
            </a:solidFill>
            <a:effectLst/>
            <a:uFillTx/>
            <a:latin typeface="Times New Roman"/>
          </a:endParaRPr>
        </a:p>
        <a:p>
          <a:pPr marL="0" lvl="0" indent="0" algn="ctr" defTabSz="355600">
            <a:lnSpc>
              <a:spcPct val="90000"/>
            </a:lnSpc>
            <a:spcBef>
              <a:spcPct val="0"/>
            </a:spcBef>
            <a:spcAft>
              <a:spcPct val="35000"/>
            </a:spcAft>
            <a:buClr>
              <a:srgbClr val="00A8CA"/>
            </a:buClr>
            <a:buSzPct val="65000"/>
            <a:buFont typeface="Wingdings" charset="2"/>
            <a:buNone/>
          </a:pPr>
          <a:r>
            <a:rPr lang="en-US" sz="800" b="1" u="none" strike="noStrike" kern="1200" dirty="0">
              <a:solidFill>
                <a:schemeClr val="bg2"/>
              </a:solidFill>
              <a:effectLst/>
              <a:uFillTx/>
              <a:latin typeface="Arial"/>
            </a:rPr>
            <a:t>Outcome focused support</a:t>
          </a:r>
          <a:endParaRPr lang="en-GB" sz="800" b="1" kern="1200" dirty="0">
            <a:solidFill>
              <a:schemeClr val="bg2"/>
            </a:solidFill>
          </a:endParaRPr>
        </a:p>
      </dsp:txBody>
      <dsp:txXfrm>
        <a:off x="4899198" y="3771899"/>
        <a:ext cx="1257299" cy="1257299"/>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66A9B-AC54-46E7-83CF-69B43B253BCA}"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5A641C-3FC0-45A1-BFE7-9847B6BF4A55}" type="slidenum">
              <a:rPr lang="en-GB" smtClean="0"/>
              <a:t>‹#›</a:t>
            </a:fld>
            <a:endParaRPr lang="en-GB"/>
          </a:p>
        </p:txBody>
      </p:sp>
    </p:spTree>
    <p:extLst>
      <p:ext uri="{BB962C8B-B14F-4D97-AF65-F5344CB8AC3E}">
        <p14:creationId xmlns:p14="http://schemas.microsoft.com/office/powerpoint/2010/main" val="2209276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PlaceHolder 1"/>
          <p:cNvSpPr>
            <a:spLocks noGrp="1" noRot="1" noChangeAspect="1"/>
          </p:cNvSpPr>
          <p:nvPr>
            <p:ph type="sldImg"/>
          </p:nvPr>
        </p:nvSpPr>
        <p:spPr>
          <a:xfrm>
            <a:off x="685800" y="1143000"/>
            <a:ext cx="5486400" cy="3086100"/>
          </a:xfrm>
          <a:prstGeom prst="rect">
            <a:avLst/>
          </a:prstGeom>
          <a:ln w="0">
            <a:noFill/>
          </a:ln>
        </p:spPr>
      </p:sp>
      <p:sp>
        <p:nvSpPr>
          <p:cNvPr id="321" name="PlaceHolder 2"/>
          <p:cNvSpPr>
            <a:spLocks noGrp="1"/>
          </p:cNvSpPr>
          <p:nvPr>
            <p:ph type="body"/>
          </p:nvPr>
        </p:nvSpPr>
        <p:spPr>
          <a:xfrm>
            <a:off x="685800" y="4400280"/>
            <a:ext cx="5486400" cy="3600360"/>
          </a:xfrm>
          <a:prstGeom prst="rect">
            <a:avLst/>
          </a:prstGeom>
          <a:noFill/>
          <a:ln w="0">
            <a:noFill/>
          </a:ln>
        </p:spPr>
        <p:txBody>
          <a:bodyPr lIns="91440" tIns="45720" rIns="91440" bIns="45720" anchor="t">
            <a:noAutofit/>
          </a:bodyPr>
          <a:lstStyle/>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dirty="0">
                <a:solidFill>
                  <a:srgbClr val="000000"/>
                </a:solidFill>
                <a:effectLst/>
                <a:uFillTx/>
                <a:latin typeface="Aptos"/>
              </a:rPr>
              <a:t>Intro slide</a:t>
            </a:r>
            <a:endParaRPr lang="en-US" sz="1200" b="0" u="none" strike="noStrike" dirty="0">
              <a:solidFill>
                <a:srgbClr val="000000"/>
              </a:solidFill>
              <a:effectLst/>
              <a:uFillTx/>
              <a:latin typeface="Aptos"/>
            </a:endParaRPr>
          </a:p>
        </p:txBody>
      </p:sp>
      <p:sp>
        <p:nvSpPr>
          <p:cNvPr id="322" name="Slide Number Placeholder 3"/>
          <p:cNvSpPr/>
          <p:nvPr/>
        </p:nvSpPr>
        <p:spPr>
          <a:xfrm>
            <a:off x="3884760" y="8685360"/>
            <a:ext cx="2971800" cy="458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6EE40CAE-A33F-4B95-A041-CCBBB0081E3E}" type="slidenum">
              <a:rPr kumimoji="0" lang="en-GB" sz="1200" b="0" i="0" u="none" strike="noStrike" kern="1200" cap="none" spc="0" normalizeH="0" baseline="0" noProof="0">
                <a:ln>
                  <a:noFill/>
                </a:ln>
                <a:solidFill>
                  <a:srgbClr val="FFFFFF"/>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a:t>
            </a:fld>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PlaceHolder 1"/>
          <p:cNvSpPr>
            <a:spLocks noGrp="1" noRot="1" noChangeAspect="1"/>
          </p:cNvSpPr>
          <p:nvPr>
            <p:ph type="sldImg"/>
          </p:nvPr>
        </p:nvSpPr>
        <p:spPr>
          <a:xfrm>
            <a:off x="685800" y="1143000"/>
            <a:ext cx="5486400" cy="3086100"/>
          </a:xfrm>
          <a:prstGeom prst="rect">
            <a:avLst/>
          </a:prstGeom>
          <a:ln w="0">
            <a:noFill/>
          </a:ln>
        </p:spPr>
      </p:sp>
      <p:sp>
        <p:nvSpPr>
          <p:cNvPr id="327" name="PlaceHolder 2"/>
          <p:cNvSpPr>
            <a:spLocks noGrp="1"/>
          </p:cNvSpPr>
          <p:nvPr>
            <p:ph type="body"/>
          </p:nvPr>
        </p:nvSpPr>
        <p:spPr>
          <a:xfrm>
            <a:off x="685800" y="4400280"/>
            <a:ext cx="5486400" cy="3600360"/>
          </a:xfrm>
          <a:prstGeom prst="rect">
            <a:avLst/>
          </a:prstGeom>
          <a:noFill/>
          <a:ln w="0">
            <a:noFill/>
          </a:ln>
        </p:spPr>
        <p:txBody>
          <a:bodyPr lIns="91440" tIns="45720" rIns="91440" bIns="45720" anchor="t">
            <a:noAutofit/>
          </a:bodyPr>
          <a:lstStyle/>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dirty="0">
                <a:solidFill>
                  <a:srgbClr val="000000"/>
                </a:solidFill>
                <a:effectLst/>
                <a:uFillTx/>
                <a:latin typeface="Aptos"/>
              </a:rPr>
              <a:t>Belfast carries some of the highest levels of demand, complexity and social inequality across Northern Ireland, More families are living with complexity, disability, neurodiversity and mental health challenges that require coordinated early intervention. making it a critical location for early intervention and family support investment.</a:t>
            </a:r>
            <a:endParaRPr lang="en-US" sz="1200" b="0" u="none" strike="noStrike" dirty="0">
              <a:solidFill>
                <a:srgbClr val="000000"/>
              </a:solidFill>
              <a:effectLst/>
              <a:uFillTx/>
              <a:latin typeface="Aptos"/>
            </a:endParaRPr>
          </a:p>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200" b="0" u="none" strike="noStrike" dirty="0">
              <a:solidFill>
                <a:srgbClr val="000000"/>
              </a:solidFill>
              <a:effectLst/>
              <a:uFillTx/>
              <a:latin typeface="Aptos"/>
            </a:endParaRPr>
          </a:p>
        </p:txBody>
      </p:sp>
      <p:sp>
        <p:nvSpPr>
          <p:cNvPr id="328" name="Slide Number Placeholder 3"/>
          <p:cNvSpPr/>
          <p:nvPr/>
        </p:nvSpPr>
        <p:spPr>
          <a:xfrm>
            <a:off x="3884760" y="8685360"/>
            <a:ext cx="2971800" cy="458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A58311CF-A8FF-4C22-B30A-13BAC5E1C6D7}" type="slidenum">
              <a:rPr kumimoji="0" lang="en-GB" sz="1200" b="0" i="0" u="none" strike="noStrike" kern="1200" cap="none" spc="0" normalizeH="0" baseline="0" noProof="0">
                <a:ln>
                  <a:noFill/>
                </a:ln>
                <a:solidFill>
                  <a:srgbClr val="FFFFFF"/>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3</a:t>
            </a:fld>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PlaceHolder 1"/>
          <p:cNvSpPr>
            <a:spLocks noGrp="1" noRot="1" noChangeAspect="1"/>
          </p:cNvSpPr>
          <p:nvPr>
            <p:ph type="sldImg"/>
          </p:nvPr>
        </p:nvSpPr>
        <p:spPr>
          <a:xfrm>
            <a:off x="685800" y="1143000"/>
            <a:ext cx="5486400" cy="3086100"/>
          </a:xfrm>
          <a:prstGeom prst="rect">
            <a:avLst/>
          </a:prstGeom>
          <a:ln w="0">
            <a:noFill/>
          </a:ln>
        </p:spPr>
      </p:sp>
      <p:sp>
        <p:nvSpPr>
          <p:cNvPr id="333" name="PlaceHolder 2"/>
          <p:cNvSpPr>
            <a:spLocks noGrp="1"/>
          </p:cNvSpPr>
          <p:nvPr>
            <p:ph type="body"/>
          </p:nvPr>
        </p:nvSpPr>
        <p:spPr>
          <a:xfrm>
            <a:off x="685800" y="4400280"/>
            <a:ext cx="5486400" cy="3600360"/>
          </a:xfrm>
          <a:prstGeom prst="rect">
            <a:avLst/>
          </a:prstGeom>
          <a:noFill/>
          <a:ln w="0">
            <a:noFill/>
          </a:ln>
        </p:spPr>
        <p:txBody>
          <a:bodyPr lIns="91440" tIns="45720" rIns="91440" bIns="45720" anchor="t">
            <a:noAutofit/>
          </a:bodyPr>
          <a:lstStyle/>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dirty="0">
                <a:solidFill>
                  <a:srgbClr val="000000"/>
                </a:solidFill>
                <a:effectLst/>
                <a:uFillTx/>
                <a:latin typeface="Aptos"/>
              </a:rPr>
              <a:t>The Missing Middle</a:t>
            </a:r>
            <a:endParaRPr lang="en-US" sz="1200" b="0" u="none" strike="noStrike" dirty="0">
              <a:solidFill>
                <a:srgbClr val="000000"/>
              </a:solidFill>
              <a:effectLst/>
              <a:uFillTx/>
              <a:latin typeface="Aptos"/>
            </a:endParaRPr>
          </a:p>
        </p:txBody>
      </p:sp>
      <p:sp>
        <p:nvSpPr>
          <p:cNvPr id="334" name="Slide Number Placeholder 3"/>
          <p:cNvSpPr/>
          <p:nvPr/>
        </p:nvSpPr>
        <p:spPr>
          <a:xfrm>
            <a:off x="3884760" y="8685360"/>
            <a:ext cx="2971800" cy="458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F2F93A9C-FA53-44AF-ABCE-CCC0B9AC8E0E}" type="slidenum">
              <a:rPr kumimoji="0" lang="en-GB" sz="1200" b="0" i="0" u="none" strike="noStrike" kern="1200" cap="none" spc="0" normalizeH="0" baseline="0" noProof="0">
                <a:ln>
                  <a:noFill/>
                </a:ln>
                <a:solidFill>
                  <a:srgbClr val="FFFFFF"/>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10</a:t>
            </a:fld>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noRot="1" noChangeAspect="1"/>
          </p:cNvSpPr>
          <p:nvPr>
            <p:ph type="sldImg"/>
          </p:nvPr>
        </p:nvSpPr>
        <p:spPr>
          <a:xfrm>
            <a:off x="685800" y="1143000"/>
            <a:ext cx="5486400" cy="3086100"/>
          </a:xfrm>
          <a:prstGeom prst="rect">
            <a:avLst/>
          </a:prstGeom>
          <a:ln w="0">
            <a:noFill/>
          </a:ln>
        </p:spPr>
      </p:sp>
      <p:sp>
        <p:nvSpPr>
          <p:cNvPr id="342" name="PlaceHolder 2"/>
          <p:cNvSpPr>
            <a:spLocks noGrp="1"/>
          </p:cNvSpPr>
          <p:nvPr>
            <p:ph type="body"/>
          </p:nvPr>
        </p:nvSpPr>
        <p:spPr>
          <a:xfrm>
            <a:off x="685800" y="4400280"/>
            <a:ext cx="5486400" cy="3600360"/>
          </a:xfrm>
          <a:prstGeom prst="rect">
            <a:avLst/>
          </a:prstGeom>
          <a:noFill/>
          <a:ln w="0">
            <a:noFill/>
          </a:ln>
        </p:spPr>
        <p:txBody>
          <a:bodyPr lIns="91440" tIns="45720" rIns="91440" bIns="45720" anchor="t">
            <a:noAutofit/>
          </a:body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u="none" strike="noStrike" dirty="0">
                <a:solidFill>
                  <a:srgbClr val="000000"/>
                </a:solidFill>
                <a:effectLst/>
                <a:uFillTx/>
                <a:latin typeface="Aptos"/>
              </a:rPr>
              <a:t>[Sources]</a:t>
            </a:r>
          </a:p>
          <a:p>
            <a:pPr indent="0" algn="l">
              <a:spcBef>
                <a:spcPts val="451"/>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u="none" strike="noStrike" dirty="0">
                <a:solidFill>
                  <a:srgbClr val="000000"/>
                </a:solidFill>
                <a:effectLst/>
                <a:uFillTx/>
                <a:latin typeface="Aptos"/>
              </a:rPr>
              <a:t>Enhanced Service Dip Sample Final.docx, lines 26-28</a:t>
            </a:r>
          </a:p>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u="none" strike="noStrike" dirty="0">
                <a:solidFill>
                  <a:srgbClr val="000000"/>
                </a:solidFill>
                <a:effectLst/>
                <a:uFillTx/>
                <a:latin typeface="Aptos"/>
              </a:rPr>
              <a:t> </a:t>
            </a:r>
          </a:p>
        </p:txBody>
      </p:sp>
      <p:sp>
        <p:nvSpPr>
          <p:cNvPr id="343" name="Slide Number Placeholder 3"/>
          <p:cNvSpPr/>
          <p:nvPr/>
        </p:nvSpPr>
        <p:spPr>
          <a:xfrm>
            <a:off x="3884760" y="8685360"/>
            <a:ext cx="2971800" cy="458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4692BAC3-4BA9-4359-B383-8055B9CE23B3}" type="slidenum">
              <a:rPr kumimoji="0" lang="en-US" sz="1200" b="0" i="0" u="none" strike="noStrike" kern="1200" cap="none" spc="0" normalizeH="0" baseline="0" noProof="0">
                <a:ln>
                  <a:noFill/>
                </a:ln>
                <a:solidFill>
                  <a:srgbClr val="FFFFFF"/>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11</a:t>
            </a:fld>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PlaceHolder 1"/>
          <p:cNvSpPr>
            <a:spLocks noGrp="1" noRot="1" noChangeAspect="1"/>
          </p:cNvSpPr>
          <p:nvPr>
            <p:ph type="sldImg"/>
          </p:nvPr>
        </p:nvSpPr>
        <p:spPr>
          <a:xfrm>
            <a:off x="1371600" y="1143000"/>
            <a:ext cx="4114800" cy="3086100"/>
          </a:xfrm>
          <a:prstGeom prst="rect">
            <a:avLst/>
          </a:prstGeom>
          <a:ln w="0">
            <a:noFill/>
          </a:ln>
        </p:spPr>
      </p:sp>
      <p:sp>
        <p:nvSpPr>
          <p:cNvPr id="336" name="PlaceHolder 2"/>
          <p:cNvSpPr>
            <a:spLocks noGrp="1"/>
          </p:cNvSpPr>
          <p:nvPr>
            <p:ph type="body"/>
          </p:nvPr>
        </p:nvSpPr>
        <p:spPr>
          <a:xfrm>
            <a:off x="685800" y="4400280"/>
            <a:ext cx="5486400" cy="3600360"/>
          </a:xfrm>
          <a:prstGeom prst="rect">
            <a:avLst/>
          </a:prstGeom>
          <a:noFill/>
          <a:ln w="0">
            <a:noFill/>
          </a:ln>
        </p:spPr>
        <p:txBody>
          <a:bodyPr lIns="91440" tIns="45720" rIns="91440" bIns="45720" anchor="t">
            <a:noAutofit/>
          </a:bodyPr>
          <a:lstStyle/>
          <a:p>
            <a:pPr indent="0" algn="l">
              <a:spcBef>
                <a:spcPts val="451"/>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dirty="0">
                <a:solidFill>
                  <a:srgbClr val="000000"/>
                </a:solidFill>
                <a:effectLst/>
                <a:uFillTx/>
                <a:latin typeface="Aptos"/>
              </a:rPr>
              <a:t>Hoe the ET will make a difference.</a:t>
            </a:r>
            <a:endParaRPr lang="en-US" sz="1200" b="0" u="none" strike="noStrike" dirty="0">
              <a:solidFill>
                <a:srgbClr val="000000"/>
              </a:solidFill>
              <a:effectLst/>
              <a:uFillTx/>
              <a:latin typeface="Aptos"/>
            </a:endParaRPr>
          </a:p>
        </p:txBody>
      </p:sp>
      <p:sp>
        <p:nvSpPr>
          <p:cNvPr id="337" name="Slide Number Placeholder 3"/>
          <p:cNvSpPr/>
          <p:nvPr/>
        </p:nvSpPr>
        <p:spPr>
          <a:xfrm>
            <a:off x="3884760" y="8685360"/>
            <a:ext cx="2971800" cy="4586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A1045186-9A78-4F48-A032-E78A5353CE00}" type="slidenum">
              <a:rPr kumimoji="0" lang="en-GB" sz="1200" b="0" i="0" u="none" strike="noStrike" kern="1200" cap="none" spc="0" normalizeH="0" baseline="0" noProof="0">
                <a:ln>
                  <a:noFill/>
                </a:ln>
                <a:solidFill>
                  <a:srgbClr val="FFFFFF"/>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13</a:t>
            </a:fld>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le1">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838080" y="365040"/>
            <a:ext cx="10515840" cy="1325520"/>
          </a:xfrm>
          <a:prstGeom prst="rect">
            <a:avLst/>
          </a:prstGeom>
          <a:noFill/>
          <a:ln w="0">
            <a:noFill/>
          </a:ln>
        </p:spPr>
        <p:txBody>
          <a:bodyPr lIns="90000" tIns="46800" rIns="90000" bIns="46800" anchor="ctr">
            <a:noAutofit/>
          </a:bodyPr>
          <a:lstStyle>
            <a:lvl1pPr indent="0" algn="l">
              <a:lnSpc>
                <a:spcPct val="9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0" u="none" strike="noStrike">
                <a:solidFill>
                  <a:srgbClr val="000000"/>
                </a:solidFill>
                <a:effectLst/>
                <a:uFillTx/>
                <a:latin typeface="Aptos Display"/>
              </a:defRPr>
            </a:lvl1pPr>
          </a:lstStyle>
          <a:p>
            <a:pPr indent="0" algn="l">
              <a:lnSpc>
                <a:spcPct val="9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u="none" strike="noStrike">
                <a:solidFill>
                  <a:srgbClr val="000000"/>
                </a:solidFill>
                <a:effectLst/>
                <a:uFillTx/>
                <a:latin typeface="Aptos Display"/>
              </a:rPr>
              <a:t>Click to edit the title text format</a:t>
            </a:r>
          </a:p>
        </p:txBody>
      </p:sp>
      <p:sp>
        <p:nvSpPr>
          <p:cNvPr id="3" name="PlaceHolder 2"/>
          <p:cNvSpPr>
            <a:spLocks noGrp="1"/>
          </p:cNvSpPr>
          <p:nvPr>
            <p:ph type="body"/>
          </p:nvPr>
        </p:nvSpPr>
        <p:spPr>
          <a:xfrm>
            <a:off x="838080" y="1825200"/>
            <a:ext cx="10515840" cy="4351320"/>
          </a:xfrm>
          <a:prstGeom prst="rect">
            <a:avLst/>
          </a:prstGeom>
          <a:noFill/>
          <a:ln w="0">
            <a:noFill/>
          </a:ln>
        </p:spPr>
        <p:txBody>
          <a:bodyPr lIns="90000" tIns="46800" rIns="90000" bIns="46800" anchor="t">
            <a:normAutofit/>
          </a:bodyPr>
          <a:lstStyle>
            <a:lvl1pPr marL="228600"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1pPr>
            <a:lvl2pPr lvl="1"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2pPr>
            <a:lvl3pPr lvl="2"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3pPr>
            <a:lvl4pPr lvl="3"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4pPr>
            <a:lvl5pPr lvl="4"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5pPr>
            <a:lvl6pPr lvl="5"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6pPr>
            <a:lvl7pPr lvl="6"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2800" b="0" u="none" strike="noStrike">
                <a:solidFill>
                  <a:srgbClr val="000000"/>
                </a:solidFill>
                <a:effectLst/>
                <a:uFillTx/>
                <a:latin typeface="Aptos"/>
              </a:defRPr>
            </a:lvl7pPr>
          </a:lstStyle>
          <a:p>
            <a:pPr marL="228600"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Click to edit the outline text format</a:t>
            </a:r>
          </a:p>
          <a:p>
            <a:pPr marL="685800" lvl="1"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Second Outline Level</a:t>
            </a:r>
          </a:p>
          <a:p>
            <a:pPr marL="1143000" lvl="2"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Third Outline Level</a:t>
            </a:r>
          </a:p>
          <a:p>
            <a:pPr marL="1600200" lvl="3"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Fourth Outline Level</a:t>
            </a:r>
          </a:p>
          <a:p>
            <a:pPr marL="2057400" lvl="4"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Fifth Outline Level</a:t>
            </a:r>
          </a:p>
          <a:p>
            <a:pPr marL="2057400" lvl="5"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Sixth Outline Level</a:t>
            </a:r>
          </a:p>
          <a:p>
            <a:pPr marL="2057400" lvl="6" indent="-228600" algn="l">
              <a:lnSpc>
                <a:spcPct val="90000"/>
              </a:lnSpc>
              <a:spcBef>
                <a:spcPts val="10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u="none" strike="noStrike">
                <a:solidFill>
                  <a:srgbClr val="000000"/>
                </a:solidFill>
                <a:effectLst/>
                <a:uFillTx/>
                <a:latin typeface="Aptos"/>
              </a:rPr>
              <a:t>Seventh Outline Level</a:t>
            </a:r>
          </a:p>
        </p:txBody>
      </p:sp>
      <p:sp>
        <p:nvSpPr>
          <p:cNvPr id="4" name="PlaceHolder 3"/>
          <p:cNvSpPr>
            <a:spLocks noGrp="1"/>
          </p:cNvSpPr>
          <p:nvPr>
            <p:ph type="dt" idx="1"/>
          </p:nvPr>
        </p:nvSpPr>
        <p:spPr>
          <a:xfrm>
            <a:off x="837600" y="6356520"/>
            <a:ext cx="2743200" cy="365040"/>
          </a:xfrm>
          <a:prstGeom prst="rect">
            <a:avLst/>
          </a:prstGeom>
          <a:noFill/>
          <a:ln w="0">
            <a:noFill/>
          </a:ln>
        </p:spPr>
        <p:txBody>
          <a:bodyPr lIns="90000" tIns="46800" rIns="90000" bIns="46800" anchor="ctr">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767676"/>
                </a:solidFill>
                <a:effectLst/>
                <a:uFillTx/>
                <a:latin typeface="Times New Roman"/>
              </a:defRPr>
            </a:lvl1pPr>
          </a:lstStyle>
          <a:p>
            <a:r>
              <a:rPr lang="en-GB"/>
              <a:t>&lt;date/time&gt;</a:t>
            </a:r>
            <a:endParaRPr lang="en-GB" dirty="0">
              <a:solidFill>
                <a:srgbClr val="000000"/>
              </a:solidFill>
            </a:endParaRPr>
          </a:p>
        </p:txBody>
      </p:sp>
      <p:sp>
        <p:nvSpPr>
          <p:cNvPr id="5" name="PlaceHolder 4"/>
          <p:cNvSpPr>
            <a:spLocks noGrp="1"/>
          </p:cNvSpPr>
          <p:nvPr>
            <p:ph type="ftr" idx="2"/>
          </p:nvPr>
        </p:nvSpPr>
        <p:spPr>
          <a:xfrm>
            <a:off x="4038720" y="6356520"/>
            <a:ext cx="4114560" cy="365040"/>
          </a:xfrm>
          <a:prstGeom prst="rect">
            <a:avLst/>
          </a:prstGeom>
          <a:noFill/>
          <a:ln w="0">
            <a:noFill/>
          </a:ln>
        </p:spPr>
        <p:txBody>
          <a:bodyPr lIns="90000" tIns="46800" rIns="90000" bIns="46800" anchor="ctr">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dirty="0">
              <a:solidFill>
                <a:srgbClr val="FFFFFF"/>
              </a:solidFill>
              <a:latin typeface="Times New Roman"/>
            </a:endParaRPr>
          </a:p>
        </p:txBody>
      </p:sp>
      <p:sp>
        <p:nvSpPr>
          <p:cNvPr id="6" name="PlaceHolder 5"/>
          <p:cNvSpPr>
            <a:spLocks noGrp="1"/>
          </p:cNvSpPr>
          <p:nvPr>
            <p:ph type="sldNum" idx="3"/>
          </p:nvPr>
        </p:nvSpPr>
        <p:spPr>
          <a:xfrm>
            <a:off x="8610240" y="6356520"/>
            <a:ext cx="2743200" cy="365040"/>
          </a:xfrm>
          <a:prstGeom prst="rect">
            <a:avLst/>
          </a:prstGeom>
          <a:noFill/>
          <a:ln w="0">
            <a:noFill/>
          </a:ln>
        </p:spPr>
        <p:txBody>
          <a:bodyPr lIns="90000" tIns="46800" rIns="90000" bIns="46800" anchor="ctr">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767676"/>
                </a:solidFill>
                <a:effectLst/>
                <a:uFillTx/>
                <a:latin typeface="Times New Roman"/>
              </a:defRPr>
            </a:lvl1pPr>
          </a:lstStyle>
          <a:p>
            <a:fld id="{FF608254-EEF0-456D-9DD5-2A71319EA828}" type="slidenum">
              <a:rPr lang="en-GB" smtClean="0"/>
              <a:pPr/>
              <a:t>‹#›</a:t>
            </a:fld>
            <a:endParaRPr lang="en-GB" dirty="0">
              <a:solidFill>
                <a:srgbClr val="000000"/>
              </a:solidFill>
            </a:endParaRPr>
          </a:p>
        </p:txBody>
      </p:sp>
    </p:spTree>
    <p:extLst>
      <p:ext uri="{BB962C8B-B14F-4D97-AF65-F5344CB8AC3E}">
        <p14:creationId xmlns:p14="http://schemas.microsoft.com/office/powerpoint/2010/main" val="606745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tle3">
    <p:bg>
      <p:bgPr>
        <a:solidFill>
          <a:srgbClr val="FFFFFF"/>
        </a:solidFill>
        <a:effectLst/>
      </p:bgPr>
    </p:bg>
    <p:spTree>
      <p:nvGrpSpPr>
        <p:cNvPr id="1" name=""/>
        <p:cNvGrpSpPr/>
        <p:nvPr/>
      </p:nvGrpSpPr>
      <p:grpSpPr>
        <a:xfrm>
          <a:off x="0" y="0"/>
          <a:ext cx="0" cy="0"/>
          <a:chOff x="0" y="0"/>
          <a:chExt cx="0" cy="0"/>
        </a:xfrm>
      </p:grpSpPr>
      <p:sp>
        <p:nvSpPr>
          <p:cNvPr id="7" name="Arc 3"/>
          <p:cNvSpPr/>
          <p:nvPr/>
        </p:nvSpPr>
        <p:spPr>
          <a:xfrm>
            <a:off x="0" y="228600"/>
            <a:ext cx="11214240" cy="6618240"/>
          </a:xfrm>
          <a:custGeom>
            <a:avLst/>
            <a:gdLst>
              <a:gd name="GluePoint1X" fmla="*/ 0 w 21600"/>
              <a:gd name="GluePoint1Y" fmla="*/ 0 h 21600"/>
              <a:gd name="GluePoint2X" fmla="*/ 2147483646 w 21600"/>
              <a:gd name="GluePoint2Y" fmla="*/ 2147483646 h 21600"/>
              <a:gd name="GluePoint3X" fmla="*/ 0 w 21600"/>
              <a:gd name="GluePoint3Y" fmla="*/ 2147483646 h 21600"/>
            </a:gdLst>
            <a:ahLst/>
            <a:cxnLst>
              <a:cxn ang="0">
                <a:pos x="GluePoint1X" y="GluePoint1Y"/>
              </a:cxn>
              <a:cxn ang="0">
                <a:pos x="GluePoint2X" y="GluePoint2Y"/>
              </a:cxn>
              <a:cxn ang="0">
                <a:pos x="GluePoint3X" y="GluePoint3Y"/>
              </a:cxn>
            </a:cxnLst>
            <a:rect l="l" t="t" r="r" b="b"/>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ctr">
            <a:noAutofit/>
          </a:bodyPr>
          <a:lstStyle/>
          <a:p>
            <a:endParaRPr lang="en-US" sz="2400" b="0" u="none" strike="noStrike" dirty="0">
              <a:solidFill>
                <a:srgbClr val="FFFFFF"/>
              </a:solidFill>
              <a:effectLst/>
              <a:uFillTx/>
              <a:latin typeface="Times New Roman"/>
            </a:endParaRPr>
          </a:p>
        </p:txBody>
      </p:sp>
      <p:pic>
        <p:nvPicPr>
          <p:cNvPr id="8" name="Picture 4" descr="BHSCTmainlogo_purple copy"/>
          <p:cNvPicPr/>
          <p:nvPr/>
        </p:nvPicPr>
        <p:blipFill>
          <a:blip r:embed="rId2"/>
          <a:stretch/>
        </p:blipFill>
        <p:spPr>
          <a:xfrm>
            <a:off x="507840" y="6095880"/>
            <a:ext cx="4064160" cy="604800"/>
          </a:xfrm>
          <a:prstGeom prst="rect">
            <a:avLst/>
          </a:prstGeom>
          <a:noFill/>
          <a:ln w="0">
            <a:noFill/>
          </a:ln>
        </p:spPr>
      </p:pic>
      <p:sp>
        <p:nvSpPr>
          <p:cNvPr id="9" name="Rectangle 7"/>
          <p:cNvSpPr/>
          <p:nvPr/>
        </p:nvSpPr>
        <p:spPr>
          <a:xfrm>
            <a:off x="0" y="5867280"/>
            <a:ext cx="12192000" cy="990720"/>
          </a:xfrm>
          <a:prstGeom prst="rect">
            <a:avLst/>
          </a:prstGeom>
          <a:solidFill>
            <a:srgbClr val="FFFFFF"/>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dirty="0">
              <a:solidFill>
                <a:srgbClr val="FFFFFF"/>
              </a:solidFill>
              <a:effectLst/>
              <a:uFillTx/>
              <a:latin typeface="Times New Roman"/>
            </a:endParaRPr>
          </a:p>
        </p:txBody>
      </p:sp>
      <p:pic>
        <p:nvPicPr>
          <p:cNvPr id="10" name="Picture 8" descr="BHSCTmainlogo"/>
          <p:cNvPicPr/>
          <p:nvPr/>
        </p:nvPicPr>
        <p:blipFill>
          <a:blip r:embed="rId3"/>
          <a:stretch/>
        </p:blipFill>
        <p:spPr>
          <a:xfrm>
            <a:off x="609600" y="6172200"/>
            <a:ext cx="3211200" cy="477720"/>
          </a:xfrm>
          <a:prstGeom prst="rect">
            <a:avLst/>
          </a:prstGeom>
          <a:noFill/>
          <a:ln w="0">
            <a:noFill/>
          </a:ln>
        </p:spPr>
      </p:pic>
      <p:pic>
        <p:nvPicPr>
          <p:cNvPr id="11" name="Picture 10" descr="curves-white bkg2"/>
          <p:cNvPicPr/>
          <p:nvPr/>
        </p:nvPicPr>
        <p:blipFill>
          <a:blip r:embed="rId4"/>
          <a:stretch/>
        </p:blipFill>
        <p:spPr>
          <a:xfrm>
            <a:off x="8657280" y="2919240"/>
            <a:ext cx="3534720" cy="3938760"/>
          </a:xfrm>
          <a:prstGeom prst="rect">
            <a:avLst/>
          </a:prstGeom>
          <a:noFill/>
          <a:ln w="0">
            <a:noFill/>
          </a:ln>
        </p:spPr>
      </p:pic>
      <p:sp>
        <p:nvSpPr>
          <p:cNvPr id="12" name="Shape 0"/>
          <p:cNvSpPr/>
          <p:nvPr/>
        </p:nvSpPr>
        <p:spPr>
          <a:xfrm>
            <a:off x="504000" y="6446880"/>
            <a:ext cx="11201280" cy="0"/>
          </a:xfrm>
          <a:prstGeom prst="line">
            <a:avLst/>
          </a:prstGeom>
          <a:ln w="12600">
            <a:solidFill>
              <a:srgbClr val="D6E4EF"/>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endParaRPr lang="en-US" sz="2400" b="0" u="none" strike="noStrike" dirty="0">
              <a:solidFill>
                <a:srgbClr val="FFFFFF"/>
              </a:solidFill>
              <a:effectLst/>
              <a:uFillTx/>
              <a:latin typeface="Times New Roman"/>
            </a:endParaRPr>
          </a:p>
        </p:txBody>
      </p:sp>
      <p:sp>
        <p:nvSpPr>
          <p:cNvPr id="13" name="Text 1"/>
          <p:cNvSpPr/>
          <p:nvPr/>
        </p:nvSpPr>
        <p:spPr>
          <a:xfrm>
            <a:off x="548160" y="6510240"/>
            <a:ext cx="6858240" cy="1825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500" b="0" u="none" strike="noStrike" dirty="0">
                <a:solidFill>
                  <a:srgbClr val="6B7280"/>
                </a:solidFill>
                <a:effectLst/>
                <a:uFillTx/>
                <a:latin typeface="Aptos"/>
                <a:ea typeface="Aptos"/>
              </a:rPr>
              <a:t>Draft for discussion | Enhanced Family Support Team pathway</a:t>
            </a:r>
            <a:endParaRPr lang="en-US" sz="500" b="0" u="none" strike="noStrike" dirty="0">
              <a:solidFill>
                <a:srgbClr val="FFFFFF"/>
              </a:solidFill>
              <a:effectLst/>
              <a:uFillTx/>
              <a:latin typeface="Times New Roman"/>
            </a:endParaRPr>
          </a:p>
        </p:txBody>
      </p:sp>
      <p:sp>
        <p:nvSpPr>
          <p:cNvPr id="14" name="Text 2"/>
          <p:cNvSpPr/>
          <p:nvPr/>
        </p:nvSpPr>
        <p:spPr>
          <a:xfrm>
            <a:off x="9325920" y="6510240"/>
            <a:ext cx="2332800" cy="18252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500" b="0" u="none" strike="noStrike" dirty="0">
                <a:solidFill>
                  <a:srgbClr val="6B7280"/>
                </a:solidFill>
                <a:effectLst/>
                <a:uFillTx/>
                <a:latin typeface="Aptos"/>
                <a:ea typeface="Aptos"/>
              </a:rPr>
              <a:t>BHSCT Children's Services</a:t>
            </a:r>
            <a:endParaRPr lang="en-US" sz="500" b="0" u="none" strike="noStrike" dirty="0">
              <a:solidFill>
                <a:srgbClr val="FFFFFF"/>
              </a:solidFill>
              <a:effectLst/>
              <a:uFillTx/>
              <a:latin typeface="Times New Roman"/>
            </a:endParaRPr>
          </a:p>
        </p:txBody>
      </p:sp>
      <p:sp>
        <p:nvSpPr>
          <p:cNvPr id="15" name="PlaceHolder 1"/>
          <p:cNvSpPr>
            <a:spLocks noGrp="1"/>
          </p:cNvSpPr>
          <p:nvPr>
            <p:ph type="body"/>
          </p:nvPr>
        </p:nvSpPr>
        <p:spPr>
          <a:xfrm>
            <a:off x="609120" y="1752120"/>
            <a:ext cx="11379360" cy="3962520"/>
          </a:xfrm>
          <a:prstGeom prst="rect">
            <a:avLst/>
          </a:prstGeom>
          <a:noFill/>
          <a:ln w="0">
            <a:noFill/>
          </a:ln>
        </p:spPr>
        <p:txBody>
          <a:bodyPr lIns="90000" tIns="46800" rIns="90000" bIns="46800" anchor="t">
            <a:normAutofit fontScale="92500" lnSpcReduction="9999"/>
          </a:bodyPr>
          <a:lstStyle>
            <a:lvl1pPr marL="343080" indent="-343080" algn="l">
              <a:spcBef>
                <a:spcPts val="799"/>
              </a:spcBef>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1pPr>
            <a:lvl2pPr lvl="1" algn="l">
              <a:spcBef>
                <a:spcPts val="799"/>
              </a:spcBef>
              <a:buClr>
                <a:srgbClr val="FFFFFF"/>
              </a:buClr>
              <a:buSzPct val="9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2pPr>
            <a:lvl3pPr lvl="2" algn="l">
              <a:spcBef>
                <a:spcPts val="799"/>
              </a:spcBef>
              <a:buClr>
                <a:srgbClr val="00FFFF"/>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3pPr>
            <a:lvl4pPr lvl="3" algn="l">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4pPr>
            <a:lvl5pPr lvl="4" algn="l">
              <a:spcBef>
                <a:spcPts val="799"/>
              </a:spcBef>
              <a:buClr>
                <a:srgbClr val="00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5pPr>
            <a:lvl6pPr lvl="5" algn="l">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6pPr>
            <a:lvl7pPr lvl="6" algn="l">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7pPr>
          </a:lstStyle>
          <a:p>
            <a:pPr marL="343080" indent="-343080" algn="l">
              <a:spcBef>
                <a:spcPts val="799"/>
              </a:spcBef>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Click to edit the outline text format</a:t>
            </a:r>
          </a:p>
          <a:p>
            <a:pPr marL="743040" lvl="1" indent="-285840" algn="l">
              <a:spcBef>
                <a:spcPts val="799"/>
              </a:spcBef>
              <a:buClr>
                <a:srgbClr val="FFFFFF"/>
              </a:buClr>
              <a:buSzPct val="90000"/>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Second Outline Level</a:t>
            </a:r>
          </a:p>
          <a:p>
            <a:pPr marL="1143000" lvl="2" indent="-228600" algn="l">
              <a:spcBef>
                <a:spcPts val="799"/>
              </a:spcBef>
              <a:buClr>
                <a:srgbClr val="00FFFF"/>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Third Outline Level</a:t>
            </a:r>
          </a:p>
          <a:p>
            <a:pPr marL="1600200" lvl="3" indent="-228600" algn="l">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Fourth Outline Level</a:t>
            </a:r>
          </a:p>
          <a:p>
            <a:pPr marL="2057400" lvl="4" indent="-228600" algn="l">
              <a:spcBef>
                <a:spcPts val="799"/>
              </a:spcBef>
              <a:buClr>
                <a:srgbClr val="00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Fifth Outline Level</a:t>
            </a:r>
          </a:p>
          <a:p>
            <a:pPr marL="2057400" lvl="5" indent="-228600" algn="l">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Sixth Outline Level</a:t>
            </a:r>
          </a:p>
          <a:p>
            <a:pPr marL="2057400" lvl="6" indent="-228600" algn="l">
              <a:spcBef>
                <a:spcPts val="799"/>
              </a:spcBef>
              <a:buClr>
                <a:srgbClr val="FFFFFF"/>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Seventh Outline Level</a:t>
            </a:r>
          </a:p>
        </p:txBody>
      </p:sp>
      <p:sp>
        <p:nvSpPr>
          <p:cNvPr id="16" name="PlaceHolder 2"/>
          <p:cNvSpPr>
            <a:spLocks noGrp="1"/>
          </p:cNvSpPr>
          <p:nvPr>
            <p:ph type="title"/>
          </p:nvPr>
        </p:nvSpPr>
        <p:spPr>
          <a:xfrm>
            <a:off x="609600" y="151920"/>
            <a:ext cx="10363200" cy="1143000"/>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000" b="1" u="none" strike="noStrike">
                <a:solidFill>
                  <a:srgbClr val="00B5CC"/>
                </a:solidFill>
                <a:effectLst/>
                <a:uFillTx/>
                <a:latin typeface="Arial"/>
              </a:defRPr>
            </a:lvl1p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u="none" strike="noStrike">
                <a:solidFill>
                  <a:srgbClr val="00B5CC"/>
                </a:solidFill>
                <a:effectLst/>
                <a:uFillTx/>
                <a:latin typeface="Arial"/>
              </a:rPr>
              <a:t>Click to edit the title text format</a:t>
            </a:r>
          </a:p>
        </p:txBody>
      </p:sp>
      <p:sp>
        <p:nvSpPr>
          <p:cNvPr id="17" name="PlaceHolder 3"/>
          <p:cNvSpPr>
            <a:spLocks noGrp="1"/>
          </p:cNvSpPr>
          <p:nvPr>
            <p:ph type="sldNum" idx="4"/>
          </p:nvPr>
        </p:nvSpPr>
        <p:spPr>
          <a:xfrm>
            <a:off x="11732160" y="6510240"/>
            <a:ext cx="800160" cy="300240"/>
          </a:xfrm>
          <a:prstGeom prst="rect">
            <a:avLst/>
          </a:prstGeom>
          <a:noFill/>
          <a:ln w="0">
            <a:noFill/>
          </a:ln>
        </p:spPr>
        <p:txBody>
          <a:bodyPr lIns="90000" tIns="46800" rIns="90000" bIns="46800" anchor="t">
            <a:noAutofit/>
          </a:bodyPr>
          <a:lstStyle>
            <a:lvl1pPr indent="0" algn="l">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500" b="0" u="none" strike="noStrike">
                <a:solidFill>
                  <a:srgbClr val="6B7280"/>
                </a:solidFill>
                <a:effectLst/>
                <a:uFillTx/>
                <a:latin typeface="Aptos"/>
                <a:ea typeface="Aptos"/>
              </a:defRPr>
            </a:lvl1pPr>
          </a:lstStyle>
          <a:p>
            <a:fld id="{6052372E-EC88-4F93-8FCA-FE5AB84BFF3D}" type="slidenum">
              <a:rPr lang="en-GB" smtClean="0"/>
              <a:pPr/>
              <a:t>‹#›</a:t>
            </a:fld>
            <a:endParaRPr lang="en-GB" dirty="0">
              <a:solidFill>
                <a:srgbClr val="000000"/>
              </a:solidFill>
              <a:latin typeface="Times New Roman"/>
            </a:endParaRPr>
          </a:p>
        </p:txBody>
      </p:sp>
    </p:spTree>
    <p:extLst>
      <p:ext uri="{BB962C8B-B14F-4D97-AF65-F5344CB8AC3E}">
        <p14:creationId xmlns:p14="http://schemas.microsoft.com/office/powerpoint/2010/main" val="7730426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492384"/>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1" name="Picture 30" descr="slide-1.png"/>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300000"/>
                    </a14:imgEffect>
                  </a14:imgLayer>
                </a14:imgProps>
              </a:ext>
            </a:extLst>
          </a:blip>
          <a:stretch>
            <a:fillRect/>
          </a:stretch>
        </p:blipFill>
        <p:spPr>
          <a:xfrm>
            <a:off x="1524000" y="0"/>
            <a:ext cx="9144000" cy="6858000"/>
          </a:xfrm>
          <a:prstGeom prst="rect">
            <a:avLst/>
          </a:prstGeom>
        </p:spPr>
      </p:pic>
      <p:sp>
        <p:nvSpPr>
          <p:cNvPr id="27" name="PlaceHolder 1"/>
          <p:cNvSpPr>
            <a:spLocks noGrp="1"/>
          </p:cNvSpPr>
          <p:nvPr>
            <p:ph type="subTitle"/>
          </p:nvPr>
        </p:nvSpPr>
        <p:spPr>
          <a:xfrm>
            <a:off x="1774560" y="1844640"/>
            <a:ext cx="8785080" cy="3240000"/>
          </a:xfrm>
          <a:prstGeom prst="rect">
            <a:avLst/>
          </a:prstGeom>
          <a:noFill/>
          <a:ln w="0">
            <a:noFill/>
          </a:ln>
        </p:spPr>
        <p:txBody>
          <a:bodyPr lIns="91440" tIns="45720" rIns="91440" bIns="45720" anchor="t">
            <a:noAutofit/>
          </a:bodyPr>
          <a:lstStyle/>
          <a:p>
            <a:pPr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t>- Delivering an Enhanced Family Support Service for Belfast</a:t>
            </a:r>
            <a:endParaRPr lang="en-US" dirty="0"/>
          </a:p>
          <a:p>
            <a:pPr indent="0">
              <a:buNone/>
            </a:pPr>
            <a:endParaRPr lang="en-US" dirty="0"/>
          </a:p>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t>Belfast Trust </a:t>
            </a:r>
            <a:endParaRPr lang="en-US" dirty="0"/>
          </a:p>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t>Children’s Community Gateway Service</a:t>
            </a:r>
            <a:endParaRPr lang="en-US" dirty="0"/>
          </a:p>
        </p:txBody>
      </p:sp>
      <p:pic>
        <p:nvPicPr>
          <p:cNvPr id="28" name="Picture 2"/>
          <p:cNvPicPr/>
          <p:nvPr/>
        </p:nvPicPr>
        <p:blipFill>
          <a:blip r:embed="rId5"/>
          <a:stretch/>
        </p:blipFill>
        <p:spPr>
          <a:xfrm>
            <a:off x="8880600" y="50760"/>
            <a:ext cx="1787400" cy="1301760"/>
          </a:xfrm>
          <a:prstGeom prst="rect">
            <a:avLst/>
          </a:prstGeom>
          <a:noFill/>
          <a:ln w="0">
            <a:noFill/>
          </a:ln>
        </p:spPr>
      </p:pic>
      <p:pic>
        <p:nvPicPr>
          <p:cNvPr id="29" name="Picture 4"/>
          <p:cNvPicPr/>
          <p:nvPr/>
        </p:nvPicPr>
        <p:blipFill>
          <a:blip r:embed="rId6"/>
          <a:stretch/>
        </p:blipFill>
        <p:spPr>
          <a:xfrm>
            <a:off x="1632000" y="195120"/>
            <a:ext cx="1657440" cy="1157400"/>
          </a:xfrm>
          <a:prstGeom prst="rect">
            <a:avLst/>
          </a:prstGeom>
          <a:noFill/>
          <a:ln w="0">
            <a:noFill/>
          </a:ln>
        </p:spPr>
      </p:pic>
      <p:sp>
        <p:nvSpPr>
          <p:cNvPr id="30" name="TextBox 5"/>
          <p:cNvSpPr/>
          <p:nvPr/>
        </p:nvSpPr>
        <p:spPr>
          <a:xfrm>
            <a:off x="3071640" y="925560"/>
            <a:ext cx="6480360" cy="7642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4400" b="1" i="0" u="none" strike="noStrike" kern="1200" cap="none" spc="0" normalizeH="0" baseline="0" noProof="0" dirty="0">
                <a:ln>
                  <a:noFill/>
                </a:ln>
                <a:solidFill>
                  <a:srgbClr val="00B5CC"/>
                </a:solidFill>
                <a:effectLst/>
                <a:uLnTx/>
                <a:uFillTx/>
                <a:latin typeface="Arial"/>
              </a:rPr>
              <a:t>Together for Families</a:t>
            </a:r>
            <a:endParaRPr kumimoji="0" lang="en-US" sz="4400" b="0" i="0" u="none" strike="noStrike" kern="1200" cap="none" spc="0" normalizeH="0" baseline="0" noProof="0" dirty="0">
              <a:ln>
                <a:noFill/>
              </a:ln>
              <a:solidFill>
                <a:srgbClr val="FFFFFF"/>
              </a:solidFill>
              <a:effectLst/>
              <a:uLnTx/>
              <a:uFillTx/>
              <a:latin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88" name="Picture 87" descr="slide-1.png"/>
          <p:cNvPicPr>
            <a:picLocks noChangeAspect="1"/>
          </p:cNvPicPr>
          <p:nvPr/>
        </p:nvPicPr>
        <p:blipFill>
          <a:blip r:embed="rId3"/>
          <a:stretch>
            <a:fillRect/>
          </a:stretch>
        </p:blipFill>
        <p:spPr>
          <a:xfrm>
            <a:off x="1524000" y="0"/>
            <a:ext cx="9144000" cy="6858000"/>
          </a:xfrm>
          <a:prstGeom prst="rect">
            <a:avLst/>
          </a:prstGeom>
        </p:spPr>
      </p:pic>
      <p:sp>
        <p:nvSpPr>
          <p:cNvPr id="86" name="PlaceHolder 1"/>
          <p:cNvSpPr>
            <a:spLocks noGrp="1"/>
          </p:cNvSpPr>
          <p:nvPr>
            <p:ph type="title"/>
          </p:nvPr>
        </p:nvSpPr>
        <p:spPr>
          <a:xfrm>
            <a:off x="1524000" y="274680"/>
            <a:ext cx="9144000" cy="1537342"/>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1" dirty="0">
                <a:solidFill>
                  <a:srgbClr val="00B5CC"/>
                </a:solidFill>
              </a:rPr>
              <a:t>The Missing Middle  </a:t>
            </a:r>
            <a:br>
              <a:rPr sz="4000" dirty="0"/>
            </a:br>
            <a:r>
              <a:rPr lang="en-GB" sz="2700" b="1" dirty="0">
                <a:solidFill>
                  <a:srgbClr val="00B5CC"/>
                </a:solidFill>
              </a:rPr>
              <a:t>Where Needs Escalate before Help can be accessed.</a:t>
            </a:r>
            <a:endParaRPr lang="en-US" sz="2700" b="1" dirty="0">
              <a:solidFill>
                <a:srgbClr val="00B5CC"/>
              </a:solidFill>
            </a:endParaRPr>
          </a:p>
        </p:txBody>
      </p:sp>
      <p:sp>
        <p:nvSpPr>
          <p:cNvPr id="87" name="TextBox 86"/>
          <p:cNvSpPr txBox="1"/>
          <p:nvPr/>
        </p:nvSpPr>
        <p:spPr>
          <a:xfrm>
            <a:off x="777240" y="1593909"/>
            <a:ext cx="10543032" cy="4546833"/>
          </a:xfrm>
          <a:prstGeom prst="rect">
            <a:avLst/>
          </a:prstGeom>
          <a:noFill/>
          <a:ln w="0">
            <a:noFill/>
          </a:ln>
        </p:spPr>
        <p:txBody>
          <a:bodyPr anchor="t">
            <a:normAutofit/>
          </a:bodyPr>
          <a:lstStyle/>
          <a:p>
            <a:pPr marL="0" marR="0" lvl="0" indent="0" algn="l" defTabSz="914400" rtl="0" eaLnBrk="1" fontAlgn="auto" latinLnBrk="0" hangingPunct="1">
              <a:lnSpc>
                <a:spcPct val="100000"/>
              </a:lnSpc>
              <a:spcBef>
                <a:spcPts val="70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rial"/>
              </a:rPr>
              <a:t>A group of families - </a:t>
            </a:r>
            <a:endParaRPr kumimoji="0" lang="en-US" sz="2800" b="0" i="0" u="none" strike="noStrike" kern="1200" cap="none" spc="0" normalizeH="0" baseline="0" noProof="0" dirty="0">
              <a:ln>
                <a:noFill/>
              </a:ln>
              <a:solidFill>
                <a:srgbClr val="000000"/>
              </a:solidFill>
              <a:effectLst/>
              <a:uLnTx/>
              <a:uFillTx/>
              <a:latin typeface="Arial"/>
            </a:endParaRPr>
          </a:p>
          <a:p>
            <a:pPr marL="0" marR="0" lvl="0" indent="0" algn="l" defTabSz="914400" rtl="0" eaLnBrk="1" fontAlgn="auto" latinLnBrk="0" hangingPunct="1">
              <a:lnSpc>
                <a:spcPct val="100000"/>
              </a:lnSpc>
              <a:spcBef>
                <a:spcPts val="700"/>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rial"/>
              </a:rPr>
              <a:t> whose needs exceed universal provision.</a:t>
            </a:r>
            <a:endParaRPr kumimoji="0" lang="en-US" sz="2800" b="0" i="0" u="none" strike="noStrike" kern="1200" cap="none" spc="0" normalizeH="0" baseline="0" noProof="0" dirty="0">
              <a:ln>
                <a:noFill/>
              </a:ln>
              <a:solidFill>
                <a:srgbClr val="000000"/>
              </a:solidFill>
              <a:effectLst/>
              <a:uLnTx/>
              <a:uFillTx/>
              <a:latin typeface="Arial"/>
            </a:endParaRPr>
          </a:p>
          <a:p>
            <a:pPr marL="0" marR="0" lvl="0" indent="0" algn="l" defTabSz="914400" rtl="0" eaLnBrk="1" fontAlgn="auto" latinLnBrk="0" hangingPunct="1">
              <a:lnSpc>
                <a:spcPct val="100000"/>
              </a:lnSpc>
              <a:spcBef>
                <a:spcPts val="700"/>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rial"/>
              </a:rPr>
              <a:t> Who require more than signposting.</a:t>
            </a:r>
            <a:endParaRPr kumimoji="0" lang="en-US" sz="2800" b="0" i="0" u="none" strike="noStrike" kern="1200" cap="none" spc="0" normalizeH="0" baseline="0" noProof="0" dirty="0">
              <a:ln>
                <a:noFill/>
              </a:ln>
              <a:solidFill>
                <a:srgbClr val="000000"/>
              </a:solidFill>
              <a:effectLst/>
              <a:uLnTx/>
              <a:uFillTx/>
              <a:latin typeface="Arial"/>
            </a:endParaRPr>
          </a:p>
          <a:p>
            <a:pPr marL="0" marR="0" lvl="0" indent="0" algn="l" defTabSz="914400" rtl="0" eaLnBrk="1" fontAlgn="auto" latinLnBrk="0" hangingPunct="1">
              <a:lnSpc>
                <a:spcPct val="100000"/>
              </a:lnSpc>
              <a:spcBef>
                <a:spcPts val="700"/>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rial"/>
              </a:rPr>
              <a:t> Who fall below statutory thresholds.</a:t>
            </a:r>
            <a:endParaRPr kumimoji="0" lang="en-US" sz="2800" b="0" i="0" u="none" strike="noStrike" kern="1200" cap="none" spc="0" normalizeH="0" baseline="0" noProof="0" dirty="0">
              <a:ln>
                <a:noFill/>
              </a:ln>
              <a:solidFill>
                <a:srgbClr val="000000"/>
              </a:solidFill>
              <a:effectLst/>
              <a:uLnTx/>
              <a:uFillTx/>
              <a:latin typeface="Arial"/>
            </a:endParaRPr>
          </a:p>
          <a:p>
            <a:pPr marL="0" marR="0" lvl="0" indent="0" algn="l" defTabSz="914400" rtl="0" eaLnBrk="1" fontAlgn="auto" latinLnBrk="0" hangingPunct="1">
              <a:lnSpc>
                <a:spcPct val="100000"/>
              </a:lnSpc>
              <a:spcBef>
                <a:spcPts val="601"/>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rial"/>
              </a:rPr>
              <a:t> Who often experience repeated referrals and escalating difficulties</a:t>
            </a:r>
            <a:r>
              <a:rPr kumimoji="0" lang="en-GB" sz="2400" b="0" i="0" u="none" strike="noStrike" kern="1200" cap="none" spc="0" normalizeH="0" baseline="0" noProof="0" dirty="0">
                <a:ln>
                  <a:noFill/>
                </a:ln>
                <a:solidFill>
                  <a:srgbClr val="000000"/>
                </a:solidFill>
                <a:effectLst/>
                <a:uLnTx/>
                <a:uFillTx/>
                <a:latin typeface="Arial"/>
              </a:rPr>
              <a:t>.</a:t>
            </a:r>
            <a:endParaRPr kumimoji="0" lang="en-US" sz="2400" b="0" i="0" u="none" strike="noStrike" kern="1200" cap="none" spc="0" normalizeH="0" baseline="0" noProof="0" dirty="0">
              <a:ln>
                <a:noFill/>
              </a:ln>
              <a:solidFill>
                <a:srgbClr val="000000"/>
              </a:solidFill>
              <a:effectLst/>
              <a:uLnTx/>
              <a:uFillTx/>
              <a:latin typeface="Arial"/>
            </a:endParaRPr>
          </a:p>
          <a:p>
            <a:pPr marL="0" marR="0" lvl="0" indent="0" algn="l" defTabSz="914400" rtl="0" eaLnBrk="1" fontAlgn="auto" latinLnBrk="0" hangingPunct="1">
              <a:lnSpc>
                <a:spcPct val="100000"/>
              </a:lnSpc>
              <a:spcBef>
                <a:spcPts val="601"/>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400" b="0" i="0" u="none" strike="noStrike" kern="1200" cap="none" spc="0" normalizeH="0" baseline="0" noProof="0" dirty="0">
                <a:ln>
                  <a:noFill/>
                </a:ln>
                <a:solidFill>
                  <a:srgbClr val="000000"/>
                </a:solidFill>
                <a:effectLst/>
                <a:uLnTx/>
                <a:uFillTx/>
                <a:latin typeface="Arial"/>
              </a:rPr>
              <a:t> </a:t>
            </a:r>
            <a:r>
              <a:rPr kumimoji="0" lang="en-GB" sz="3300" b="0" i="0" u="none" strike="noStrike" kern="1200" cap="none" spc="0" normalizeH="0" baseline="0" noProof="0" dirty="0">
                <a:ln>
                  <a:noFill/>
                </a:ln>
                <a:solidFill>
                  <a:srgbClr val="000000"/>
                </a:solidFill>
                <a:effectLst/>
                <a:uLnTx/>
                <a:uFillTx/>
                <a:latin typeface="Arial"/>
              </a:rPr>
              <a:t>Wit</a:t>
            </a:r>
            <a:r>
              <a:rPr kumimoji="0" lang="en-GB" sz="2800" b="0" i="0" u="none" strike="noStrike" kern="1200" cap="none" spc="0" normalizeH="0" baseline="0" noProof="0" dirty="0">
                <a:ln>
                  <a:noFill/>
                </a:ln>
                <a:solidFill>
                  <a:srgbClr val="000000"/>
                </a:solidFill>
                <a:effectLst/>
                <a:uLnTx/>
                <a:uFillTx/>
                <a:latin typeface="Arial"/>
              </a:rPr>
              <a:t>h long Waits for Specialist Supports</a:t>
            </a:r>
            <a:endParaRPr kumimoji="0" lang="en-US" sz="2400" b="0" i="0" u="none" strike="noStrike" kern="1200" cap="none" spc="0" normalizeH="0" baseline="0" noProof="0" dirty="0">
              <a:ln>
                <a:noFill/>
              </a:ln>
              <a:solidFill>
                <a:srgbClr val="000000"/>
              </a:solidFill>
              <a:effectLst/>
              <a:uLnTx/>
              <a:uFillTx/>
              <a:latin typeface="Arial"/>
            </a:endParaRPr>
          </a:p>
          <a:p>
            <a:pPr marL="0" marR="0" lvl="0" indent="0" algn="l" defTabSz="914400" rtl="0" eaLnBrk="1" fontAlgn="auto" latinLnBrk="0" hangingPunct="1">
              <a:lnSpc>
                <a:spcPct val="100000"/>
              </a:lnSpc>
              <a:spcBef>
                <a:spcPts val="601"/>
              </a:spcBef>
              <a:spcAft>
                <a:spcPts val="0"/>
              </a:spcAft>
              <a:buClr>
                <a:srgbClr val="00A8CA"/>
              </a:buClr>
              <a:buSzPct val="65000"/>
              <a:buFontTx/>
              <a:buNone/>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000000"/>
              </a:solidFill>
              <a:effectLst/>
              <a:uLnTx/>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153" name="Picture 152" descr="slide-1.png"/>
          <p:cNvPicPr>
            <a:picLocks noChangeAspect="1"/>
          </p:cNvPicPr>
          <p:nvPr/>
        </p:nvPicPr>
        <p:blipFill>
          <a:blip r:embed="rId3"/>
          <a:stretch>
            <a:fillRect/>
          </a:stretch>
        </p:blipFill>
        <p:spPr>
          <a:xfrm>
            <a:off x="1524000" y="0"/>
            <a:ext cx="9144000" cy="6858000"/>
          </a:xfrm>
          <a:prstGeom prst="rect">
            <a:avLst/>
          </a:prstGeom>
        </p:spPr>
      </p:pic>
      <p:sp>
        <p:nvSpPr>
          <p:cNvPr id="128" name="Text 1"/>
          <p:cNvSpPr/>
          <p:nvPr/>
        </p:nvSpPr>
        <p:spPr>
          <a:xfrm>
            <a:off x="1867080" y="946080"/>
            <a:ext cx="1850760" cy="192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600" b="1" i="0" u="none" strike="noStrike" kern="1200" cap="none" spc="0" normalizeH="0" baseline="0" noProof="0" dirty="0">
                <a:ln>
                  <a:noFill/>
                </a:ln>
                <a:solidFill>
                  <a:srgbClr val="FFFFFF"/>
                </a:solidFill>
                <a:effectLst/>
                <a:uLnTx/>
                <a:uFillTx/>
                <a:latin typeface="Aptos"/>
                <a:ea typeface="Aptos"/>
              </a:rPr>
              <a:t>Enhanced Service</a:t>
            </a:r>
            <a:endParaRPr kumimoji="0" lang="en-US" sz="600" b="0" i="0" u="none" strike="noStrike" kern="1200" cap="none" spc="0" normalizeH="0" baseline="0" noProof="0" dirty="0">
              <a:ln>
                <a:noFill/>
              </a:ln>
              <a:solidFill>
                <a:srgbClr val="FFFFFF"/>
              </a:solidFill>
              <a:effectLst/>
              <a:uLnTx/>
              <a:uFillTx/>
              <a:latin typeface="Times New Roman"/>
            </a:endParaRPr>
          </a:p>
        </p:txBody>
      </p:sp>
      <p:sp>
        <p:nvSpPr>
          <p:cNvPr id="129" name="Text 2"/>
          <p:cNvSpPr/>
          <p:nvPr/>
        </p:nvSpPr>
        <p:spPr>
          <a:xfrm>
            <a:off x="3581400" y="933480"/>
            <a:ext cx="5761080" cy="245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200" b="1" i="0" u="none" strike="noStrike" kern="1200" cap="none" spc="0" normalizeH="0" baseline="0" noProof="0" dirty="0">
                <a:ln>
                  <a:noFill/>
                </a:ln>
                <a:solidFill>
                  <a:srgbClr val="FFFFFF"/>
                </a:solidFill>
                <a:effectLst/>
                <a:uLnTx/>
                <a:uFillTx/>
                <a:latin typeface="Aptos Display"/>
                <a:ea typeface="Aptos Display"/>
              </a:rPr>
              <a:t>Alignment with the Dynamic Framework</a:t>
            </a:r>
            <a:endParaRPr kumimoji="0" lang="en-US" sz="1200" b="0" i="0" u="none" strike="noStrike" kern="1200" cap="none" spc="0" normalizeH="0" baseline="0" noProof="0" dirty="0">
              <a:ln>
                <a:noFill/>
              </a:ln>
              <a:solidFill>
                <a:srgbClr val="FFFFFF"/>
              </a:solidFill>
              <a:effectLst/>
              <a:uLnTx/>
              <a:uFillTx/>
              <a:latin typeface="Times New Roman"/>
            </a:endParaRPr>
          </a:p>
        </p:txBody>
      </p:sp>
      <p:sp>
        <p:nvSpPr>
          <p:cNvPr id="131" name="Text 3"/>
          <p:cNvSpPr/>
          <p:nvPr/>
        </p:nvSpPr>
        <p:spPr>
          <a:xfrm>
            <a:off x="1970040" y="1508040"/>
            <a:ext cx="4800600" cy="241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600" b="1" i="0" u="none" strike="noStrike" kern="1200" cap="none" spc="0" normalizeH="0" baseline="0" noProof="0" dirty="0">
                <a:ln>
                  <a:noFill/>
                </a:ln>
                <a:solidFill>
                  <a:srgbClr val="003B5C"/>
                </a:solidFill>
                <a:effectLst/>
                <a:uLnTx/>
                <a:uFillTx/>
                <a:latin typeface="Times New Roman"/>
              </a:rPr>
              <a:t>Commissioned, flexible interventions</a:t>
            </a:r>
            <a:endParaRPr kumimoji="0" lang="en-US" sz="1600" b="0" i="0" u="none" strike="noStrike" kern="1200" cap="none" spc="0" normalizeH="0" baseline="0" noProof="0" dirty="0">
              <a:ln>
                <a:noFill/>
              </a:ln>
              <a:solidFill>
                <a:srgbClr val="FFFFFF"/>
              </a:solidFill>
              <a:effectLst/>
              <a:uLnTx/>
              <a:uFillTx/>
              <a:latin typeface="Times New Roman"/>
            </a:endParaRPr>
          </a:p>
        </p:txBody>
      </p:sp>
      <p:sp>
        <p:nvSpPr>
          <p:cNvPr id="132" name="Text 4"/>
          <p:cNvSpPr/>
          <p:nvPr/>
        </p:nvSpPr>
        <p:spPr>
          <a:xfrm>
            <a:off x="1970040" y="1817640"/>
            <a:ext cx="6104160" cy="239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000" b="0" i="0" u="none" strike="noStrike" kern="1200" cap="none" spc="0" normalizeH="0" baseline="0" noProof="0" dirty="0">
                <a:ln>
                  <a:noFill/>
                </a:ln>
                <a:solidFill>
                  <a:srgbClr val="143642"/>
                </a:solidFill>
                <a:effectLst/>
                <a:uLnTx/>
                <a:uFillTx/>
                <a:latin typeface="Times New Roman"/>
              </a:rPr>
              <a:t>The proposed model should draw on a menu of supports, enabling a responsive offer rather than a fixed single programme.</a:t>
            </a:r>
            <a:endParaRPr kumimoji="0" lang="en-US" sz="1000" b="0" i="0" u="none" strike="noStrike" kern="1200" cap="none" spc="0" normalizeH="0" baseline="0" noProof="0" dirty="0">
              <a:ln>
                <a:noFill/>
              </a:ln>
              <a:solidFill>
                <a:srgbClr val="FFFFFF"/>
              </a:solidFill>
              <a:effectLst/>
              <a:uLnTx/>
              <a:uFillTx/>
              <a:latin typeface="Times New Roman"/>
            </a:endParaRPr>
          </a:p>
        </p:txBody>
      </p:sp>
      <p:sp>
        <p:nvSpPr>
          <p:cNvPr id="133" name="Shape 5"/>
          <p:cNvSpPr/>
          <p:nvPr/>
        </p:nvSpPr>
        <p:spPr>
          <a:xfrm>
            <a:off x="2106480" y="2400480"/>
            <a:ext cx="2435400" cy="720720"/>
          </a:xfrm>
          <a:prstGeom prst="roundRect">
            <a:avLst>
              <a:gd name="adj" fmla="val 6667"/>
            </a:avLst>
          </a:prstGeom>
          <a:solidFill>
            <a:srgbClr val="FFFFFF"/>
          </a:solidFill>
          <a:ln w="12600">
            <a:solidFill>
              <a:srgbClr val="B7DDE7"/>
            </a:solidFill>
            <a:miter/>
          </a:ln>
          <a:effectLst>
            <a:outerShdw dist="12727" dir="2700000" rotWithShape="0">
              <a:srgbClr val="000000">
                <a:alpha val="10000"/>
              </a:srgbClr>
            </a:outerShdw>
          </a:effectLst>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34" name="Shape 6"/>
          <p:cNvSpPr/>
          <p:nvPr/>
        </p:nvSpPr>
        <p:spPr>
          <a:xfrm>
            <a:off x="2265240" y="2571840"/>
            <a:ext cx="343080" cy="342720"/>
          </a:xfrm>
          <a:prstGeom prst="ellipse">
            <a:avLst/>
          </a:prstGeom>
          <a:solidFill>
            <a:srgbClr val="0097A9"/>
          </a:solidFill>
          <a:ln w="12600">
            <a:solidFill>
              <a:srgbClr val="0097A9"/>
            </a:solidFill>
            <a:miter/>
          </a:ln>
        </p:spPr>
        <p:style>
          <a:lnRef idx="0">
            <a:scrgbClr r="0" g="0" b="0"/>
          </a:lnRef>
          <a:fillRef idx="0">
            <a:scrgbClr r="0" g="0" b="0"/>
          </a:fillRef>
          <a:effectRef idx="0">
            <a:scrgbClr r="0" g="0" b="0"/>
          </a:effectRef>
          <a:fontRef idx="minor"/>
        </p:style>
        <p:txBody>
          <a:bodyPr lIns="90000" tIns="46800" rIns="90000" bIns="46800" anchor="t">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35" name="Text 7"/>
          <p:cNvSpPr/>
          <p:nvPr/>
        </p:nvSpPr>
        <p:spPr>
          <a:xfrm>
            <a:off x="2709840" y="2598840"/>
            <a:ext cx="1646280" cy="20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143642"/>
                </a:solidFill>
                <a:effectLst/>
                <a:uLnTx/>
                <a:uFillTx/>
                <a:latin typeface="Times New Roman"/>
              </a:rPr>
              <a:t>Family support</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36" name="Shape 8"/>
          <p:cNvSpPr/>
          <p:nvPr/>
        </p:nvSpPr>
        <p:spPr>
          <a:xfrm>
            <a:off x="4884600" y="2400480"/>
            <a:ext cx="2433600" cy="720720"/>
          </a:xfrm>
          <a:prstGeom prst="roundRect">
            <a:avLst>
              <a:gd name="adj" fmla="val 6667"/>
            </a:avLst>
          </a:prstGeom>
          <a:solidFill>
            <a:srgbClr val="FFFFFF"/>
          </a:solidFill>
          <a:ln w="12600">
            <a:solidFill>
              <a:srgbClr val="B7DDE7"/>
            </a:solidFill>
            <a:miter/>
          </a:ln>
          <a:effectLst>
            <a:outerShdw dist="12727" dir="2700000" rotWithShape="0">
              <a:srgbClr val="000000">
                <a:alpha val="10000"/>
              </a:srgbClr>
            </a:outerShdw>
          </a:effectLst>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37" name="Shape 9"/>
          <p:cNvSpPr/>
          <p:nvPr/>
        </p:nvSpPr>
        <p:spPr>
          <a:xfrm>
            <a:off x="5041920" y="2571840"/>
            <a:ext cx="342720" cy="342720"/>
          </a:xfrm>
          <a:prstGeom prst="ellipse">
            <a:avLst/>
          </a:prstGeom>
          <a:solidFill>
            <a:srgbClr val="F2B441"/>
          </a:solidFill>
          <a:ln w="12600">
            <a:solidFill>
              <a:srgbClr val="F2B441"/>
            </a:solidFill>
            <a:miter/>
          </a:ln>
        </p:spPr>
        <p:style>
          <a:lnRef idx="0">
            <a:scrgbClr r="0" g="0" b="0"/>
          </a:lnRef>
          <a:fillRef idx="0">
            <a:scrgbClr r="0" g="0" b="0"/>
          </a:fillRef>
          <a:effectRef idx="0">
            <a:scrgbClr r="0" g="0" b="0"/>
          </a:effectRef>
          <a:fontRef idx="minor"/>
        </p:style>
        <p:txBody>
          <a:bodyPr lIns="90000" tIns="46800" rIns="90000" bIns="46800" anchor="t">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38" name="Text 10"/>
          <p:cNvSpPr/>
          <p:nvPr/>
        </p:nvSpPr>
        <p:spPr>
          <a:xfrm>
            <a:off x="5487960" y="2598840"/>
            <a:ext cx="1646280" cy="20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143642"/>
                </a:solidFill>
                <a:effectLst/>
                <a:uLnTx/>
                <a:uFillTx/>
                <a:latin typeface="Times New Roman"/>
              </a:rPr>
              <a:t>Mediation</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39" name="Shape 11"/>
          <p:cNvSpPr/>
          <p:nvPr/>
        </p:nvSpPr>
        <p:spPr>
          <a:xfrm>
            <a:off x="7661280" y="2400480"/>
            <a:ext cx="2435400" cy="720720"/>
          </a:xfrm>
          <a:prstGeom prst="roundRect">
            <a:avLst>
              <a:gd name="adj" fmla="val 6667"/>
            </a:avLst>
          </a:prstGeom>
          <a:solidFill>
            <a:srgbClr val="FFFFFF"/>
          </a:solidFill>
          <a:ln w="12600">
            <a:solidFill>
              <a:srgbClr val="B7DDE7"/>
            </a:solidFill>
            <a:miter/>
          </a:ln>
          <a:effectLst>
            <a:outerShdw dist="12727" dir="2700000" rotWithShape="0">
              <a:srgbClr val="000000">
                <a:alpha val="10000"/>
              </a:srgbClr>
            </a:outerShdw>
          </a:effectLst>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40" name="Shape 12"/>
          <p:cNvSpPr/>
          <p:nvPr/>
        </p:nvSpPr>
        <p:spPr>
          <a:xfrm>
            <a:off x="7820040" y="2571840"/>
            <a:ext cx="342720" cy="342720"/>
          </a:xfrm>
          <a:prstGeom prst="ellipse">
            <a:avLst/>
          </a:prstGeom>
          <a:solidFill>
            <a:srgbClr val="003B5C"/>
          </a:solidFill>
          <a:ln w="12600">
            <a:solidFill>
              <a:srgbClr val="003B5C"/>
            </a:solidFill>
            <a:miter/>
          </a:ln>
        </p:spPr>
        <p:style>
          <a:lnRef idx="0">
            <a:scrgbClr r="0" g="0" b="0"/>
          </a:lnRef>
          <a:fillRef idx="0">
            <a:scrgbClr r="0" g="0" b="0"/>
          </a:fillRef>
          <a:effectRef idx="0">
            <a:scrgbClr r="0" g="0" b="0"/>
          </a:effectRef>
          <a:fontRef idx="minor"/>
        </p:style>
        <p:txBody>
          <a:bodyPr lIns="90000" tIns="46800" rIns="90000" bIns="46800" anchor="t">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41" name="Text 13"/>
          <p:cNvSpPr/>
          <p:nvPr/>
        </p:nvSpPr>
        <p:spPr>
          <a:xfrm>
            <a:off x="8266080" y="2598840"/>
            <a:ext cx="1644840" cy="20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143642"/>
                </a:solidFill>
                <a:effectLst/>
                <a:uLnTx/>
                <a:uFillTx/>
                <a:latin typeface="Times New Roman"/>
              </a:rPr>
              <a:t>Youth engagement</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42" name="Shape 14"/>
          <p:cNvSpPr/>
          <p:nvPr/>
        </p:nvSpPr>
        <p:spPr>
          <a:xfrm>
            <a:off x="2106480" y="3463920"/>
            <a:ext cx="2435400" cy="719280"/>
          </a:xfrm>
          <a:prstGeom prst="roundRect">
            <a:avLst>
              <a:gd name="adj" fmla="val 6667"/>
            </a:avLst>
          </a:prstGeom>
          <a:solidFill>
            <a:srgbClr val="FFFFFF"/>
          </a:solidFill>
          <a:ln w="12600">
            <a:solidFill>
              <a:srgbClr val="B7DDE7"/>
            </a:solidFill>
            <a:miter/>
          </a:ln>
          <a:effectLst>
            <a:outerShdw dist="12727" dir="2700000" rotWithShape="0">
              <a:srgbClr val="000000">
                <a:alpha val="10000"/>
              </a:srgbClr>
            </a:outerShdw>
          </a:effectLst>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43" name="Shape 15"/>
          <p:cNvSpPr/>
          <p:nvPr/>
        </p:nvSpPr>
        <p:spPr>
          <a:xfrm>
            <a:off x="2265240" y="3635280"/>
            <a:ext cx="343080" cy="343080"/>
          </a:xfrm>
          <a:prstGeom prst="ellipse">
            <a:avLst/>
          </a:prstGeom>
          <a:solidFill>
            <a:srgbClr val="2CB7C9"/>
          </a:solidFill>
          <a:ln w="12600">
            <a:solidFill>
              <a:srgbClr val="2CB7C9"/>
            </a:solidFill>
            <a:miter/>
          </a:ln>
        </p:spPr>
        <p:style>
          <a:lnRef idx="0">
            <a:scrgbClr r="0" g="0" b="0"/>
          </a:lnRef>
          <a:fillRef idx="0">
            <a:scrgbClr r="0" g="0" b="0"/>
          </a:fillRef>
          <a:effectRef idx="0">
            <a:scrgbClr r="0" g="0" b="0"/>
          </a:effectRef>
          <a:fontRef idx="minor"/>
        </p:style>
        <p:txBody>
          <a:bodyPr lIns="90000" tIns="46800" rIns="90000" bIns="46800" anchor="t">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44" name="Text 16"/>
          <p:cNvSpPr/>
          <p:nvPr/>
        </p:nvSpPr>
        <p:spPr>
          <a:xfrm>
            <a:off x="2709840" y="3662280"/>
            <a:ext cx="1646280" cy="204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143642"/>
                </a:solidFill>
                <a:effectLst/>
                <a:uLnTx/>
                <a:uFillTx/>
                <a:latin typeface="Times New Roman"/>
              </a:rPr>
              <a:t>Mental health and wellbeing help</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45" name="Shape 17"/>
          <p:cNvSpPr/>
          <p:nvPr/>
        </p:nvSpPr>
        <p:spPr>
          <a:xfrm>
            <a:off x="4884600" y="3463920"/>
            <a:ext cx="2433600" cy="719280"/>
          </a:xfrm>
          <a:prstGeom prst="roundRect">
            <a:avLst>
              <a:gd name="adj" fmla="val 6667"/>
            </a:avLst>
          </a:prstGeom>
          <a:solidFill>
            <a:srgbClr val="FFFFFF"/>
          </a:solidFill>
          <a:ln w="12600">
            <a:solidFill>
              <a:srgbClr val="B7DDE7"/>
            </a:solidFill>
            <a:miter/>
          </a:ln>
          <a:effectLst>
            <a:outerShdw dist="12727" dir="2700000" rotWithShape="0">
              <a:srgbClr val="000000">
                <a:alpha val="10000"/>
              </a:srgbClr>
            </a:outerShdw>
          </a:effectLst>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46" name="Shape 18"/>
          <p:cNvSpPr/>
          <p:nvPr/>
        </p:nvSpPr>
        <p:spPr>
          <a:xfrm>
            <a:off x="5041920" y="3635280"/>
            <a:ext cx="342720" cy="343080"/>
          </a:xfrm>
          <a:prstGeom prst="ellipse">
            <a:avLst/>
          </a:prstGeom>
          <a:solidFill>
            <a:srgbClr val="6CB33F"/>
          </a:solidFill>
          <a:ln w="12600">
            <a:solidFill>
              <a:srgbClr val="6CB33F"/>
            </a:solidFill>
            <a:miter/>
          </a:ln>
        </p:spPr>
        <p:style>
          <a:lnRef idx="0">
            <a:scrgbClr r="0" g="0" b="0"/>
          </a:lnRef>
          <a:fillRef idx="0">
            <a:scrgbClr r="0" g="0" b="0"/>
          </a:fillRef>
          <a:effectRef idx="0">
            <a:scrgbClr r="0" g="0" b="0"/>
          </a:effectRef>
          <a:fontRef idx="minor"/>
        </p:style>
        <p:txBody>
          <a:bodyPr lIns="90000" tIns="46800" rIns="90000" bIns="46800" anchor="t">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47" name="Text 19"/>
          <p:cNvSpPr/>
          <p:nvPr/>
        </p:nvSpPr>
        <p:spPr>
          <a:xfrm>
            <a:off x="5487960" y="3662280"/>
            <a:ext cx="1646280" cy="204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143642"/>
                </a:solidFill>
                <a:effectLst/>
                <a:uLnTx/>
                <a:uFillTx/>
                <a:latin typeface="Times New Roman"/>
              </a:rPr>
              <a:t>Specialist substance misuse</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48" name="Text 21"/>
          <p:cNvSpPr/>
          <p:nvPr/>
        </p:nvSpPr>
        <p:spPr>
          <a:xfrm>
            <a:off x="3821160" y="4876920"/>
            <a:ext cx="4525920" cy="150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000" b="1" i="0" u="none" strike="noStrike" kern="1200" cap="none" spc="0" normalizeH="0" baseline="0" noProof="0" dirty="0">
                <a:ln>
                  <a:noFill/>
                </a:ln>
                <a:solidFill>
                  <a:srgbClr val="FFFFFF"/>
                </a:solidFill>
                <a:effectLst/>
                <a:uLnTx/>
                <a:uFillTx/>
                <a:latin typeface="Times New Roman"/>
              </a:rPr>
              <a:t>Broader tier of provision to meet unmet need</a:t>
            </a:r>
            <a:endParaRPr kumimoji="0" lang="en-US" sz="1000" b="0" i="0" u="none" strike="noStrike" kern="1200" cap="none" spc="0" normalizeH="0" baseline="0" noProof="0" dirty="0">
              <a:ln>
                <a:noFill/>
              </a:ln>
              <a:solidFill>
                <a:srgbClr val="FFFFFF"/>
              </a:solidFill>
              <a:effectLst/>
              <a:uLnTx/>
              <a:uFillTx/>
              <a:latin typeface="Times New Roman"/>
            </a:endParaRPr>
          </a:p>
        </p:txBody>
      </p:sp>
      <p:sp>
        <p:nvSpPr>
          <p:cNvPr id="149" name="Text 23"/>
          <p:cNvSpPr/>
          <p:nvPr/>
        </p:nvSpPr>
        <p:spPr>
          <a:xfrm>
            <a:off x="9993360" y="5713560"/>
            <a:ext cx="309600" cy="17136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rmAutofit fontScale="92500" lnSpcReduction="19999"/>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600" b="0" i="0" u="none" strike="noStrike" kern="1200" cap="none" spc="0" normalizeH="0" baseline="0" noProof="0" dirty="0">
                <a:ln>
                  <a:noFill/>
                </a:ln>
                <a:solidFill>
                  <a:srgbClr val="5E6A71"/>
                </a:solidFill>
                <a:effectLst/>
                <a:uLnTx/>
                <a:uFillTx/>
                <a:latin typeface="Times New Roman"/>
              </a:rPr>
              <a:t>8</a:t>
            </a:r>
            <a:endParaRPr kumimoji="0" lang="en-US" sz="600" b="0" i="0" u="none" strike="noStrike" kern="1200" cap="none" spc="0" normalizeH="0" baseline="0" noProof="0" dirty="0">
              <a:ln>
                <a:noFill/>
              </a:ln>
              <a:solidFill>
                <a:srgbClr val="FFFFFF"/>
              </a:solidFill>
              <a:effectLst/>
              <a:uLnTx/>
              <a:uFillTx/>
              <a:latin typeface="Times New Roman"/>
            </a:endParaRPr>
          </a:p>
        </p:txBody>
      </p:sp>
      <p:sp>
        <p:nvSpPr>
          <p:cNvPr id="150" name="Shape 17"/>
          <p:cNvSpPr/>
          <p:nvPr/>
        </p:nvSpPr>
        <p:spPr>
          <a:xfrm>
            <a:off x="7715280" y="3475080"/>
            <a:ext cx="2433600" cy="718920"/>
          </a:xfrm>
          <a:prstGeom prst="roundRect">
            <a:avLst>
              <a:gd name="adj" fmla="val 6667"/>
            </a:avLst>
          </a:prstGeom>
          <a:solidFill>
            <a:srgbClr val="FFFFFF"/>
          </a:solidFill>
          <a:ln w="12600">
            <a:solidFill>
              <a:srgbClr val="B7DDE7"/>
            </a:solidFill>
            <a:miter/>
          </a:ln>
          <a:effectLst>
            <a:outerShdw dist="12727" dir="2700000" rotWithShape="0">
              <a:srgbClr val="000000">
                <a:alpha val="10000"/>
              </a:srgbClr>
            </a:outerShdw>
          </a:effectLst>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400" b="0" i="0" u="none" strike="noStrike" kern="1200" cap="none" spc="0" normalizeH="0" baseline="0" noProof="0" dirty="0">
                <a:ln>
                  <a:noFill/>
                </a:ln>
                <a:solidFill>
                  <a:srgbClr val="FFFFFF"/>
                </a:solidFill>
                <a:effectLst/>
                <a:uLnTx/>
                <a:uFillTx/>
                <a:latin typeface="Times New Roman"/>
              </a:rPr>
              <a:t>D	</a:t>
            </a:r>
            <a:endParaRPr kumimoji="0" lang="en-US" sz="1400" b="0" i="0" u="none" strike="noStrike" kern="1200" cap="none" spc="0" normalizeH="0" baseline="0" noProof="0" dirty="0">
              <a:ln>
                <a:noFill/>
              </a:ln>
              <a:solidFill>
                <a:srgbClr val="FFFFFF"/>
              </a:solidFill>
              <a:effectLst/>
              <a:uLnTx/>
              <a:uFillTx/>
              <a:latin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1400" b="0" i="0" u="none" strike="noStrike" kern="1200" cap="none" spc="0" normalizeH="0" baseline="0" noProof="0" dirty="0">
                <a:ln>
                  <a:noFill/>
                </a:ln>
                <a:solidFill>
                  <a:srgbClr val="000000"/>
                </a:solidFill>
                <a:effectLst/>
                <a:uLnTx/>
                <a:uFillTx/>
                <a:latin typeface="Times New Roman"/>
              </a:rPr>
              <a:t>            </a:t>
            </a:r>
            <a:r>
              <a:rPr kumimoji="0" lang="en-GB" sz="1000" b="1" i="0" u="none" strike="noStrike" kern="1200" cap="none" spc="0" normalizeH="0" baseline="0" noProof="0" dirty="0">
                <a:ln>
                  <a:noFill/>
                </a:ln>
                <a:solidFill>
                  <a:srgbClr val="000000"/>
                </a:solidFill>
                <a:effectLst/>
                <a:uLnTx/>
                <a:uFillTx/>
                <a:latin typeface="Times New Roman"/>
              </a:rPr>
              <a:t>domestic Abuse Recovery</a:t>
            </a:r>
            <a:endParaRPr kumimoji="0" lang="en-US" sz="1000" b="0" i="0" u="none" strike="noStrike" kern="1200" cap="none" spc="0" normalizeH="0" baseline="0" noProof="0" dirty="0">
              <a:ln>
                <a:noFill/>
              </a:ln>
              <a:solidFill>
                <a:srgbClr val="FFFFFF"/>
              </a:solidFill>
              <a:effectLst/>
              <a:uLnTx/>
              <a:uFillTx/>
              <a:latin typeface="Times New Roman"/>
            </a:endParaRPr>
          </a:p>
        </p:txBody>
      </p:sp>
      <p:pic>
        <p:nvPicPr>
          <p:cNvPr id="151" name="Picture 11"/>
          <p:cNvPicPr/>
          <p:nvPr/>
        </p:nvPicPr>
        <p:blipFill>
          <a:blip r:embed="rId4"/>
          <a:stretch/>
        </p:blipFill>
        <p:spPr>
          <a:xfrm>
            <a:off x="7897800" y="3656160"/>
            <a:ext cx="352440" cy="358560"/>
          </a:xfrm>
          <a:prstGeom prst="rect">
            <a:avLst/>
          </a:prstGeom>
          <a:noFill/>
          <a:ln w="0">
            <a:noFill/>
          </a:ln>
        </p:spPr>
      </p:pic>
      <p:pic>
        <p:nvPicPr>
          <p:cNvPr id="152" name="Picture 26"/>
          <p:cNvPicPr/>
          <p:nvPr/>
        </p:nvPicPr>
        <p:blipFill>
          <a:blip r:embed="rId5"/>
          <a:stretch/>
        </p:blipFill>
        <p:spPr>
          <a:xfrm>
            <a:off x="2849520" y="66240"/>
            <a:ext cx="6427800" cy="1190520"/>
          </a:xfrm>
          <a:prstGeom prst="rect">
            <a:avLst/>
          </a:prstGeom>
          <a:noFill/>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156" name="Picture 155" descr="slide-1.png"/>
          <p:cNvPicPr>
            <a:picLocks noChangeAspect="1"/>
          </p:cNvPicPr>
          <p:nvPr/>
        </p:nvPicPr>
        <p:blipFill>
          <a:blip r:embed="rId2"/>
          <a:stretch>
            <a:fillRect/>
          </a:stretch>
        </p:blipFill>
        <p:spPr>
          <a:xfrm>
            <a:off x="1524000" y="0"/>
            <a:ext cx="9144000" cy="6858000"/>
          </a:xfrm>
          <a:prstGeom prst="rect">
            <a:avLst/>
          </a:prstGeom>
        </p:spPr>
      </p:pic>
      <p:sp>
        <p:nvSpPr>
          <p:cNvPr id="153" name="PlaceHolder 1"/>
          <p:cNvSpPr>
            <a:spLocks noGrp="1"/>
          </p:cNvSpPr>
          <p:nvPr>
            <p:ph type="title"/>
          </p:nvPr>
        </p:nvSpPr>
        <p:spPr>
          <a:xfrm>
            <a:off x="3168242" y="274320"/>
            <a:ext cx="6040074" cy="1143000"/>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1" dirty="0">
                <a:solidFill>
                  <a:srgbClr val="00B5CC"/>
                </a:solidFill>
              </a:rPr>
              <a:t>What We Need From Partners" </a:t>
            </a:r>
            <a:endParaRPr lang="en-US" sz="4000" b="1" dirty="0">
              <a:solidFill>
                <a:srgbClr val="00B5CC"/>
              </a:solidFill>
            </a:endParaRPr>
          </a:p>
        </p:txBody>
      </p:sp>
      <p:sp>
        <p:nvSpPr>
          <p:cNvPr id="2" name="Rectangle: Rounded Corners 1">
            <a:extLst>
              <a:ext uri="{FF2B5EF4-FFF2-40B4-BE49-F238E27FC236}">
                <a16:creationId xmlns:a16="http://schemas.microsoft.com/office/drawing/2014/main" id="{5264ABB2-C60B-87D9-72F3-CC98C029AE97}"/>
              </a:ext>
            </a:extLst>
          </p:cNvPr>
          <p:cNvSpPr/>
          <p:nvPr/>
        </p:nvSpPr>
        <p:spPr>
          <a:xfrm>
            <a:off x="4946708" y="2063692"/>
            <a:ext cx="914400" cy="914400"/>
          </a:xfrm>
          <a:prstGeom prst="round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369A3"/>
              </a:solidFill>
              <a:effectLst/>
              <a:uLnTx/>
              <a:uFillTx/>
              <a:latin typeface="Arial"/>
            </a:endParaRPr>
          </a:p>
        </p:txBody>
      </p:sp>
      <p:graphicFrame>
        <p:nvGraphicFramePr>
          <p:cNvPr id="6" name="Diagram 5">
            <a:extLst>
              <a:ext uri="{FF2B5EF4-FFF2-40B4-BE49-F238E27FC236}">
                <a16:creationId xmlns:a16="http://schemas.microsoft.com/office/drawing/2014/main" id="{E40C4271-36E7-E7DC-CC26-E7F2A18BA4B2}"/>
              </a:ext>
            </a:extLst>
          </p:cNvPr>
          <p:cNvGraphicFramePr/>
          <p:nvPr/>
        </p:nvGraphicFramePr>
        <p:xfrm>
          <a:off x="559267" y="-201336"/>
          <a:ext cx="11811699" cy="7180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92" name="Picture 91" descr="slide-1.png"/>
          <p:cNvPicPr>
            <a:picLocks noChangeAspect="1"/>
          </p:cNvPicPr>
          <p:nvPr/>
        </p:nvPicPr>
        <p:blipFill>
          <a:blip r:embed="rId3"/>
          <a:stretch>
            <a:fillRect/>
          </a:stretch>
        </p:blipFill>
        <p:spPr>
          <a:xfrm>
            <a:off x="1524000" y="0"/>
            <a:ext cx="9144000" cy="6858000"/>
          </a:xfrm>
          <a:prstGeom prst="rect">
            <a:avLst/>
          </a:prstGeom>
        </p:spPr>
      </p:pic>
      <p:sp>
        <p:nvSpPr>
          <p:cNvPr id="90" name="PlaceHolder 1"/>
          <p:cNvSpPr>
            <a:spLocks noGrp="1"/>
          </p:cNvSpPr>
          <p:nvPr>
            <p:ph type="title"/>
          </p:nvPr>
        </p:nvSpPr>
        <p:spPr>
          <a:xfrm>
            <a:off x="2446789" y="228600"/>
            <a:ext cx="6845417" cy="1143000"/>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b="1" dirty="0">
                <a:solidFill>
                  <a:srgbClr val="00B5CC"/>
                </a:solidFill>
              </a:rPr>
              <a:t>Why Belfast Needs Enhanced Family Support Services</a:t>
            </a:r>
            <a:endParaRPr lang="en-US" sz="3600" b="1" dirty="0">
              <a:solidFill>
                <a:srgbClr val="00B5CC"/>
              </a:solidFill>
            </a:endParaRPr>
          </a:p>
        </p:txBody>
      </p:sp>
      <p:sp>
        <p:nvSpPr>
          <p:cNvPr id="91" name="TextBox 90"/>
          <p:cNvSpPr txBox="1"/>
          <p:nvPr/>
        </p:nvSpPr>
        <p:spPr>
          <a:xfrm>
            <a:off x="1524000" y="1600200"/>
            <a:ext cx="8229600" cy="4525920"/>
          </a:xfrm>
          <a:prstGeom prst="rect">
            <a:avLst/>
          </a:prstGeom>
          <a:noFill/>
          <a:ln w="0">
            <a:noFill/>
          </a:ln>
        </p:spPr>
        <p:txBody>
          <a:bodyPr anchor="t">
            <a:normAutofit/>
          </a:bodyPr>
          <a:lstStyle/>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to intervene earlier, prevent escalation and strengthen families before statutory intervention becomes necessary. </a:t>
            </a: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Build family resilience through Trauma-informed practice and interventions.</a:t>
            </a: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provide the missing layer of early intervention identified by the CYPSP, Family Support Hubs, Children's Social Care Reform and Gateway services.</a:t>
            </a: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3200" b="0" i="0" u="none" strike="noStrike" kern="1200" cap="none" spc="0" normalizeH="0" baseline="0" noProof="0" dirty="0">
              <a:ln>
                <a:noFill/>
              </a:ln>
              <a:solidFill>
                <a:srgbClr val="000000"/>
              </a:solidFill>
              <a:effectLst/>
              <a:uLnTx/>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102" name="Picture 101" descr="slide-1.png"/>
          <p:cNvPicPr>
            <a:picLocks noChangeAspect="1"/>
          </p:cNvPicPr>
          <p:nvPr/>
        </p:nvPicPr>
        <p:blipFill>
          <a:blip r:embed="rId2"/>
          <a:stretch>
            <a:fillRect/>
          </a:stretch>
        </p:blipFill>
        <p:spPr>
          <a:xfrm>
            <a:off x="1524000" y="0"/>
            <a:ext cx="9144000" cy="6858000"/>
          </a:xfrm>
          <a:prstGeom prst="rect">
            <a:avLst/>
          </a:prstGeom>
        </p:spPr>
      </p:pic>
      <p:sp>
        <p:nvSpPr>
          <p:cNvPr id="2" name="TextBox 1">
            <a:extLst>
              <a:ext uri="{FF2B5EF4-FFF2-40B4-BE49-F238E27FC236}">
                <a16:creationId xmlns:a16="http://schemas.microsoft.com/office/drawing/2014/main" id="{CD921BE6-7AED-F601-A5AE-3FCE5DB98F13}"/>
              </a:ext>
            </a:extLst>
          </p:cNvPr>
          <p:cNvSpPr txBox="1"/>
          <p:nvPr/>
        </p:nvSpPr>
        <p:spPr>
          <a:xfrm>
            <a:off x="2698459" y="238643"/>
            <a:ext cx="7113864" cy="1754326"/>
          </a:xfrm>
          <a:prstGeom prst="rect">
            <a:avLst/>
          </a:prstGeom>
          <a:noFill/>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56D0E0"/>
                </a:solidFill>
                <a:effectLst/>
                <a:uLnTx/>
                <a:uFillTx/>
                <a:latin typeface="Arial"/>
              </a:rPr>
              <a:t>Belfast Vision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56D0E0"/>
                </a:solidFill>
                <a:effectLst/>
                <a:uLnTx/>
                <a:uFillTx/>
                <a:latin typeface="Arial"/>
              </a:rPr>
              <a:t>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56D0E0"/>
                </a:solidFill>
                <a:effectLst/>
                <a:uLnTx/>
                <a:uFillTx/>
                <a:latin typeface="Arial"/>
              </a:rPr>
              <a:t>Together for Families</a:t>
            </a:r>
          </a:p>
        </p:txBody>
      </p:sp>
      <p:graphicFrame>
        <p:nvGraphicFramePr>
          <p:cNvPr id="6" name="Diagram 5">
            <a:extLst>
              <a:ext uri="{FF2B5EF4-FFF2-40B4-BE49-F238E27FC236}">
                <a16:creationId xmlns:a16="http://schemas.microsoft.com/office/drawing/2014/main" id="{02C09A93-9314-B899-A120-6657742D72B8}"/>
              </a:ext>
            </a:extLst>
          </p:cNvPr>
          <p:cNvGraphicFramePr/>
          <p:nvPr/>
        </p:nvGraphicFramePr>
        <p:xfrm>
          <a:off x="1666613" y="1992969"/>
          <a:ext cx="4588778" cy="3607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65BBF836-0133-D6AB-FDC3-1016317491EA}"/>
              </a:ext>
            </a:extLst>
          </p:cNvPr>
          <p:cNvGraphicFramePr/>
          <p:nvPr/>
        </p:nvGraphicFramePr>
        <p:xfrm>
          <a:off x="3554137" y="1828800"/>
          <a:ext cx="8498047" cy="5029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197" name="Picture 196" descr="slide-1.png"/>
          <p:cNvPicPr>
            <a:picLocks noChangeAspect="1"/>
          </p:cNvPicPr>
          <p:nvPr/>
        </p:nvPicPr>
        <p:blipFill>
          <a:blip r:embed="rId2"/>
          <a:stretch>
            <a:fillRect/>
          </a:stretch>
        </p:blipFill>
        <p:spPr>
          <a:xfrm>
            <a:off x="1524000" y="0"/>
            <a:ext cx="9144000" cy="6858000"/>
          </a:xfrm>
          <a:prstGeom prst="rect">
            <a:avLst/>
          </a:prstGeom>
        </p:spPr>
      </p:pic>
      <p:sp>
        <p:nvSpPr>
          <p:cNvPr id="156" name="TextBox 2"/>
          <p:cNvSpPr/>
          <p:nvPr/>
        </p:nvSpPr>
        <p:spPr>
          <a:xfrm>
            <a:off x="2017560" y="1165320"/>
            <a:ext cx="3086280" cy="164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57" name="TextBox 3"/>
          <p:cNvSpPr/>
          <p:nvPr/>
        </p:nvSpPr>
        <p:spPr>
          <a:xfrm>
            <a:off x="3671583" y="2077918"/>
            <a:ext cx="6996417" cy="17172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700" b="1" i="0" u="none" strike="noStrike" kern="1200" cap="none" spc="0" normalizeH="0" baseline="0" noProof="0" dirty="0">
                <a:ln>
                  <a:noFill/>
                </a:ln>
                <a:solidFill>
                  <a:srgbClr val="192F35"/>
                </a:solidFill>
                <a:effectLst/>
                <a:uLnTx/>
                <a:uFillTx/>
                <a:latin typeface="Aptos Display"/>
              </a:rPr>
              <a:t>SPOE / Enhanced Teams Structure</a:t>
            </a:r>
            <a:endParaRPr kumimoji="0" lang="en-US" sz="2700" b="0" i="0" u="none" strike="noStrike" kern="1200" cap="none" spc="0" normalizeH="0" baseline="0" noProof="0" dirty="0">
              <a:ln>
                <a:noFill/>
              </a:ln>
              <a:solidFill>
                <a:srgbClr val="FFFFFF"/>
              </a:solidFill>
              <a:effectLst/>
              <a:uLnTx/>
              <a:uFillTx/>
              <a:latin typeface="Times New Roman"/>
            </a:endParaRPr>
          </a:p>
        </p:txBody>
      </p:sp>
      <p:sp>
        <p:nvSpPr>
          <p:cNvPr id="158" name="TextBox 4"/>
          <p:cNvSpPr/>
          <p:nvPr/>
        </p:nvSpPr>
        <p:spPr>
          <a:xfrm>
            <a:off x="1686000" y="2214901"/>
            <a:ext cx="6035760" cy="204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200" b="0" i="0" u="none" strike="noStrike" kern="1200" cap="none" spc="0" normalizeH="0" baseline="0" noProof="0" dirty="0">
                <a:ln>
                  <a:noFill/>
                </a:ln>
                <a:solidFill>
                  <a:srgbClr val="5E6F73"/>
                </a:solidFill>
                <a:effectLst/>
                <a:uLnTx/>
                <a:uFillTx/>
                <a:latin typeface="Aptos"/>
              </a:rPr>
              <a:t>Leadership and operational alignment</a:t>
            </a:r>
            <a:endParaRPr kumimoji="0" lang="en-US" sz="1200" b="0" i="0" u="none" strike="noStrike" kern="1200" cap="none" spc="0" normalizeH="0" baseline="0" noProof="0" dirty="0">
              <a:ln>
                <a:noFill/>
              </a:ln>
              <a:solidFill>
                <a:srgbClr val="FFFFFF"/>
              </a:solidFill>
              <a:effectLst/>
              <a:uLnTx/>
              <a:uFillTx/>
              <a:latin typeface="Times New Roman"/>
            </a:endParaRPr>
          </a:p>
        </p:txBody>
      </p:sp>
      <p:sp>
        <p:nvSpPr>
          <p:cNvPr id="159" name="Connector 5"/>
          <p:cNvSpPr/>
          <p:nvPr/>
        </p:nvSpPr>
        <p:spPr>
          <a:xfrm>
            <a:off x="2017560" y="2077921"/>
            <a:ext cx="8161560" cy="1"/>
          </a:xfrm>
          <a:prstGeom prst="line">
            <a:avLst/>
          </a:prstGeom>
          <a:ln w="12600">
            <a:solidFill>
              <a:srgbClr val="D9E7E9"/>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0" name="TextBox 6"/>
          <p:cNvSpPr/>
          <p:nvPr/>
        </p:nvSpPr>
        <p:spPr>
          <a:xfrm>
            <a:off x="8430339" y="2053538"/>
            <a:ext cx="1673280" cy="163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800" b="1" i="0" u="none" strike="noStrike" kern="1200" cap="none" spc="0" normalizeH="0" baseline="0" noProof="0" dirty="0">
                <a:ln>
                  <a:noFill/>
                </a:ln>
                <a:solidFill>
                  <a:srgbClr val="0B667A"/>
                </a:solidFill>
                <a:effectLst/>
                <a:uLnTx/>
                <a:uFillTx/>
                <a:latin typeface="Aptos"/>
              </a:rPr>
              <a:t>REPORTING LINE</a:t>
            </a:r>
            <a:endParaRPr kumimoji="0" lang="en-US" sz="800" b="0" i="0" u="none" strike="noStrike" kern="1200" cap="none" spc="0" normalizeH="0" baseline="0" noProof="0" dirty="0">
              <a:ln>
                <a:noFill/>
              </a:ln>
              <a:solidFill>
                <a:srgbClr val="FFFFFF"/>
              </a:solidFill>
              <a:effectLst/>
              <a:uLnTx/>
              <a:uFillTx/>
              <a:latin typeface="Times New Roman"/>
            </a:endParaRPr>
          </a:p>
        </p:txBody>
      </p:sp>
      <p:sp>
        <p:nvSpPr>
          <p:cNvPr id="161" name="Connector 7"/>
          <p:cNvSpPr/>
          <p:nvPr/>
        </p:nvSpPr>
        <p:spPr>
          <a:xfrm>
            <a:off x="6094561" y="2832120"/>
            <a:ext cx="1" cy="239760"/>
          </a:xfrm>
          <a:prstGeom prst="line">
            <a:avLst/>
          </a:prstGeom>
          <a:ln w="28080">
            <a:solidFill>
              <a:srgbClr val="64BDB2"/>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2" name="Connector 8"/>
          <p:cNvSpPr/>
          <p:nvPr/>
        </p:nvSpPr>
        <p:spPr>
          <a:xfrm>
            <a:off x="6094561" y="3751200"/>
            <a:ext cx="1" cy="316080"/>
          </a:xfrm>
          <a:prstGeom prst="line">
            <a:avLst/>
          </a:prstGeom>
          <a:ln w="28080">
            <a:solidFill>
              <a:srgbClr val="64BDB2"/>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3" name="Connector 9"/>
          <p:cNvSpPr/>
          <p:nvPr/>
        </p:nvSpPr>
        <p:spPr>
          <a:xfrm>
            <a:off x="3306720" y="4067281"/>
            <a:ext cx="5575320" cy="1"/>
          </a:xfrm>
          <a:prstGeom prst="line">
            <a:avLst/>
          </a:prstGeom>
          <a:ln w="28080">
            <a:solidFill>
              <a:srgbClr val="64BDB2"/>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4" name="Connector 10"/>
          <p:cNvSpPr/>
          <p:nvPr/>
        </p:nvSpPr>
        <p:spPr>
          <a:xfrm>
            <a:off x="3306721" y="4067280"/>
            <a:ext cx="1" cy="260280"/>
          </a:xfrm>
          <a:prstGeom prst="line">
            <a:avLst/>
          </a:prstGeom>
          <a:ln w="28080">
            <a:solidFill>
              <a:srgbClr val="64BDB2"/>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5" name="Connector 11"/>
          <p:cNvSpPr/>
          <p:nvPr/>
        </p:nvSpPr>
        <p:spPr>
          <a:xfrm>
            <a:off x="6094561" y="4067280"/>
            <a:ext cx="1" cy="260280"/>
          </a:xfrm>
          <a:prstGeom prst="line">
            <a:avLst/>
          </a:prstGeom>
          <a:ln w="28080">
            <a:solidFill>
              <a:srgbClr val="64BDB2"/>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6" name="Connector 12"/>
          <p:cNvSpPr/>
          <p:nvPr/>
        </p:nvSpPr>
        <p:spPr>
          <a:xfrm>
            <a:off x="8882041" y="4067280"/>
            <a:ext cx="1" cy="260280"/>
          </a:xfrm>
          <a:prstGeom prst="line">
            <a:avLst/>
          </a:prstGeom>
          <a:ln w="28080">
            <a:solidFill>
              <a:srgbClr val="64BDB2"/>
            </a:solidFill>
            <a:miter/>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67" name="Rectangle 13"/>
          <p:cNvSpPr/>
          <p:nvPr/>
        </p:nvSpPr>
        <p:spPr>
          <a:xfrm>
            <a:off x="4322641" y="2454121"/>
            <a:ext cx="3544920" cy="513541"/>
          </a:xfrm>
          <a:prstGeom prst="rect">
            <a:avLst/>
          </a:prstGeom>
          <a:solidFill>
            <a:srgbClr val="0B667A"/>
          </a:solidFill>
          <a:ln w="0">
            <a:noFill/>
          </a:ln>
          <a:effectLst>
            <a:outerShdw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109800" tIns="82440" rIns="109800" bIns="61560" anchor="ctr">
            <a:noAutofit/>
          </a:bodyPr>
          <a:lstStyle/>
          <a:p>
            <a:pPr marL="0" marR="0" lvl="0" indent="0" algn="ctr" defTabSz="914400" rtl="0" eaLnBrk="1" fontAlgn="auto" latinLnBrk="0" hangingPunct="1">
              <a:lnSpc>
                <a:spcPct val="100000"/>
              </a:lnSpc>
              <a:spcBef>
                <a:spcPts val="0"/>
              </a:spcBef>
              <a:spcAft>
                <a:spcPts val="15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700" b="1" i="0" u="none" strike="noStrike" kern="1200" cap="none" spc="0" normalizeH="0" baseline="0" noProof="0" dirty="0">
                <a:ln>
                  <a:noFill/>
                </a:ln>
                <a:solidFill>
                  <a:srgbClr val="FFFFFF"/>
                </a:solidFill>
                <a:effectLst/>
                <a:uLnTx/>
                <a:uFillTx/>
                <a:latin typeface="Aptos Display"/>
              </a:rPr>
              <a:t>Karen McCall</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E5F4F2"/>
                </a:solidFill>
                <a:effectLst/>
                <a:uLnTx/>
                <a:uFillTx/>
                <a:latin typeface="Aptos"/>
              </a:rPr>
              <a:t>CSM</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68" name="Rectangle 14"/>
          <p:cNvSpPr/>
          <p:nvPr/>
        </p:nvSpPr>
        <p:spPr>
          <a:xfrm>
            <a:off x="3938520" y="3071880"/>
            <a:ext cx="4313160" cy="679320"/>
          </a:xfrm>
          <a:prstGeom prst="rect">
            <a:avLst/>
          </a:prstGeom>
          <a:solidFill>
            <a:srgbClr val="178398"/>
          </a:solidFill>
          <a:ln w="0">
            <a:noFill/>
          </a:ln>
          <a:effectLst>
            <a:outerShdw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109800" tIns="82440" rIns="109800" bIns="61560" anchor="ctr">
            <a:noAutofit/>
          </a:bodyPr>
          <a:lstStyle/>
          <a:p>
            <a:pPr marL="0" marR="0" lvl="0" indent="0" algn="ctr" defTabSz="914400" rtl="0" eaLnBrk="1" fontAlgn="auto" latinLnBrk="0" hangingPunct="1">
              <a:lnSpc>
                <a:spcPct val="100000"/>
              </a:lnSpc>
              <a:spcBef>
                <a:spcPts val="0"/>
              </a:spcBef>
              <a:spcAft>
                <a:spcPts val="15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500" b="1" i="0" u="none" strike="noStrike" kern="1200" cap="none" spc="0" normalizeH="0" baseline="0" noProof="0" dirty="0">
                <a:ln>
                  <a:noFill/>
                </a:ln>
                <a:solidFill>
                  <a:srgbClr val="FFFFFF"/>
                </a:solidFill>
                <a:effectLst/>
                <a:uLnTx/>
                <a:uFillTx/>
                <a:latin typeface="Aptos Display"/>
              </a:rPr>
              <a:t>David McIlmunn</a:t>
            </a:r>
            <a:r>
              <a:rPr kumimoji="0" lang="en-GB" sz="1500" b="1" i="0" u="none" strike="noStrike" kern="1200" cap="none" spc="0" normalizeH="0" baseline="0" noProof="0" dirty="0">
                <a:ln>
                  <a:noFill/>
                </a:ln>
                <a:solidFill>
                  <a:srgbClr val="FFFFFF"/>
                </a:solidFill>
                <a:effectLst/>
                <a:uLnTx/>
                <a:uFillTx/>
                <a:latin typeface="Aptos Display"/>
              </a:rPr>
              <a:t>n</a:t>
            </a:r>
            <a:r>
              <a:rPr kumimoji="0" lang="en-US" sz="1500" b="1" i="0" u="none" strike="noStrike" kern="1200" cap="none" spc="0" normalizeH="0" baseline="0" noProof="0" dirty="0">
                <a:ln>
                  <a:noFill/>
                </a:ln>
                <a:solidFill>
                  <a:srgbClr val="FFFFFF"/>
                </a:solidFill>
                <a:effectLst/>
                <a:uLnTx/>
                <a:uFillTx/>
                <a:latin typeface="Aptos Display"/>
              </a:rPr>
              <a:t> / Sharon Kerr</a:t>
            </a:r>
            <a:endParaRPr kumimoji="0" lang="en-US" sz="15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E5F4F2"/>
                </a:solidFill>
                <a:effectLst/>
                <a:uLnTx/>
                <a:uFillTx/>
                <a:latin typeface="Aptos"/>
              </a:rPr>
              <a:t>PSW SPOE</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69" name="Rectangle 15"/>
          <p:cNvSpPr/>
          <p:nvPr/>
        </p:nvSpPr>
        <p:spPr>
          <a:xfrm>
            <a:off x="2209800" y="4327560"/>
            <a:ext cx="2193840" cy="38160"/>
          </a:xfrm>
          <a:prstGeom prst="rect">
            <a:avLst/>
          </a:prstGeom>
          <a:solidFill>
            <a:srgbClr val="0B667A"/>
          </a:solidFill>
          <a:ln w="0">
            <a:noFill/>
          </a:ln>
          <a:effectLst>
            <a:outerShdw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8640" rIns="90000" bIns="-864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70" name="TextBox 16"/>
          <p:cNvSpPr/>
          <p:nvPr/>
        </p:nvSpPr>
        <p:spPr>
          <a:xfrm>
            <a:off x="2209800" y="4484520"/>
            <a:ext cx="2193840" cy="150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0B667A"/>
                </a:solidFill>
                <a:effectLst/>
                <a:uLnTx/>
                <a:uFillTx/>
                <a:latin typeface="Aptos"/>
              </a:rPr>
              <a:t>BAND 7</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71" name="TextBox 17"/>
          <p:cNvSpPr/>
          <p:nvPr/>
        </p:nvSpPr>
        <p:spPr>
          <a:xfrm>
            <a:off x="2209800" y="4691160"/>
            <a:ext cx="2193840" cy="26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500" b="1" i="0" u="none" strike="noStrike" kern="1200" cap="none" spc="0" normalizeH="0" baseline="0" noProof="0" dirty="0">
                <a:ln>
                  <a:noFill/>
                </a:ln>
                <a:solidFill>
                  <a:srgbClr val="192F35"/>
                </a:solidFill>
                <a:effectLst/>
                <a:uLnTx/>
                <a:uFillTx/>
                <a:latin typeface="Aptos Display"/>
              </a:rPr>
              <a:t>Enhanced Team 1</a:t>
            </a:r>
            <a:endParaRPr kumimoji="0" lang="en-US" sz="1500" b="0" i="0" u="none" strike="noStrike" kern="1200" cap="none" spc="0" normalizeH="0" baseline="0" noProof="0" dirty="0">
              <a:ln>
                <a:noFill/>
              </a:ln>
              <a:solidFill>
                <a:srgbClr val="FFFFFF"/>
              </a:solidFill>
              <a:effectLst/>
              <a:uLnTx/>
              <a:uFillTx/>
              <a:latin typeface="Times New Roman"/>
            </a:endParaRPr>
          </a:p>
        </p:txBody>
      </p:sp>
      <p:sp>
        <p:nvSpPr>
          <p:cNvPr id="172" name="Rectangle 18"/>
          <p:cNvSpPr/>
          <p:nvPr/>
        </p:nvSpPr>
        <p:spPr>
          <a:xfrm>
            <a:off x="4997280" y="4327560"/>
            <a:ext cx="2194200" cy="38160"/>
          </a:xfrm>
          <a:prstGeom prst="rect">
            <a:avLst/>
          </a:prstGeom>
          <a:solidFill>
            <a:srgbClr val="0B667A"/>
          </a:solidFill>
          <a:ln w="0">
            <a:noFill/>
          </a:ln>
          <a:effectLst>
            <a:outerShdw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8640" rIns="90000" bIns="-864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73" name="TextBox 19"/>
          <p:cNvSpPr/>
          <p:nvPr/>
        </p:nvSpPr>
        <p:spPr>
          <a:xfrm>
            <a:off x="4997280" y="4484520"/>
            <a:ext cx="2194200" cy="150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0B667A"/>
                </a:solidFill>
                <a:effectLst/>
                <a:uLnTx/>
                <a:uFillTx/>
                <a:latin typeface="Aptos"/>
              </a:rPr>
              <a:t>BAND 7</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74" name="TextBox 20"/>
          <p:cNvSpPr/>
          <p:nvPr/>
        </p:nvSpPr>
        <p:spPr>
          <a:xfrm>
            <a:off x="4997280" y="4691160"/>
            <a:ext cx="2194200" cy="26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500" b="1" i="0" u="none" strike="noStrike" kern="1200" cap="none" spc="0" normalizeH="0" baseline="0" noProof="0" dirty="0">
                <a:ln>
                  <a:noFill/>
                </a:ln>
                <a:solidFill>
                  <a:srgbClr val="192F35"/>
                </a:solidFill>
                <a:effectLst/>
                <a:uLnTx/>
                <a:uFillTx/>
                <a:latin typeface="Aptos Display"/>
              </a:rPr>
              <a:t>Enhanced Team 2</a:t>
            </a:r>
            <a:endParaRPr kumimoji="0" lang="en-US" sz="1500" b="0" i="0" u="none" strike="noStrike" kern="1200" cap="none" spc="0" normalizeH="0" baseline="0" noProof="0" dirty="0">
              <a:ln>
                <a:noFill/>
              </a:ln>
              <a:solidFill>
                <a:srgbClr val="FFFFFF"/>
              </a:solidFill>
              <a:effectLst/>
              <a:uLnTx/>
              <a:uFillTx/>
              <a:latin typeface="Times New Roman"/>
            </a:endParaRPr>
          </a:p>
        </p:txBody>
      </p:sp>
      <p:sp>
        <p:nvSpPr>
          <p:cNvPr id="175" name="Rectangle 21"/>
          <p:cNvSpPr/>
          <p:nvPr/>
        </p:nvSpPr>
        <p:spPr>
          <a:xfrm>
            <a:off x="7785120" y="4327560"/>
            <a:ext cx="2195640" cy="38160"/>
          </a:xfrm>
          <a:prstGeom prst="rect">
            <a:avLst/>
          </a:prstGeom>
          <a:solidFill>
            <a:srgbClr val="0B667A"/>
          </a:solidFill>
          <a:ln w="0">
            <a:noFill/>
          </a:ln>
          <a:effectLst>
            <a:outerShdw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8640" rIns="90000" bIns="-864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76" name="TextBox 22"/>
          <p:cNvSpPr/>
          <p:nvPr/>
        </p:nvSpPr>
        <p:spPr>
          <a:xfrm>
            <a:off x="7785120" y="4484520"/>
            <a:ext cx="2195640" cy="150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1" i="0" u="none" strike="noStrike" kern="1200" cap="none" spc="0" normalizeH="0" baseline="0" noProof="0" dirty="0">
                <a:ln>
                  <a:noFill/>
                </a:ln>
                <a:solidFill>
                  <a:srgbClr val="0B667A"/>
                </a:solidFill>
                <a:effectLst/>
                <a:uLnTx/>
                <a:uFillTx/>
                <a:latin typeface="Aptos"/>
              </a:rPr>
              <a:t>BAND 7</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77" name="TextBox 23"/>
          <p:cNvSpPr/>
          <p:nvPr/>
        </p:nvSpPr>
        <p:spPr>
          <a:xfrm>
            <a:off x="7785120" y="4691160"/>
            <a:ext cx="2195640" cy="2667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500" b="1" i="0" u="none" strike="noStrike" kern="1200" cap="none" spc="0" normalizeH="0" baseline="0" noProof="0" dirty="0">
                <a:ln>
                  <a:noFill/>
                </a:ln>
                <a:solidFill>
                  <a:srgbClr val="192F35"/>
                </a:solidFill>
                <a:effectLst/>
                <a:uLnTx/>
                <a:uFillTx/>
                <a:latin typeface="Aptos Display"/>
              </a:rPr>
              <a:t>Enhanced Team 3</a:t>
            </a:r>
            <a:endParaRPr kumimoji="0" lang="en-US" sz="1500" b="0" i="0" u="none" strike="noStrike" kern="1200" cap="none" spc="0" normalizeH="0" baseline="0" noProof="0" dirty="0">
              <a:ln>
                <a:noFill/>
              </a:ln>
              <a:solidFill>
                <a:srgbClr val="FFFFFF"/>
              </a:solidFill>
              <a:effectLst/>
              <a:uLnTx/>
              <a:uFillTx/>
              <a:latin typeface="Times New Roman"/>
            </a:endParaRPr>
          </a:p>
        </p:txBody>
      </p:sp>
      <p:sp>
        <p:nvSpPr>
          <p:cNvPr id="178" name="TextBox 25"/>
          <p:cNvSpPr/>
          <p:nvPr/>
        </p:nvSpPr>
        <p:spPr>
          <a:xfrm>
            <a:off x="2017560" y="5657760"/>
            <a:ext cx="3086280" cy="150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pic>
        <p:nvPicPr>
          <p:cNvPr id="180" name="Picture 27"/>
          <p:cNvPicPr/>
          <p:nvPr/>
        </p:nvPicPr>
        <p:blipFill>
          <a:blip r:embed="rId3"/>
          <a:stretch/>
        </p:blipFill>
        <p:spPr>
          <a:xfrm>
            <a:off x="1524000" y="5183280"/>
            <a:ext cx="8901000" cy="377640"/>
          </a:xfrm>
          <a:prstGeom prst="rect">
            <a:avLst/>
          </a:prstGeom>
          <a:noFill/>
          <a:ln w="0">
            <a:noFill/>
          </a:ln>
        </p:spPr>
      </p:pic>
      <p:pic>
        <p:nvPicPr>
          <p:cNvPr id="181" name="Picture 29"/>
          <p:cNvPicPr/>
          <p:nvPr/>
        </p:nvPicPr>
        <p:blipFill>
          <a:blip r:embed="rId4"/>
          <a:stretch/>
        </p:blipFill>
        <p:spPr>
          <a:xfrm>
            <a:off x="1919280" y="5686560"/>
            <a:ext cx="7559640" cy="438120"/>
          </a:xfrm>
          <a:prstGeom prst="rect">
            <a:avLst/>
          </a:prstGeom>
          <a:noFill/>
          <a:ln w="0">
            <a:noFill/>
          </a:ln>
        </p:spPr>
      </p:pic>
      <p:pic>
        <p:nvPicPr>
          <p:cNvPr id="182" name="Picture 33"/>
          <p:cNvPicPr/>
          <p:nvPr/>
        </p:nvPicPr>
        <p:blipFill>
          <a:blip r:embed="rId5"/>
          <a:stretch/>
        </p:blipFill>
        <p:spPr>
          <a:xfrm>
            <a:off x="1919280" y="5778360"/>
            <a:ext cx="7481982" cy="298440"/>
          </a:xfrm>
          <a:prstGeom prst="rect">
            <a:avLst/>
          </a:prstGeom>
          <a:noFill/>
          <a:ln w="0">
            <a:noFill/>
          </a:ln>
        </p:spPr>
      </p:pic>
      <p:sp>
        <p:nvSpPr>
          <p:cNvPr id="183" name="Text 0"/>
          <p:cNvSpPr/>
          <p:nvPr/>
        </p:nvSpPr>
        <p:spPr>
          <a:xfrm>
            <a:off x="2436960" y="147600"/>
            <a:ext cx="7543800" cy="377640"/>
          </a:xfrm>
          <a:prstGeom prst="rect">
            <a:avLst/>
          </a:prstGeom>
          <a:noFill/>
          <a:ln w="0">
            <a:noFill/>
          </a:ln>
          <a:effectLst>
            <a:innerShdw blurRad="114300">
              <a:prstClr val="black"/>
            </a:innerShdw>
          </a:effectLst>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1" i="0" u="none" strike="noStrike" kern="1200" cap="none" spc="0" normalizeH="0" baseline="0" noProof="0" dirty="0">
                <a:ln>
                  <a:noFill/>
                </a:ln>
                <a:solidFill>
                  <a:srgbClr val="56D0E0"/>
                </a:solidFill>
                <a:effectLst/>
                <a:uLnTx/>
                <a:uFillTx/>
                <a:latin typeface="Aptos Display"/>
                <a:ea typeface="Aptos Display"/>
              </a:rPr>
              <a:t>Operating position within the wider pathway</a:t>
            </a:r>
            <a:endParaRPr kumimoji="0" lang="en-US" sz="2800" b="0" i="0" u="none" strike="noStrike" kern="1200" cap="none" spc="0" normalizeH="0" baseline="0" noProof="0" dirty="0">
              <a:ln>
                <a:noFill/>
              </a:ln>
              <a:solidFill>
                <a:srgbClr val="56D0E0"/>
              </a:solidFill>
              <a:effectLst/>
              <a:uLnTx/>
              <a:uFillTx/>
              <a:latin typeface="Times New Roman"/>
            </a:endParaRPr>
          </a:p>
        </p:txBody>
      </p:sp>
      <p:sp>
        <p:nvSpPr>
          <p:cNvPr id="184" name="Text 1"/>
          <p:cNvSpPr/>
          <p:nvPr/>
        </p:nvSpPr>
        <p:spPr>
          <a:xfrm>
            <a:off x="3394200" y="1932120"/>
            <a:ext cx="5451480" cy="1522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85" name="Shape 2"/>
          <p:cNvSpPr/>
          <p:nvPr/>
        </p:nvSpPr>
        <p:spPr>
          <a:xfrm>
            <a:off x="1894011" y="1290600"/>
            <a:ext cx="2297160" cy="569878"/>
          </a:xfrm>
          <a:prstGeom prst="roundRect">
            <a:avLst>
              <a:gd name="adj" fmla="val 5833"/>
            </a:avLst>
          </a:prstGeom>
          <a:solidFill>
            <a:srgbClr val="E6F4EA"/>
          </a:solidFill>
          <a:ln w="12600">
            <a:solidFill>
              <a:srgbClr val="16805B">
                <a:alpha val="90000"/>
              </a:srgbClr>
            </a:solidFill>
            <a:miter/>
          </a:ln>
        </p:spPr>
        <p:style>
          <a:lnRef idx="0">
            <a:scrgbClr r="0" g="0" b="0"/>
          </a:lnRef>
          <a:fillRef idx="0">
            <a:scrgbClr r="0" g="0" b="0"/>
          </a:fillRef>
          <a:effectRef idx="0">
            <a:scrgbClr r="0" g="0" b="0"/>
          </a:effectRef>
          <a:fontRef idx="minor"/>
        </p:style>
        <p:txBody>
          <a:bodyPr lIns="90000" tIns="46800" rIns="90000" bIns="4680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86" name="Text 3"/>
          <p:cNvSpPr/>
          <p:nvPr/>
        </p:nvSpPr>
        <p:spPr>
          <a:xfrm>
            <a:off x="2016120" y="1403819"/>
            <a:ext cx="1954080" cy="135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100" b="1" i="0" u="none" strike="noStrike" kern="1200" cap="none" spc="0" normalizeH="0" baseline="0" noProof="0" dirty="0">
                <a:ln>
                  <a:noFill/>
                </a:ln>
                <a:solidFill>
                  <a:srgbClr val="0B3558"/>
                </a:solidFill>
                <a:effectLst/>
                <a:uLnTx/>
                <a:uFillTx/>
                <a:latin typeface="Times New Roman"/>
              </a:rPr>
              <a:t>Universal services</a:t>
            </a:r>
            <a:endParaRPr kumimoji="0" lang="en-US" sz="1100" b="0" i="0" u="none" strike="noStrike" kern="1200" cap="none" spc="0" normalizeH="0" baseline="0" noProof="0" dirty="0">
              <a:ln>
                <a:noFill/>
              </a:ln>
              <a:solidFill>
                <a:srgbClr val="FFFFFF"/>
              </a:solidFill>
              <a:effectLst/>
              <a:uLnTx/>
              <a:uFillTx/>
              <a:latin typeface="Times New Roman"/>
            </a:endParaRPr>
          </a:p>
        </p:txBody>
      </p:sp>
      <p:sp>
        <p:nvSpPr>
          <p:cNvPr id="187" name="Text 4"/>
          <p:cNvSpPr/>
          <p:nvPr/>
        </p:nvSpPr>
        <p:spPr>
          <a:xfrm>
            <a:off x="2044927" y="1586931"/>
            <a:ext cx="1817640" cy="28872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0" i="0" u="none" strike="noStrike" kern="1200" cap="none" spc="0" normalizeH="0" baseline="0" noProof="0" dirty="0">
                <a:ln>
                  <a:noFill/>
                </a:ln>
                <a:solidFill>
                  <a:srgbClr val="172B4D"/>
                </a:solidFill>
                <a:effectLst/>
                <a:uLnTx/>
                <a:uFillTx/>
                <a:latin typeface="Times New Roman"/>
              </a:rPr>
              <a:t>Available community and universal supports</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88" name="Shape 5"/>
          <p:cNvSpPr/>
          <p:nvPr/>
        </p:nvSpPr>
        <p:spPr>
          <a:xfrm>
            <a:off x="4212480" y="1477510"/>
            <a:ext cx="493560" cy="230400"/>
          </a:xfrm>
          <a:prstGeom prst="rightArrow">
            <a:avLst>
              <a:gd name="adj1" fmla="val 50000"/>
              <a:gd name="adj2" fmla="val 50054"/>
            </a:avLst>
          </a:prstGeom>
          <a:solidFill>
            <a:srgbClr val="0097A9"/>
          </a:solidFill>
          <a:ln w="12600">
            <a:solidFill>
              <a:srgbClr val="0097A9"/>
            </a:solidFill>
            <a:miter/>
          </a:ln>
        </p:spPr>
        <p:style>
          <a:lnRef idx="0">
            <a:scrgbClr r="0" g="0" b="0"/>
          </a:lnRef>
          <a:fillRef idx="0">
            <a:scrgbClr r="0" g="0" b="0"/>
          </a:fillRef>
          <a:effectRef idx="0">
            <a:scrgbClr r="0" g="0" b="0"/>
          </a:effectRef>
          <a:fontRef idx="minor"/>
        </p:style>
        <p:txBody>
          <a:bodyPr lIns="90000" tIns="46800" rIns="90000" bIns="46800" anchor="t">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89" name="Shape 6"/>
          <p:cNvSpPr/>
          <p:nvPr/>
        </p:nvSpPr>
        <p:spPr>
          <a:xfrm>
            <a:off x="4703880" y="1247760"/>
            <a:ext cx="2297160" cy="646200"/>
          </a:xfrm>
          <a:prstGeom prst="roundRect">
            <a:avLst>
              <a:gd name="adj" fmla="val 5833"/>
            </a:avLst>
          </a:prstGeom>
          <a:solidFill>
            <a:srgbClr val="E5F7FA"/>
          </a:solidFill>
          <a:ln w="12600">
            <a:solidFill>
              <a:srgbClr val="0097A9">
                <a:alpha val="90000"/>
              </a:srgbClr>
            </a:solidFill>
            <a:miter/>
          </a:ln>
        </p:spPr>
        <p:style>
          <a:lnRef idx="0">
            <a:scrgbClr r="0" g="0" b="0"/>
          </a:lnRef>
          <a:fillRef idx="0">
            <a:scrgbClr r="0" g="0" b="0"/>
          </a:fillRef>
          <a:effectRef idx="0">
            <a:scrgbClr r="0" g="0" b="0"/>
          </a:effectRef>
          <a:fontRef idx="minor"/>
        </p:style>
        <p:txBody>
          <a:bodyPr lIns="90000" tIns="46800" rIns="90000" bIns="4680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90" name="Text 7"/>
          <p:cNvSpPr/>
          <p:nvPr/>
        </p:nvSpPr>
        <p:spPr>
          <a:xfrm>
            <a:off x="4875240" y="1403280"/>
            <a:ext cx="1954440" cy="135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100" b="1" i="0" u="none" strike="noStrike" kern="1200" cap="none" spc="0" normalizeH="0" baseline="0" noProof="0" dirty="0">
                <a:ln>
                  <a:noFill/>
                </a:ln>
                <a:solidFill>
                  <a:srgbClr val="0B3558"/>
                </a:solidFill>
                <a:effectLst/>
                <a:uLnTx/>
                <a:uFillTx/>
                <a:latin typeface="Times New Roman"/>
              </a:rPr>
              <a:t>Enhanced Service</a:t>
            </a:r>
            <a:endParaRPr kumimoji="0" lang="en-US" sz="1100" b="0" i="0" u="none" strike="noStrike" kern="1200" cap="none" spc="0" normalizeH="0" baseline="0" noProof="0" dirty="0">
              <a:ln>
                <a:noFill/>
              </a:ln>
              <a:solidFill>
                <a:srgbClr val="FFFFFF"/>
              </a:solidFill>
              <a:effectLst/>
              <a:uLnTx/>
              <a:uFillTx/>
              <a:latin typeface="Times New Roman"/>
            </a:endParaRPr>
          </a:p>
        </p:txBody>
      </p:sp>
      <p:sp>
        <p:nvSpPr>
          <p:cNvPr id="191" name="Text 8"/>
          <p:cNvSpPr/>
          <p:nvPr/>
        </p:nvSpPr>
        <p:spPr>
          <a:xfrm>
            <a:off x="4944720" y="1551780"/>
            <a:ext cx="1817640" cy="28908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900" b="0" i="0" u="none" strike="noStrike" kern="1200" cap="none" spc="0" normalizeH="0" baseline="0" noProof="0" dirty="0">
                <a:ln>
                  <a:noFill/>
                </a:ln>
                <a:solidFill>
                  <a:srgbClr val="172B4D"/>
                </a:solidFill>
                <a:effectLst/>
                <a:uLnTx/>
                <a:uFillTx/>
                <a:latin typeface="Times New Roman"/>
              </a:rPr>
              <a:t>Structured early help, targeted support and coordinated family assistance</a:t>
            </a:r>
            <a:endParaRPr kumimoji="0" lang="en-US" sz="900" b="0" i="0" u="none" strike="noStrike" kern="1200" cap="none" spc="0" normalizeH="0" baseline="0" noProof="0" dirty="0">
              <a:ln>
                <a:noFill/>
              </a:ln>
              <a:solidFill>
                <a:srgbClr val="FFFFFF"/>
              </a:solidFill>
              <a:effectLst/>
              <a:uLnTx/>
              <a:uFillTx/>
              <a:latin typeface="Times New Roman"/>
            </a:endParaRPr>
          </a:p>
        </p:txBody>
      </p:sp>
      <p:sp>
        <p:nvSpPr>
          <p:cNvPr id="192" name="Shape 9"/>
          <p:cNvSpPr/>
          <p:nvPr/>
        </p:nvSpPr>
        <p:spPr>
          <a:xfrm>
            <a:off x="7033620" y="1477510"/>
            <a:ext cx="493560" cy="230400"/>
          </a:xfrm>
          <a:prstGeom prst="rightArrow">
            <a:avLst>
              <a:gd name="adj1" fmla="val 50000"/>
              <a:gd name="adj2" fmla="val 50054"/>
            </a:avLst>
          </a:prstGeom>
          <a:solidFill>
            <a:srgbClr val="0097A9"/>
          </a:solidFill>
          <a:ln w="12600">
            <a:solidFill>
              <a:srgbClr val="0097A9"/>
            </a:solidFill>
            <a:miter/>
          </a:ln>
        </p:spPr>
        <p:style>
          <a:lnRef idx="0">
            <a:scrgbClr r="0" g="0" b="0"/>
          </a:lnRef>
          <a:fillRef idx="0">
            <a:scrgbClr r="0" g="0" b="0"/>
          </a:fillRef>
          <a:effectRef idx="0">
            <a:scrgbClr r="0" g="0" b="0"/>
          </a:effectRef>
          <a:fontRef idx="minor"/>
        </p:style>
        <p:txBody>
          <a:bodyPr lIns="90000" tIns="46800" rIns="90000" bIns="46800" anchor="t">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93" name="Shape 10"/>
          <p:cNvSpPr/>
          <p:nvPr/>
        </p:nvSpPr>
        <p:spPr>
          <a:xfrm>
            <a:off x="7597227" y="1221143"/>
            <a:ext cx="2296800" cy="646200"/>
          </a:xfrm>
          <a:prstGeom prst="roundRect">
            <a:avLst>
              <a:gd name="adj" fmla="val 5833"/>
            </a:avLst>
          </a:prstGeom>
          <a:solidFill>
            <a:srgbClr val="E8F0FE"/>
          </a:solidFill>
          <a:ln w="12600">
            <a:solidFill>
              <a:srgbClr val="0B3558">
                <a:alpha val="90000"/>
              </a:srgbClr>
            </a:solidFill>
            <a:miter/>
          </a:ln>
        </p:spPr>
        <p:style>
          <a:lnRef idx="0">
            <a:scrgbClr r="0" g="0" b="0"/>
          </a:lnRef>
          <a:fillRef idx="0">
            <a:scrgbClr r="0" g="0" b="0"/>
          </a:fillRef>
          <a:effectRef idx="0">
            <a:scrgbClr r="0" g="0" b="0"/>
          </a:effectRef>
          <a:fontRef idx="minor"/>
        </p:style>
        <p:txBody>
          <a:bodyPr lIns="90000" tIns="46800" rIns="90000" bIns="4680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sp>
        <p:nvSpPr>
          <p:cNvPr id="194" name="Text 11"/>
          <p:cNvSpPr/>
          <p:nvPr/>
        </p:nvSpPr>
        <p:spPr>
          <a:xfrm>
            <a:off x="7779469" y="1326420"/>
            <a:ext cx="1954080" cy="135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1100" b="1" i="0" u="none" strike="noStrike" kern="1200" cap="none" spc="0" normalizeH="0" baseline="0" noProof="0" dirty="0">
                <a:ln>
                  <a:noFill/>
                </a:ln>
                <a:solidFill>
                  <a:srgbClr val="0B3558"/>
                </a:solidFill>
                <a:effectLst/>
                <a:uLnTx/>
                <a:uFillTx/>
                <a:latin typeface="Times New Roman"/>
              </a:rPr>
              <a:t>Statutory social work</a:t>
            </a:r>
            <a:endParaRPr kumimoji="0" lang="en-US" sz="1100" b="0" i="0" u="none" strike="noStrike" kern="1200" cap="none" spc="0" normalizeH="0" baseline="0" noProof="0" dirty="0">
              <a:ln>
                <a:noFill/>
              </a:ln>
              <a:solidFill>
                <a:srgbClr val="FFFFFF"/>
              </a:solidFill>
              <a:effectLst/>
              <a:uLnTx/>
              <a:uFillTx/>
              <a:latin typeface="Times New Roman"/>
            </a:endParaRPr>
          </a:p>
        </p:txBody>
      </p:sp>
      <p:sp>
        <p:nvSpPr>
          <p:cNvPr id="195" name="Text 12"/>
          <p:cNvSpPr/>
          <p:nvPr/>
        </p:nvSpPr>
        <p:spPr>
          <a:xfrm>
            <a:off x="8003391" y="1520809"/>
            <a:ext cx="1818000" cy="2876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800" b="0" i="0" u="none" strike="noStrike" kern="1200" cap="none" spc="0" normalizeH="0" baseline="0" noProof="0" dirty="0">
                <a:ln>
                  <a:noFill/>
                </a:ln>
                <a:solidFill>
                  <a:srgbClr val="172B4D"/>
                </a:solidFill>
                <a:effectLst/>
                <a:uLnTx/>
                <a:uFillTx/>
                <a:latin typeface="Times New Roman"/>
              </a:rPr>
              <a:t>High-level family support, child protection or statutory assessment where necessary</a:t>
            </a:r>
            <a:endParaRPr kumimoji="0" lang="en-US" sz="800" b="0" i="0" u="none" strike="noStrike" kern="1200" cap="none" spc="0" normalizeH="0" baseline="0" noProof="0" dirty="0">
              <a:ln>
                <a:noFill/>
              </a:ln>
              <a:solidFill>
                <a:srgbClr val="FFFFFF"/>
              </a:solidFill>
              <a:effectLst/>
              <a:uLnTx/>
              <a:uFillTx/>
              <a:latin typeface="Times New Roman"/>
            </a:endParaRPr>
          </a:p>
        </p:txBody>
      </p:sp>
      <p:sp>
        <p:nvSpPr>
          <p:cNvPr id="196" name="Slide Number Placeholder 0"/>
          <p:cNvSpPr/>
          <p:nvPr/>
        </p:nvSpPr>
        <p:spPr>
          <a:xfrm>
            <a:off x="10282080" y="6367320"/>
            <a:ext cx="600120" cy="16668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ct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D6B079F2-256F-4A76-9C58-ABA094AE5F60}" type="slidenum">
              <a:rPr kumimoji="0" lang="en-GB" sz="1200" b="0" i="0" u="none" strike="noStrike" kern="1200" cap="none" spc="0" normalizeH="0" baseline="0" noProof="0">
                <a:ln>
                  <a:noFill/>
                </a:ln>
                <a:solidFill>
                  <a:srgbClr val="FFFFFF"/>
                </a:solidFill>
                <a:effectLst/>
                <a:uLnTx/>
                <a:uFillTx/>
                <a:latin typeface="Arial"/>
                <a:ea typeface="Aptos"/>
              </a:rPr>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15</a:t>
            </a:fld>
            <a:endParaRPr kumimoji="0" lang="en-US" sz="1200" b="0" i="0" u="none" strike="noStrike" kern="1200" cap="none" spc="0" normalizeH="0" baseline="0" noProof="0" dirty="0">
              <a:ln>
                <a:noFill/>
              </a:ln>
              <a:solidFill>
                <a:srgbClr val="FFFFFF"/>
              </a:solidFill>
              <a:effectLst/>
              <a:uLnTx/>
              <a:uFillTx/>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78FF37-7A42-A9AB-7DF1-4D688BCAFCEB}"/>
              </a:ext>
            </a:extLst>
          </p:cNvPr>
          <p:cNvPicPr>
            <a:picLocks noChangeAspect="1"/>
          </p:cNvPicPr>
          <p:nvPr/>
        </p:nvPicPr>
        <p:blipFill>
          <a:blip r:embed="rId2">
            <a:alphaModFix/>
          </a:blip>
          <a:stretch>
            <a:fillRect/>
          </a:stretch>
        </p:blipFill>
        <p:spPr>
          <a:xfrm>
            <a:off x="1371601" y="584497"/>
            <a:ext cx="8476487" cy="565795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762918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7" name="Picture 36" descr="slide-1.png"/>
          <p:cNvPicPr>
            <a:picLocks noChangeAspect="1"/>
          </p:cNvPicPr>
          <p:nvPr/>
        </p:nvPicPr>
        <p:blipFill>
          <a:blip r:embed="rId3"/>
          <a:stretch>
            <a:fillRect/>
          </a:stretch>
        </p:blipFill>
        <p:spPr>
          <a:xfrm>
            <a:off x="1524000" y="0"/>
            <a:ext cx="9144000" cy="6858000"/>
          </a:xfrm>
          <a:prstGeom prst="rect">
            <a:avLst/>
          </a:prstGeom>
        </p:spPr>
      </p:pic>
      <p:pic>
        <p:nvPicPr>
          <p:cNvPr id="33" name="Picture 2"/>
          <p:cNvPicPr/>
          <p:nvPr/>
        </p:nvPicPr>
        <p:blipFill>
          <a:blip r:embed="rId4"/>
          <a:stretch/>
        </p:blipFill>
        <p:spPr>
          <a:xfrm>
            <a:off x="8880600" y="50760"/>
            <a:ext cx="1787400" cy="1301760"/>
          </a:xfrm>
          <a:prstGeom prst="rect">
            <a:avLst/>
          </a:prstGeom>
          <a:noFill/>
          <a:ln w="0">
            <a:noFill/>
          </a:ln>
        </p:spPr>
      </p:pic>
      <p:pic>
        <p:nvPicPr>
          <p:cNvPr id="34" name="Picture 4"/>
          <p:cNvPicPr/>
          <p:nvPr/>
        </p:nvPicPr>
        <p:blipFill>
          <a:blip r:embed="rId5"/>
          <a:stretch/>
        </p:blipFill>
        <p:spPr>
          <a:xfrm>
            <a:off x="1632000" y="195120"/>
            <a:ext cx="1657440" cy="1157400"/>
          </a:xfrm>
          <a:prstGeom prst="rect">
            <a:avLst/>
          </a:prstGeom>
          <a:noFill/>
          <a:ln w="0">
            <a:noFill/>
          </a:ln>
        </p:spPr>
      </p:pic>
      <p:sp>
        <p:nvSpPr>
          <p:cNvPr id="36" name="TextBox 35"/>
          <p:cNvSpPr txBox="1"/>
          <p:nvPr/>
        </p:nvSpPr>
        <p:spPr>
          <a:xfrm>
            <a:off x="713232" y="1385640"/>
            <a:ext cx="9846768" cy="4779720"/>
          </a:xfrm>
          <a:prstGeom prst="rect">
            <a:avLst/>
          </a:prstGeom>
          <a:noFill/>
          <a:ln w="0">
            <a:noFill/>
          </a:ln>
        </p:spPr>
        <p:txBody>
          <a:bodyPr anchor="t">
            <a:normAutofit/>
          </a:bodyPr>
          <a:lstStyle/>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Belfast has @76,704 children and young people with significant levels of deprivation and complex need.</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Belfast - CYPSP consultation - area experiencing significant poverty-related pressures affecting children and families. </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11,000–19,000 are affected by poverty</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Mental Health - Belfast above the Northern Ireland rate for self-harm hospital admissions among children and young people.</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Disability and Neurodiversity - Belfast highest rate of children receiving Disability Living Allowance.</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Education - 21% of Belfast post-primary pupils attend school less than 85% of the time.</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Belfast has the highest primary school absenteeism levels in Northern Ireland.</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100" b="0" i="0" u="none" strike="noStrike" kern="1200" cap="none" spc="0" normalizeH="0" baseline="0" noProof="0" dirty="0">
                <a:ln>
                  <a:noFill/>
                </a:ln>
                <a:solidFill>
                  <a:srgbClr val="000000"/>
                </a:solidFill>
                <a:effectLst/>
                <a:uLnTx/>
                <a:uFillTx/>
                <a:latin typeface="Arial"/>
              </a:rPr>
              <a:t>Family Safety - Belfast records the highest level of domestic abuse motivated crime in Northern Ireland.</a:t>
            </a:r>
            <a:endParaRPr kumimoji="0" lang="en-US" sz="21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524"/>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100" b="0" i="0" u="none" strike="noStrike" kern="1200" cap="none" spc="0" normalizeH="0" baseline="0" noProof="0" dirty="0">
              <a:ln>
                <a:noFill/>
              </a:ln>
              <a:solidFill>
                <a:srgbClr val="000000"/>
              </a:solidFill>
              <a:effectLst/>
              <a:uLnTx/>
              <a:uFillTx/>
              <a:latin typeface="Arial"/>
            </a:endParaRPr>
          </a:p>
        </p:txBody>
      </p:sp>
      <p:sp>
        <p:nvSpPr>
          <p:cNvPr id="2" name="TextBox 1">
            <a:extLst>
              <a:ext uri="{FF2B5EF4-FFF2-40B4-BE49-F238E27FC236}">
                <a16:creationId xmlns:a16="http://schemas.microsoft.com/office/drawing/2014/main" id="{CECEE9D4-4BBC-303B-555D-C51E7DD31387}"/>
              </a:ext>
            </a:extLst>
          </p:cNvPr>
          <p:cNvSpPr txBox="1"/>
          <p:nvPr/>
        </p:nvSpPr>
        <p:spPr>
          <a:xfrm>
            <a:off x="3289440" y="275302"/>
            <a:ext cx="5591160" cy="1077218"/>
          </a:xfrm>
          <a:prstGeom prst="rect">
            <a:avLst/>
          </a:prstGeom>
          <a:noFill/>
          <a:effectLst>
            <a:outerShdw blurRad="50800" dist="38100" dir="10800000" algn="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6D0E0"/>
                </a:solidFill>
                <a:effectLst/>
                <a:uLnTx/>
                <a:uFillTx/>
                <a:latin typeface="Arial"/>
              </a:rPr>
              <a:t>The Belfast Context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6D0E0"/>
                </a:solidFill>
                <a:effectLst/>
                <a:uLnTx/>
                <a:uFillTx/>
                <a:latin typeface="Arial"/>
              </a:rPr>
              <a:t>Demand and Complexity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39" name="Picture 38" descr="slide-1.png"/>
          <p:cNvPicPr>
            <a:picLocks noChangeAspect="1"/>
          </p:cNvPicPr>
          <p:nvPr/>
        </p:nvPicPr>
        <p:blipFill>
          <a:blip r:embed="rId2"/>
          <a:stretch>
            <a:fillRect/>
          </a:stretch>
        </p:blipFill>
        <p:spPr>
          <a:xfrm>
            <a:off x="1524000" y="0"/>
            <a:ext cx="9144000" cy="6858000"/>
          </a:xfrm>
          <a:prstGeom prst="rect">
            <a:avLst/>
          </a:prstGeom>
        </p:spPr>
      </p:pic>
      <p:sp>
        <p:nvSpPr>
          <p:cNvPr id="37" name="PlaceHolder 1"/>
          <p:cNvSpPr>
            <a:spLocks noGrp="1"/>
          </p:cNvSpPr>
          <p:nvPr>
            <p:ph type="title"/>
          </p:nvPr>
        </p:nvSpPr>
        <p:spPr>
          <a:xfrm>
            <a:off x="2740404" y="274320"/>
            <a:ext cx="6493079" cy="1325520"/>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b="1" dirty="0">
                <a:solidFill>
                  <a:srgbClr val="00B5CC"/>
                </a:solidFill>
              </a:rPr>
              <a:t>What Children, Young People and Parents Told Us</a:t>
            </a:r>
            <a:endParaRPr lang="en-US" sz="3600" b="1" dirty="0">
              <a:solidFill>
                <a:srgbClr val="00B5CC"/>
              </a:solidFill>
            </a:endParaRPr>
          </a:p>
        </p:txBody>
      </p:sp>
      <p:sp>
        <p:nvSpPr>
          <p:cNvPr id="38" name="TextBox 37"/>
          <p:cNvSpPr txBox="1"/>
          <p:nvPr/>
        </p:nvSpPr>
        <p:spPr>
          <a:xfrm>
            <a:off x="429769" y="1599840"/>
            <a:ext cx="9637776" cy="4708440"/>
          </a:xfrm>
          <a:prstGeom prst="rect">
            <a:avLst/>
          </a:prstGeom>
          <a:noFill/>
          <a:ln w="0">
            <a:noFill/>
          </a:ln>
        </p:spPr>
        <p:txBody>
          <a:bodyPr anchor="t">
            <a:normAutofit/>
          </a:bodyPr>
          <a:lstStyle/>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Better support for mental health</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More support for additional needs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Trusted adults in schools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Safe spaces and social connections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Easier access to support</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Less fragmented services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Earlier intervention</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Support for school anxiety</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Earlier access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Coordinated support</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Single plan</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Named worker</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8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Community-based solutions for School disruption and school anxiety were identified by children, young people and parents as key priorities.</a:t>
            </a:r>
            <a:endParaRPr kumimoji="0" lang="en-US" sz="2000" b="0" i="0" u="none" strike="noStrike" kern="1200" cap="none" spc="0" normalizeH="0" baseline="0" noProof="0" dirty="0">
              <a:ln>
                <a:noFill/>
              </a:ln>
              <a:solidFill>
                <a:srgbClr val="000000"/>
              </a:solidFill>
              <a:effectLst/>
              <a:uLnTx/>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78" name="Picture 77" descr="slide-1.png"/>
          <p:cNvPicPr>
            <a:picLocks noChangeAspect="1"/>
          </p:cNvPicPr>
          <p:nvPr/>
        </p:nvPicPr>
        <p:blipFill>
          <a:blip r:embed="rId2"/>
          <a:stretch>
            <a:fillRect/>
          </a:stretch>
        </p:blipFill>
        <p:spPr>
          <a:xfrm>
            <a:off x="1524000" y="0"/>
            <a:ext cx="9144000" cy="6858000"/>
          </a:xfrm>
          <a:prstGeom prst="rect">
            <a:avLst/>
          </a:prstGeom>
        </p:spPr>
      </p:pic>
      <p:grpSp>
        <p:nvGrpSpPr>
          <p:cNvPr id="41" name="Group 2"/>
          <p:cNvGrpSpPr/>
          <p:nvPr/>
        </p:nvGrpSpPr>
        <p:grpSpPr>
          <a:xfrm>
            <a:off x="1805160" y="1424880"/>
            <a:ext cx="8742240" cy="484920"/>
            <a:chOff x="258840" y="1448640"/>
            <a:chExt cx="8742240" cy="484920"/>
          </a:xfrm>
        </p:grpSpPr>
        <p:sp>
          <p:nvSpPr>
            <p:cNvPr id="42" name="Freeform 3"/>
            <p:cNvSpPr/>
            <p:nvPr/>
          </p:nvSpPr>
          <p:spPr>
            <a:xfrm>
              <a:off x="258840" y="1448640"/>
              <a:ext cx="8742240" cy="484920"/>
            </a:xfrm>
            <a:custGeom>
              <a:avLst/>
              <a:gdLst>
                <a:gd name="GluePoint1X" fmla="*/ 15429928 w 15554389"/>
                <a:gd name="GluePoint1Y" fmla="*/ 996958 h 996958"/>
                <a:gd name="GluePoint2X" fmla="*/ 124460 w 15554389"/>
                <a:gd name="GluePoint2Y" fmla="*/ 996958 h 996958"/>
                <a:gd name="GluePoint3X" fmla="*/ 55880 w 15554389"/>
                <a:gd name="GluePoint3Y" fmla="*/ 996958 h 996958"/>
                <a:gd name="GluePoint4X" fmla="*/ 0 w 15554389"/>
                <a:gd name="GluePoint4Y" fmla="*/ 941078 h 996958"/>
                <a:gd name="GluePoint5X" fmla="*/ 0 w 15554389"/>
                <a:gd name="GluePoint5Y" fmla="*/ 872498 h 996958"/>
                <a:gd name="GluePoint6X" fmla="*/ 0 w 15554389"/>
                <a:gd name="GluePoint6Y" fmla="*/ 124460 h 996958"/>
                <a:gd name="GluePoint7X" fmla="*/ 0 w 15554389"/>
                <a:gd name="GluePoint7Y" fmla="*/ 55880 h 996958"/>
                <a:gd name="GluePoint8X" fmla="*/ 55880 w 15554389"/>
                <a:gd name="GluePoint8Y" fmla="*/ 0 h 996958"/>
                <a:gd name="GluePoint9X" fmla="*/ 124460 w 15554389"/>
                <a:gd name="GluePoint9Y" fmla="*/ 0 h 996958"/>
                <a:gd name="GluePoint10X" fmla="*/ 15429928 w 15554389"/>
                <a:gd name="GluePoint10Y" fmla="*/ 0 h 996958"/>
                <a:gd name="GluePoint11X" fmla="*/ 15498508 w 15554389"/>
                <a:gd name="GluePoint11Y" fmla="*/ 0 h 996958"/>
                <a:gd name="GluePoint12X" fmla="*/ 15554389 w 15554389"/>
                <a:gd name="GluePoint12Y" fmla="*/ 55880 h 996958"/>
                <a:gd name="GluePoint13X" fmla="*/ 15554389 w 15554389"/>
                <a:gd name="GluePoint13Y" fmla="*/ 124460 h 996958"/>
                <a:gd name="GluePoint14X" fmla="*/ 15554389 w 15554389"/>
                <a:gd name="GluePoint14Y" fmla="*/ 872498 h 996958"/>
                <a:gd name="GluePoint15X" fmla="*/ 15554389 w 15554389"/>
                <a:gd name="GluePoint15Y" fmla="*/ 941078 h 996958"/>
                <a:gd name="GluePoint16X" fmla="*/ 15498508 w 15554389"/>
                <a:gd name="GluePoint16Y" fmla="*/ 996958 h 996958"/>
                <a:gd name="GluePoint17X" fmla="*/ 15429928 w 15554389"/>
                <a:gd name="GluePoint17Y" fmla="*/ 996958 h 99695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15554389" h="996958">
                  <a:moveTo>
                    <a:pt x="15429928" y="996958"/>
                  </a:moveTo>
                  <a:lnTo>
                    <a:pt x="124460" y="996958"/>
                  </a:lnTo>
                  <a:cubicBezTo>
                    <a:pt x="55880" y="996958"/>
                    <a:pt x="0" y="941078"/>
                    <a:pt x="0" y="872498"/>
                  </a:cubicBezTo>
                  <a:lnTo>
                    <a:pt x="0" y="124460"/>
                  </a:lnTo>
                  <a:cubicBezTo>
                    <a:pt x="0" y="55880"/>
                    <a:pt x="55880" y="0"/>
                    <a:pt x="124460" y="0"/>
                  </a:cubicBezTo>
                  <a:lnTo>
                    <a:pt x="15429928" y="0"/>
                  </a:lnTo>
                  <a:cubicBezTo>
                    <a:pt x="15498508" y="0"/>
                    <a:pt x="15554389" y="55880"/>
                    <a:pt x="15554389" y="124460"/>
                  </a:cubicBezTo>
                  <a:lnTo>
                    <a:pt x="15554389" y="872498"/>
                  </a:lnTo>
                  <a:cubicBezTo>
                    <a:pt x="15554389" y="941078"/>
                    <a:pt x="15498508" y="996958"/>
                    <a:pt x="15429928" y="996958"/>
                  </a:cubicBezTo>
                  <a:close/>
                </a:path>
              </a:pathLst>
            </a:custGeom>
            <a:solidFill>
              <a:srgbClr val="FF5757"/>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43" name="Group 4"/>
          <p:cNvGrpSpPr/>
          <p:nvPr/>
        </p:nvGrpSpPr>
        <p:grpSpPr>
          <a:xfrm>
            <a:off x="1782840" y="2076480"/>
            <a:ext cx="1582560" cy="563400"/>
            <a:chOff x="258840" y="2076480"/>
            <a:chExt cx="1582560" cy="563400"/>
          </a:xfrm>
        </p:grpSpPr>
        <p:sp>
          <p:nvSpPr>
            <p:cNvPr id="44" name="Freeform 5"/>
            <p:cNvSpPr/>
            <p:nvPr/>
          </p:nvSpPr>
          <p:spPr>
            <a:xfrm>
              <a:off x="258840" y="2076480"/>
              <a:ext cx="1582560" cy="563400"/>
            </a:xfrm>
            <a:custGeom>
              <a:avLst/>
              <a:gdLst>
                <a:gd name="GluePoint1X" fmla="*/ 2691244 w 2815704"/>
                <a:gd name="GluePoint1Y" fmla="*/ 1002936 h 1002936"/>
                <a:gd name="GluePoint2X" fmla="*/ 124460 w 2815704"/>
                <a:gd name="GluePoint2Y" fmla="*/ 1002936 h 1002936"/>
                <a:gd name="GluePoint3X" fmla="*/ 55880 w 2815704"/>
                <a:gd name="GluePoint3Y" fmla="*/ 1002936 h 1002936"/>
                <a:gd name="GluePoint4X" fmla="*/ 0 w 2815704"/>
                <a:gd name="GluePoint4Y" fmla="*/ 947056 h 1002936"/>
                <a:gd name="GluePoint5X" fmla="*/ 0 w 2815704"/>
                <a:gd name="GluePoint5Y" fmla="*/ 878476 h 1002936"/>
                <a:gd name="GluePoint6X" fmla="*/ 0 w 2815704"/>
                <a:gd name="GluePoint6Y" fmla="*/ 124460 h 1002936"/>
                <a:gd name="GluePoint7X" fmla="*/ 0 w 2815704"/>
                <a:gd name="GluePoint7Y" fmla="*/ 55880 h 1002936"/>
                <a:gd name="GluePoint8X" fmla="*/ 55880 w 2815704"/>
                <a:gd name="GluePoint8Y" fmla="*/ 0 h 1002936"/>
                <a:gd name="GluePoint9X" fmla="*/ 124460 w 2815704"/>
                <a:gd name="GluePoint9Y" fmla="*/ 0 h 1002936"/>
                <a:gd name="GluePoint10X" fmla="*/ 2691244 w 2815704"/>
                <a:gd name="GluePoint10Y" fmla="*/ 0 h 1002936"/>
                <a:gd name="GluePoint11X" fmla="*/ 2759824 w 2815704"/>
                <a:gd name="GluePoint11Y" fmla="*/ 0 h 1002936"/>
                <a:gd name="GluePoint12X" fmla="*/ 2815704 w 2815704"/>
                <a:gd name="GluePoint12Y" fmla="*/ 55880 h 1002936"/>
                <a:gd name="GluePoint13X" fmla="*/ 2815704 w 2815704"/>
                <a:gd name="GluePoint13Y" fmla="*/ 124460 h 1002936"/>
                <a:gd name="GluePoint14X" fmla="*/ 2815704 w 2815704"/>
                <a:gd name="GluePoint14Y" fmla="*/ 878476 h 1002936"/>
                <a:gd name="GluePoint15X" fmla="*/ 2815704 w 2815704"/>
                <a:gd name="GluePoint15Y" fmla="*/ 947056 h 1002936"/>
                <a:gd name="GluePoint16X" fmla="*/ 2759824 w 2815704"/>
                <a:gd name="GluePoint16Y" fmla="*/ 1002936 h 1002936"/>
                <a:gd name="GluePoint17X" fmla="*/ 2691244 w 2815704"/>
                <a:gd name="GluePoint17Y" fmla="*/ 1002936 h 100293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2815704" h="1002936">
                  <a:moveTo>
                    <a:pt x="2691244" y="1002936"/>
                  </a:moveTo>
                  <a:lnTo>
                    <a:pt x="124460" y="1002936"/>
                  </a:lnTo>
                  <a:cubicBezTo>
                    <a:pt x="55880" y="1002936"/>
                    <a:pt x="0" y="947056"/>
                    <a:pt x="0" y="878476"/>
                  </a:cubicBezTo>
                  <a:lnTo>
                    <a:pt x="0" y="124460"/>
                  </a:lnTo>
                  <a:cubicBezTo>
                    <a:pt x="0" y="55880"/>
                    <a:pt x="55880" y="0"/>
                    <a:pt x="124460" y="0"/>
                  </a:cubicBezTo>
                  <a:lnTo>
                    <a:pt x="2691244" y="0"/>
                  </a:lnTo>
                  <a:cubicBezTo>
                    <a:pt x="2759824" y="0"/>
                    <a:pt x="2815704" y="55880"/>
                    <a:pt x="2815704" y="124460"/>
                  </a:cubicBezTo>
                  <a:lnTo>
                    <a:pt x="2815704" y="878476"/>
                  </a:lnTo>
                  <a:cubicBezTo>
                    <a:pt x="2815704" y="947056"/>
                    <a:pt x="2759824" y="1002936"/>
                    <a:pt x="2691244" y="1002936"/>
                  </a:cubicBezTo>
                  <a:close/>
                </a:path>
              </a:pathLst>
            </a:custGeom>
            <a:solidFill>
              <a:srgbClr val="E4760F"/>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45" name="Group 6"/>
          <p:cNvGrpSpPr/>
          <p:nvPr/>
        </p:nvGrpSpPr>
        <p:grpSpPr>
          <a:xfrm>
            <a:off x="1803360" y="2844720"/>
            <a:ext cx="1562040" cy="920880"/>
            <a:chOff x="279360" y="2844720"/>
            <a:chExt cx="1562040" cy="920880"/>
          </a:xfrm>
        </p:grpSpPr>
        <p:sp>
          <p:nvSpPr>
            <p:cNvPr id="46" name="Freeform 7"/>
            <p:cNvSpPr/>
            <p:nvPr/>
          </p:nvSpPr>
          <p:spPr>
            <a:xfrm>
              <a:off x="279360" y="2844720"/>
              <a:ext cx="1562040" cy="920880"/>
            </a:xfrm>
            <a:custGeom>
              <a:avLst/>
              <a:gdLst>
                <a:gd name="GluePoint1X" fmla="*/ 2654017 w 2778477"/>
                <a:gd name="GluePoint1Y" fmla="*/ 2885387 h 2885387"/>
                <a:gd name="GluePoint2X" fmla="*/ 124460 w 2778477"/>
                <a:gd name="GluePoint2Y" fmla="*/ 2885387 h 2885387"/>
                <a:gd name="GluePoint3X" fmla="*/ 55880 w 2778477"/>
                <a:gd name="GluePoint3Y" fmla="*/ 2885387 h 2885387"/>
                <a:gd name="GluePoint4X" fmla="*/ 0 w 2778477"/>
                <a:gd name="GluePoint4Y" fmla="*/ 2829507 h 2885387"/>
                <a:gd name="GluePoint5X" fmla="*/ 0 w 2778477"/>
                <a:gd name="GluePoint5Y" fmla="*/ 2760927 h 2885387"/>
                <a:gd name="GluePoint6X" fmla="*/ 0 w 2778477"/>
                <a:gd name="GluePoint6Y" fmla="*/ 124460 h 2885387"/>
                <a:gd name="GluePoint7X" fmla="*/ 0 w 2778477"/>
                <a:gd name="GluePoint7Y" fmla="*/ 55880 h 2885387"/>
                <a:gd name="GluePoint8X" fmla="*/ 55880 w 2778477"/>
                <a:gd name="GluePoint8Y" fmla="*/ 0 h 2885387"/>
                <a:gd name="GluePoint9X" fmla="*/ 124460 w 2778477"/>
                <a:gd name="GluePoint9Y" fmla="*/ 0 h 2885387"/>
                <a:gd name="GluePoint10X" fmla="*/ 2654017 w 2778477"/>
                <a:gd name="GluePoint10Y" fmla="*/ 0 h 2885387"/>
                <a:gd name="GluePoint11X" fmla="*/ 2722597 w 2778477"/>
                <a:gd name="GluePoint11Y" fmla="*/ 0 h 2885387"/>
                <a:gd name="GluePoint12X" fmla="*/ 2778477 w 2778477"/>
                <a:gd name="GluePoint12Y" fmla="*/ 55880 h 2885387"/>
                <a:gd name="GluePoint13X" fmla="*/ 2778477 w 2778477"/>
                <a:gd name="GluePoint13Y" fmla="*/ 124460 h 2885387"/>
                <a:gd name="GluePoint14X" fmla="*/ 2778477 w 2778477"/>
                <a:gd name="GluePoint14Y" fmla="*/ 2760927 h 2885387"/>
                <a:gd name="GluePoint15X" fmla="*/ 2778477 w 2778477"/>
                <a:gd name="GluePoint15Y" fmla="*/ 2829507 h 2885387"/>
                <a:gd name="GluePoint16X" fmla="*/ 2722597 w 2778477"/>
                <a:gd name="GluePoint16Y" fmla="*/ 2885387 h 2885387"/>
                <a:gd name="GluePoint17X" fmla="*/ 2654017 w 2778477"/>
                <a:gd name="GluePoint17Y" fmla="*/ 2885387 h 288538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2778477" h="2885387">
                  <a:moveTo>
                    <a:pt x="2654017" y="2885387"/>
                  </a:moveTo>
                  <a:lnTo>
                    <a:pt x="124460" y="2885387"/>
                  </a:lnTo>
                  <a:cubicBezTo>
                    <a:pt x="55880" y="2885387"/>
                    <a:pt x="0" y="2829507"/>
                    <a:pt x="0" y="2760927"/>
                  </a:cubicBezTo>
                  <a:lnTo>
                    <a:pt x="0" y="124460"/>
                  </a:lnTo>
                  <a:cubicBezTo>
                    <a:pt x="0" y="55880"/>
                    <a:pt x="55880" y="0"/>
                    <a:pt x="124460" y="0"/>
                  </a:cubicBezTo>
                  <a:lnTo>
                    <a:pt x="2654017" y="0"/>
                  </a:lnTo>
                  <a:cubicBezTo>
                    <a:pt x="2722597" y="0"/>
                    <a:pt x="2778477" y="55880"/>
                    <a:pt x="2778477" y="124460"/>
                  </a:cubicBezTo>
                  <a:lnTo>
                    <a:pt x="2778477" y="2760927"/>
                  </a:lnTo>
                  <a:cubicBezTo>
                    <a:pt x="2778477" y="2829507"/>
                    <a:pt x="2722597" y="2885387"/>
                    <a:pt x="2654017" y="2885387"/>
                  </a:cubicBezTo>
                  <a:close/>
                </a:path>
              </a:pathLst>
            </a:custGeom>
            <a:solidFill>
              <a:srgbClr val="FFCB57"/>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47" name="Group 14"/>
          <p:cNvGrpSpPr/>
          <p:nvPr/>
        </p:nvGrpSpPr>
        <p:grpSpPr>
          <a:xfrm>
            <a:off x="5275200" y="2109960"/>
            <a:ext cx="1517760" cy="529920"/>
            <a:chOff x="3751200" y="2109960"/>
            <a:chExt cx="1517760" cy="529920"/>
          </a:xfrm>
        </p:grpSpPr>
        <p:sp>
          <p:nvSpPr>
            <p:cNvPr id="48" name="Freeform 15"/>
            <p:cNvSpPr/>
            <p:nvPr/>
          </p:nvSpPr>
          <p:spPr>
            <a:xfrm>
              <a:off x="3751200" y="2109960"/>
              <a:ext cx="1517760" cy="529920"/>
            </a:xfrm>
            <a:custGeom>
              <a:avLst/>
              <a:gdLst>
                <a:gd name="GluePoint1X" fmla="*/ 2577410 w 2701870"/>
                <a:gd name="GluePoint1Y" fmla="*/ 942707 h 942707"/>
                <a:gd name="GluePoint2X" fmla="*/ 124460 w 2701870"/>
                <a:gd name="GluePoint2Y" fmla="*/ 942707 h 942707"/>
                <a:gd name="GluePoint3X" fmla="*/ 55880 w 2701870"/>
                <a:gd name="GluePoint3Y" fmla="*/ 942707 h 942707"/>
                <a:gd name="GluePoint4X" fmla="*/ 0 w 2701870"/>
                <a:gd name="GluePoint4Y" fmla="*/ 886827 h 942707"/>
                <a:gd name="GluePoint5X" fmla="*/ 0 w 2701870"/>
                <a:gd name="GluePoint5Y" fmla="*/ 818247 h 942707"/>
                <a:gd name="GluePoint6X" fmla="*/ 0 w 2701870"/>
                <a:gd name="GluePoint6Y" fmla="*/ 124460 h 942707"/>
                <a:gd name="GluePoint7X" fmla="*/ 0 w 2701870"/>
                <a:gd name="GluePoint7Y" fmla="*/ 55880 h 942707"/>
                <a:gd name="GluePoint8X" fmla="*/ 55880 w 2701870"/>
                <a:gd name="GluePoint8Y" fmla="*/ 0 h 942707"/>
                <a:gd name="GluePoint9X" fmla="*/ 124460 w 2701870"/>
                <a:gd name="GluePoint9Y" fmla="*/ 0 h 942707"/>
                <a:gd name="GluePoint10X" fmla="*/ 2577410 w 2701870"/>
                <a:gd name="GluePoint10Y" fmla="*/ 0 h 942707"/>
                <a:gd name="GluePoint11X" fmla="*/ 2645990 w 2701870"/>
                <a:gd name="GluePoint11Y" fmla="*/ 0 h 942707"/>
                <a:gd name="GluePoint12X" fmla="*/ 2701870 w 2701870"/>
                <a:gd name="GluePoint12Y" fmla="*/ 55880 h 942707"/>
                <a:gd name="GluePoint13X" fmla="*/ 2701870 w 2701870"/>
                <a:gd name="GluePoint13Y" fmla="*/ 124460 h 942707"/>
                <a:gd name="GluePoint14X" fmla="*/ 2701870 w 2701870"/>
                <a:gd name="GluePoint14Y" fmla="*/ 818247 h 942707"/>
                <a:gd name="GluePoint15X" fmla="*/ 2701870 w 2701870"/>
                <a:gd name="GluePoint15Y" fmla="*/ 886827 h 942707"/>
                <a:gd name="GluePoint16X" fmla="*/ 2645990 w 2701870"/>
                <a:gd name="GluePoint16Y" fmla="*/ 942707 h 942707"/>
                <a:gd name="GluePoint17X" fmla="*/ 2577410 w 2701870"/>
                <a:gd name="GluePoint17Y" fmla="*/ 942707 h 94270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2701870" h="942707">
                  <a:moveTo>
                    <a:pt x="2577410" y="942707"/>
                  </a:moveTo>
                  <a:lnTo>
                    <a:pt x="124460" y="942707"/>
                  </a:lnTo>
                  <a:cubicBezTo>
                    <a:pt x="55880" y="942707"/>
                    <a:pt x="0" y="886827"/>
                    <a:pt x="0" y="818247"/>
                  </a:cubicBezTo>
                  <a:lnTo>
                    <a:pt x="0" y="124460"/>
                  </a:lnTo>
                  <a:cubicBezTo>
                    <a:pt x="0" y="55880"/>
                    <a:pt x="55880" y="0"/>
                    <a:pt x="124460" y="0"/>
                  </a:cubicBezTo>
                  <a:lnTo>
                    <a:pt x="2577410" y="0"/>
                  </a:lnTo>
                  <a:cubicBezTo>
                    <a:pt x="2645990" y="0"/>
                    <a:pt x="2701870" y="55880"/>
                    <a:pt x="2701870" y="124460"/>
                  </a:cubicBezTo>
                  <a:lnTo>
                    <a:pt x="2701870" y="818247"/>
                  </a:lnTo>
                  <a:cubicBezTo>
                    <a:pt x="2701870" y="886827"/>
                    <a:pt x="2645990" y="942707"/>
                    <a:pt x="2577410" y="942707"/>
                  </a:cubicBezTo>
                  <a:close/>
                </a:path>
              </a:pathLst>
            </a:custGeom>
            <a:solidFill>
              <a:srgbClr val="E4760F"/>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49" name="Group 16"/>
          <p:cNvGrpSpPr/>
          <p:nvPr/>
        </p:nvGrpSpPr>
        <p:grpSpPr>
          <a:xfrm>
            <a:off x="5281680" y="2887560"/>
            <a:ext cx="1511280" cy="878040"/>
            <a:chOff x="3757680" y="2887560"/>
            <a:chExt cx="1511280" cy="878040"/>
          </a:xfrm>
        </p:grpSpPr>
        <p:sp>
          <p:nvSpPr>
            <p:cNvPr id="50" name="Freeform 17"/>
            <p:cNvSpPr/>
            <p:nvPr/>
          </p:nvSpPr>
          <p:spPr>
            <a:xfrm>
              <a:off x="3757680" y="2887560"/>
              <a:ext cx="1511280" cy="878040"/>
            </a:xfrm>
            <a:custGeom>
              <a:avLst/>
              <a:gdLst>
                <a:gd name="GluePoint1X" fmla="*/ 2565252 w 2689712"/>
                <a:gd name="GluePoint1Y" fmla="*/ 2848461 h 2848461"/>
                <a:gd name="GluePoint2X" fmla="*/ 124460 w 2689712"/>
                <a:gd name="GluePoint2Y" fmla="*/ 2848461 h 2848461"/>
                <a:gd name="GluePoint3X" fmla="*/ 55880 w 2689712"/>
                <a:gd name="GluePoint3Y" fmla="*/ 2848461 h 2848461"/>
                <a:gd name="GluePoint4X" fmla="*/ 0 w 2689712"/>
                <a:gd name="GluePoint4Y" fmla="*/ 2792581 h 2848461"/>
                <a:gd name="GluePoint5X" fmla="*/ 0 w 2689712"/>
                <a:gd name="GluePoint5Y" fmla="*/ 2724001 h 2848461"/>
                <a:gd name="GluePoint6X" fmla="*/ 0 w 2689712"/>
                <a:gd name="GluePoint6Y" fmla="*/ 124460 h 2848461"/>
                <a:gd name="GluePoint7X" fmla="*/ 0 w 2689712"/>
                <a:gd name="GluePoint7Y" fmla="*/ 55880 h 2848461"/>
                <a:gd name="GluePoint8X" fmla="*/ 55880 w 2689712"/>
                <a:gd name="GluePoint8Y" fmla="*/ 0 h 2848461"/>
                <a:gd name="GluePoint9X" fmla="*/ 124460 w 2689712"/>
                <a:gd name="GluePoint9Y" fmla="*/ 0 h 2848461"/>
                <a:gd name="GluePoint10X" fmla="*/ 2565252 w 2689712"/>
                <a:gd name="GluePoint10Y" fmla="*/ 0 h 2848461"/>
                <a:gd name="GluePoint11X" fmla="*/ 2633832 w 2689712"/>
                <a:gd name="GluePoint11Y" fmla="*/ 0 h 2848461"/>
                <a:gd name="GluePoint12X" fmla="*/ 2689712 w 2689712"/>
                <a:gd name="GluePoint12Y" fmla="*/ 55880 h 2848461"/>
                <a:gd name="GluePoint13X" fmla="*/ 2689712 w 2689712"/>
                <a:gd name="GluePoint13Y" fmla="*/ 124460 h 2848461"/>
                <a:gd name="GluePoint14X" fmla="*/ 2689712 w 2689712"/>
                <a:gd name="GluePoint14Y" fmla="*/ 2724001 h 2848461"/>
                <a:gd name="GluePoint15X" fmla="*/ 2689712 w 2689712"/>
                <a:gd name="GluePoint15Y" fmla="*/ 2792581 h 2848461"/>
                <a:gd name="GluePoint16X" fmla="*/ 2633832 w 2689712"/>
                <a:gd name="GluePoint16Y" fmla="*/ 2848461 h 2848461"/>
                <a:gd name="GluePoint17X" fmla="*/ 2565252 w 2689712"/>
                <a:gd name="GluePoint17Y" fmla="*/ 2848461 h 284846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2689712" h="2848461">
                  <a:moveTo>
                    <a:pt x="2565252" y="2848461"/>
                  </a:moveTo>
                  <a:lnTo>
                    <a:pt x="124460" y="2848461"/>
                  </a:lnTo>
                  <a:cubicBezTo>
                    <a:pt x="55880" y="2848461"/>
                    <a:pt x="0" y="2792581"/>
                    <a:pt x="0" y="2724001"/>
                  </a:cubicBezTo>
                  <a:lnTo>
                    <a:pt x="0" y="124460"/>
                  </a:lnTo>
                  <a:cubicBezTo>
                    <a:pt x="0" y="55880"/>
                    <a:pt x="55880" y="0"/>
                    <a:pt x="124460" y="0"/>
                  </a:cubicBezTo>
                  <a:lnTo>
                    <a:pt x="2565252" y="0"/>
                  </a:lnTo>
                  <a:cubicBezTo>
                    <a:pt x="2633832" y="0"/>
                    <a:pt x="2689712" y="55880"/>
                    <a:pt x="2689712" y="124460"/>
                  </a:cubicBezTo>
                  <a:lnTo>
                    <a:pt x="2689712" y="2724001"/>
                  </a:lnTo>
                  <a:cubicBezTo>
                    <a:pt x="2689712" y="2792581"/>
                    <a:pt x="2633832" y="2848461"/>
                    <a:pt x="2565252" y="2848461"/>
                  </a:cubicBezTo>
                  <a:close/>
                </a:path>
              </a:pathLst>
            </a:custGeom>
            <a:solidFill>
              <a:srgbClr val="FFCB57"/>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51" name="Group 24"/>
          <p:cNvGrpSpPr/>
          <p:nvPr/>
        </p:nvGrpSpPr>
        <p:grpSpPr>
          <a:xfrm>
            <a:off x="7127760" y="2101680"/>
            <a:ext cx="1503360" cy="574920"/>
            <a:chOff x="5603760" y="2101680"/>
            <a:chExt cx="1503360" cy="574920"/>
          </a:xfrm>
        </p:grpSpPr>
        <p:sp>
          <p:nvSpPr>
            <p:cNvPr id="52" name="Freeform 25"/>
            <p:cNvSpPr/>
            <p:nvPr/>
          </p:nvSpPr>
          <p:spPr>
            <a:xfrm>
              <a:off x="5603760" y="2101680"/>
              <a:ext cx="1503360" cy="574920"/>
            </a:xfrm>
            <a:custGeom>
              <a:avLst/>
              <a:gdLst>
                <a:gd name="GluePoint1X" fmla="*/ 2549981 w 2674441"/>
                <a:gd name="GluePoint1Y" fmla="*/ 1021174 h 1021174"/>
                <a:gd name="GluePoint2X" fmla="*/ 124460 w 2674441"/>
                <a:gd name="GluePoint2Y" fmla="*/ 1021174 h 1021174"/>
                <a:gd name="GluePoint3X" fmla="*/ 55880 w 2674441"/>
                <a:gd name="GluePoint3Y" fmla="*/ 1021174 h 1021174"/>
                <a:gd name="GluePoint4X" fmla="*/ 0 w 2674441"/>
                <a:gd name="GluePoint4Y" fmla="*/ 965294 h 1021174"/>
                <a:gd name="GluePoint5X" fmla="*/ 0 w 2674441"/>
                <a:gd name="GluePoint5Y" fmla="*/ 896714 h 1021174"/>
                <a:gd name="GluePoint6X" fmla="*/ 0 w 2674441"/>
                <a:gd name="GluePoint6Y" fmla="*/ 124460 h 1021174"/>
                <a:gd name="GluePoint7X" fmla="*/ 0 w 2674441"/>
                <a:gd name="GluePoint7Y" fmla="*/ 55880 h 1021174"/>
                <a:gd name="GluePoint8X" fmla="*/ 55880 w 2674441"/>
                <a:gd name="GluePoint8Y" fmla="*/ 0 h 1021174"/>
                <a:gd name="GluePoint9X" fmla="*/ 124460 w 2674441"/>
                <a:gd name="GluePoint9Y" fmla="*/ 0 h 1021174"/>
                <a:gd name="GluePoint10X" fmla="*/ 2549981 w 2674441"/>
                <a:gd name="GluePoint10Y" fmla="*/ 0 h 1021174"/>
                <a:gd name="GluePoint11X" fmla="*/ 2618561 w 2674441"/>
                <a:gd name="GluePoint11Y" fmla="*/ 0 h 1021174"/>
                <a:gd name="GluePoint12X" fmla="*/ 2674441 w 2674441"/>
                <a:gd name="GluePoint12Y" fmla="*/ 55880 h 1021174"/>
                <a:gd name="GluePoint13X" fmla="*/ 2674441 w 2674441"/>
                <a:gd name="GluePoint13Y" fmla="*/ 124460 h 1021174"/>
                <a:gd name="GluePoint14X" fmla="*/ 2674441 w 2674441"/>
                <a:gd name="GluePoint14Y" fmla="*/ 896714 h 1021174"/>
                <a:gd name="GluePoint15X" fmla="*/ 2674441 w 2674441"/>
                <a:gd name="GluePoint15Y" fmla="*/ 965294 h 1021174"/>
                <a:gd name="GluePoint16X" fmla="*/ 2618561 w 2674441"/>
                <a:gd name="GluePoint16Y" fmla="*/ 1021174 h 1021174"/>
                <a:gd name="GluePoint17X" fmla="*/ 2549981 w 2674441"/>
                <a:gd name="GluePoint17Y" fmla="*/ 1021174 h 102117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2674441" h="1021174">
                  <a:moveTo>
                    <a:pt x="2549981" y="1021174"/>
                  </a:moveTo>
                  <a:lnTo>
                    <a:pt x="124460" y="1021174"/>
                  </a:lnTo>
                  <a:cubicBezTo>
                    <a:pt x="55880" y="1021174"/>
                    <a:pt x="0" y="965294"/>
                    <a:pt x="0" y="896714"/>
                  </a:cubicBezTo>
                  <a:lnTo>
                    <a:pt x="0" y="124460"/>
                  </a:lnTo>
                  <a:cubicBezTo>
                    <a:pt x="0" y="55880"/>
                    <a:pt x="55880" y="0"/>
                    <a:pt x="124460" y="0"/>
                  </a:cubicBezTo>
                  <a:lnTo>
                    <a:pt x="2549981" y="0"/>
                  </a:lnTo>
                  <a:cubicBezTo>
                    <a:pt x="2618561" y="0"/>
                    <a:pt x="2674441" y="55880"/>
                    <a:pt x="2674441" y="124460"/>
                  </a:cubicBezTo>
                  <a:lnTo>
                    <a:pt x="2674441" y="896714"/>
                  </a:lnTo>
                  <a:cubicBezTo>
                    <a:pt x="2674441" y="965294"/>
                    <a:pt x="2618561" y="1021174"/>
                    <a:pt x="2549981" y="1021174"/>
                  </a:cubicBezTo>
                  <a:close/>
                </a:path>
              </a:pathLst>
            </a:custGeom>
            <a:solidFill>
              <a:srgbClr val="E4760F"/>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53" name="Group 26"/>
          <p:cNvGrpSpPr/>
          <p:nvPr/>
        </p:nvGrpSpPr>
        <p:grpSpPr>
          <a:xfrm>
            <a:off x="7183560" y="2887560"/>
            <a:ext cx="1447560" cy="878040"/>
            <a:chOff x="5659560" y="2887560"/>
            <a:chExt cx="1447560" cy="878040"/>
          </a:xfrm>
        </p:grpSpPr>
        <p:sp>
          <p:nvSpPr>
            <p:cNvPr id="54" name="Freeform 27"/>
            <p:cNvSpPr/>
            <p:nvPr/>
          </p:nvSpPr>
          <p:spPr>
            <a:xfrm>
              <a:off x="5659560" y="2887560"/>
              <a:ext cx="1447560" cy="878040"/>
            </a:xfrm>
            <a:custGeom>
              <a:avLst/>
              <a:gdLst>
                <a:gd name="GluePoint1X" fmla="*/ 2452081 w 2576541"/>
                <a:gd name="GluePoint1Y" fmla="*/ 2848461 h 2848461"/>
                <a:gd name="GluePoint2X" fmla="*/ 124460 w 2576541"/>
                <a:gd name="GluePoint2Y" fmla="*/ 2848461 h 2848461"/>
                <a:gd name="GluePoint3X" fmla="*/ 55880 w 2576541"/>
                <a:gd name="GluePoint3Y" fmla="*/ 2848461 h 2848461"/>
                <a:gd name="GluePoint4X" fmla="*/ 0 w 2576541"/>
                <a:gd name="GluePoint4Y" fmla="*/ 2792581 h 2848461"/>
                <a:gd name="GluePoint5X" fmla="*/ 0 w 2576541"/>
                <a:gd name="GluePoint5Y" fmla="*/ 2724001 h 2848461"/>
                <a:gd name="GluePoint6X" fmla="*/ 0 w 2576541"/>
                <a:gd name="GluePoint6Y" fmla="*/ 124460 h 2848461"/>
                <a:gd name="GluePoint7X" fmla="*/ 0 w 2576541"/>
                <a:gd name="GluePoint7Y" fmla="*/ 55880 h 2848461"/>
                <a:gd name="GluePoint8X" fmla="*/ 55880 w 2576541"/>
                <a:gd name="GluePoint8Y" fmla="*/ 0 h 2848461"/>
                <a:gd name="GluePoint9X" fmla="*/ 124460 w 2576541"/>
                <a:gd name="GluePoint9Y" fmla="*/ 0 h 2848461"/>
                <a:gd name="GluePoint10X" fmla="*/ 2452081 w 2576541"/>
                <a:gd name="GluePoint10Y" fmla="*/ 0 h 2848461"/>
                <a:gd name="GluePoint11X" fmla="*/ 2520661 w 2576541"/>
                <a:gd name="GluePoint11Y" fmla="*/ 0 h 2848461"/>
                <a:gd name="GluePoint12X" fmla="*/ 2576541 w 2576541"/>
                <a:gd name="GluePoint12Y" fmla="*/ 55880 h 2848461"/>
                <a:gd name="GluePoint13X" fmla="*/ 2576541 w 2576541"/>
                <a:gd name="GluePoint13Y" fmla="*/ 124460 h 2848461"/>
                <a:gd name="GluePoint14X" fmla="*/ 2576541 w 2576541"/>
                <a:gd name="GluePoint14Y" fmla="*/ 2724001 h 2848461"/>
                <a:gd name="GluePoint15X" fmla="*/ 2576541 w 2576541"/>
                <a:gd name="GluePoint15Y" fmla="*/ 2792581 h 2848461"/>
                <a:gd name="GluePoint16X" fmla="*/ 2520661 w 2576541"/>
                <a:gd name="GluePoint16Y" fmla="*/ 2848461 h 2848461"/>
                <a:gd name="GluePoint17X" fmla="*/ 2452081 w 2576541"/>
                <a:gd name="GluePoint17Y" fmla="*/ 2848461 h 284846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2576541" h="2848461">
                  <a:moveTo>
                    <a:pt x="2452081" y="2848461"/>
                  </a:moveTo>
                  <a:lnTo>
                    <a:pt x="124460" y="2848461"/>
                  </a:lnTo>
                  <a:cubicBezTo>
                    <a:pt x="55880" y="2848461"/>
                    <a:pt x="0" y="2792581"/>
                    <a:pt x="0" y="2724001"/>
                  </a:cubicBezTo>
                  <a:lnTo>
                    <a:pt x="0" y="124460"/>
                  </a:lnTo>
                  <a:cubicBezTo>
                    <a:pt x="0" y="55880"/>
                    <a:pt x="55880" y="0"/>
                    <a:pt x="124460" y="0"/>
                  </a:cubicBezTo>
                  <a:lnTo>
                    <a:pt x="2452081" y="0"/>
                  </a:lnTo>
                  <a:cubicBezTo>
                    <a:pt x="2520661" y="0"/>
                    <a:pt x="2576541" y="55880"/>
                    <a:pt x="2576541" y="124460"/>
                  </a:cubicBezTo>
                  <a:lnTo>
                    <a:pt x="2576541" y="2724001"/>
                  </a:lnTo>
                  <a:cubicBezTo>
                    <a:pt x="2576541" y="2792581"/>
                    <a:pt x="2520661" y="2848461"/>
                    <a:pt x="2452081" y="2848461"/>
                  </a:cubicBezTo>
                  <a:close/>
                </a:path>
              </a:pathLst>
            </a:custGeom>
            <a:solidFill>
              <a:srgbClr val="FFCB57"/>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55" name="Group 28"/>
          <p:cNvGrpSpPr/>
          <p:nvPr/>
        </p:nvGrpSpPr>
        <p:grpSpPr>
          <a:xfrm>
            <a:off x="8953680" y="2109960"/>
            <a:ext cx="1520640" cy="566640"/>
            <a:chOff x="7429680" y="2109960"/>
            <a:chExt cx="1520640" cy="566640"/>
          </a:xfrm>
        </p:grpSpPr>
        <p:sp>
          <p:nvSpPr>
            <p:cNvPr id="56" name="Freeform 29"/>
            <p:cNvSpPr/>
            <p:nvPr/>
          </p:nvSpPr>
          <p:spPr>
            <a:xfrm>
              <a:off x="7429680" y="2109960"/>
              <a:ext cx="1520640" cy="566640"/>
            </a:xfrm>
            <a:custGeom>
              <a:avLst/>
              <a:gdLst>
                <a:gd name="GluePoint1X" fmla="*/ 2581857 w 2706318"/>
                <a:gd name="GluePoint1Y" fmla="*/ 1006346 h 1006346"/>
                <a:gd name="GluePoint2X" fmla="*/ 124460 w 2706318"/>
                <a:gd name="GluePoint2Y" fmla="*/ 1006346 h 1006346"/>
                <a:gd name="GluePoint3X" fmla="*/ 55880 w 2706318"/>
                <a:gd name="GluePoint3Y" fmla="*/ 1006346 h 1006346"/>
                <a:gd name="GluePoint4X" fmla="*/ 0 w 2706318"/>
                <a:gd name="GluePoint4Y" fmla="*/ 950466 h 1006346"/>
                <a:gd name="GluePoint5X" fmla="*/ 0 w 2706318"/>
                <a:gd name="GluePoint5Y" fmla="*/ 881886 h 1006346"/>
                <a:gd name="GluePoint6X" fmla="*/ 0 w 2706318"/>
                <a:gd name="GluePoint6Y" fmla="*/ 124460 h 1006346"/>
                <a:gd name="GluePoint7X" fmla="*/ 0 w 2706318"/>
                <a:gd name="GluePoint7Y" fmla="*/ 55880 h 1006346"/>
                <a:gd name="GluePoint8X" fmla="*/ 55880 w 2706318"/>
                <a:gd name="GluePoint8Y" fmla="*/ 0 h 1006346"/>
                <a:gd name="GluePoint9X" fmla="*/ 124460 w 2706318"/>
                <a:gd name="GluePoint9Y" fmla="*/ 0 h 1006346"/>
                <a:gd name="GluePoint10X" fmla="*/ 2581858 w 2706318"/>
                <a:gd name="GluePoint10Y" fmla="*/ 0 h 1006346"/>
                <a:gd name="GluePoint11X" fmla="*/ 2650437 w 2706318"/>
                <a:gd name="GluePoint11Y" fmla="*/ 0 h 1006346"/>
                <a:gd name="GluePoint12X" fmla="*/ 2706318 w 2706318"/>
                <a:gd name="GluePoint12Y" fmla="*/ 55880 h 1006346"/>
                <a:gd name="GluePoint13X" fmla="*/ 2706318 w 2706318"/>
                <a:gd name="GluePoint13Y" fmla="*/ 124460 h 1006346"/>
                <a:gd name="GluePoint14X" fmla="*/ 2706318 w 2706318"/>
                <a:gd name="GluePoint14Y" fmla="*/ 881886 h 1006346"/>
                <a:gd name="GluePoint15X" fmla="*/ 2706318 w 2706318"/>
                <a:gd name="GluePoint15Y" fmla="*/ 950466 h 1006346"/>
                <a:gd name="GluePoint16X" fmla="*/ 2650437 w 2706318"/>
                <a:gd name="GluePoint16Y" fmla="*/ 1006346 h 1006346"/>
                <a:gd name="GluePoint17X" fmla="*/ 2581858 w 2706318"/>
                <a:gd name="GluePoint17Y" fmla="*/ 1006346 h 1006346"/>
                <a:gd name="GluePoint18X" fmla="*/ 2581857 w 2706318"/>
                <a:gd name="GluePoint18Y" fmla="*/ 1006346 h 100634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Lst>
              <a:rect l="l" t="t" r="r" b="b"/>
              <a:pathLst>
                <a:path w="2706318" h="1006346">
                  <a:moveTo>
                    <a:pt x="2581857" y="1006346"/>
                  </a:moveTo>
                  <a:lnTo>
                    <a:pt x="124460" y="1006346"/>
                  </a:lnTo>
                  <a:cubicBezTo>
                    <a:pt x="55880" y="1006346"/>
                    <a:pt x="0" y="950466"/>
                    <a:pt x="0" y="881886"/>
                  </a:cubicBezTo>
                  <a:lnTo>
                    <a:pt x="0" y="124460"/>
                  </a:lnTo>
                  <a:cubicBezTo>
                    <a:pt x="0" y="55880"/>
                    <a:pt x="55880" y="0"/>
                    <a:pt x="124460" y="0"/>
                  </a:cubicBezTo>
                  <a:lnTo>
                    <a:pt x="2581858" y="0"/>
                  </a:lnTo>
                  <a:cubicBezTo>
                    <a:pt x="2650437" y="0"/>
                    <a:pt x="2706318" y="55880"/>
                    <a:pt x="2706318" y="124460"/>
                  </a:cubicBezTo>
                  <a:lnTo>
                    <a:pt x="2706318" y="881886"/>
                  </a:lnTo>
                  <a:cubicBezTo>
                    <a:pt x="2706318" y="950466"/>
                    <a:pt x="2650437" y="1006346"/>
                    <a:pt x="2581858" y="1006346"/>
                  </a:cubicBezTo>
                  <a:lnTo>
                    <a:pt x="2581857" y="1006346"/>
                  </a:lnTo>
                  <a:close/>
                </a:path>
              </a:pathLst>
            </a:custGeom>
            <a:solidFill>
              <a:srgbClr val="E4760F"/>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grpSp>
        <p:nvGrpSpPr>
          <p:cNvPr id="57" name="Group 30"/>
          <p:cNvGrpSpPr/>
          <p:nvPr/>
        </p:nvGrpSpPr>
        <p:grpSpPr>
          <a:xfrm>
            <a:off x="8953680" y="2887560"/>
            <a:ext cx="1520640" cy="878040"/>
            <a:chOff x="7429680" y="2887560"/>
            <a:chExt cx="1520640" cy="878040"/>
          </a:xfrm>
        </p:grpSpPr>
        <p:sp>
          <p:nvSpPr>
            <p:cNvPr id="58" name="Freeform 31"/>
            <p:cNvSpPr/>
            <p:nvPr/>
          </p:nvSpPr>
          <p:spPr>
            <a:xfrm>
              <a:off x="7429680" y="2887560"/>
              <a:ext cx="1520640" cy="878040"/>
            </a:xfrm>
            <a:custGeom>
              <a:avLst/>
              <a:gdLst>
                <a:gd name="GluePoint1X" fmla="*/ 2581857 w 2706318"/>
                <a:gd name="GluePoint1Y" fmla="*/ 2848461 h 2848461"/>
                <a:gd name="GluePoint2X" fmla="*/ 124460 w 2706318"/>
                <a:gd name="GluePoint2Y" fmla="*/ 2848461 h 2848461"/>
                <a:gd name="GluePoint3X" fmla="*/ 55880 w 2706318"/>
                <a:gd name="GluePoint3Y" fmla="*/ 2848461 h 2848461"/>
                <a:gd name="GluePoint4X" fmla="*/ 0 w 2706318"/>
                <a:gd name="GluePoint4Y" fmla="*/ 2792581 h 2848461"/>
                <a:gd name="GluePoint5X" fmla="*/ 0 w 2706318"/>
                <a:gd name="GluePoint5Y" fmla="*/ 2724001 h 2848461"/>
                <a:gd name="GluePoint6X" fmla="*/ 0 w 2706318"/>
                <a:gd name="GluePoint6Y" fmla="*/ 124460 h 2848461"/>
                <a:gd name="GluePoint7X" fmla="*/ 0 w 2706318"/>
                <a:gd name="GluePoint7Y" fmla="*/ 55880 h 2848461"/>
                <a:gd name="GluePoint8X" fmla="*/ 55880 w 2706318"/>
                <a:gd name="GluePoint8Y" fmla="*/ 0 h 2848461"/>
                <a:gd name="GluePoint9X" fmla="*/ 124460 w 2706318"/>
                <a:gd name="GluePoint9Y" fmla="*/ 0 h 2848461"/>
                <a:gd name="GluePoint10X" fmla="*/ 2581858 w 2706318"/>
                <a:gd name="GluePoint10Y" fmla="*/ 0 h 2848461"/>
                <a:gd name="GluePoint11X" fmla="*/ 2650437 w 2706318"/>
                <a:gd name="GluePoint11Y" fmla="*/ 0 h 2848461"/>
                <a:gd name="GluePoint12X" fmla="*/ 2706318 w 2706318"/>
                <a:gd name="GluePoint12Y" fmla="*/ 55880 h 2848461"/>
                <a:gd name="GluePoint13X" fmla="*/ 2706318 w 2706318"/>
                <a:gd name="GluePoint13Y" fmla="*/ 124460 h 2848461"/>
                <a:gd name="GluePoint14X" fmla="*/ 2706318 w 2706318"/>
                <a:gd name="GluePoint14Y" fmla="*/ 2724001 h 2848461"/>
                <a:gd name="GluePoint15X" fmla="*/ 2706318 w 2706318"/>
                <a:gd name="GluePoint15Y" fmla="*/ 2792581 h 2848461"/>
                <a:gd name="GluePoint16X" fmla="*/ 2650437 w 2706318"/>
                <a:gd name="GluePoint16Y" fmla="*/ 2848461 h 2848461"/>
                <a:gd name="GluePoint17X" fmla="*/ 2581858 w 2706318"/>
                <a:gd name="GluePoint17Y" fmla="*/ 2848461 h 2848461"/>
                <a:gd name="GluePoint18X" fmla="*/ 2581857 w 2706318"/>
                <a:gd name="GluePoint18Y" fmla="*/ 2848461 h 284846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Lst>
              <a:rect l="l" t="t" r="r" b="b"/>
              <a:pathLst>
                <a:path w="2706318" h="2848461">
                  <a:moveTo>
                    <a:pt x="2581857" y="2848461"/>
                  </a:moveTo>
                  <a:lnTo>
                    <a:pt x="124460" y="2848461"/>
                  </a:lnTo>
                  <a:cubicBezTo>
                    <a:pt x="55880" y="2848461"/>
                    <a:pt x="0" y="2792581"/>
                    <a:pt x="0" y="2724001"/>
                  </a:cubicBezTo>
                  <a:lnTo>
                    <a:pt x="0" y="124460"/>
                  </a:lnTo>
                  <a:cubicBezTo>
                    <a:pt x="0" y="55880"/>
                    <a:pt x="55880" y="0"/>
                    <a:pt x="124460" y="0"/>
                  </a:cubicBezTo>
                  <a:lnTo>
                    <a:pt x="2581858" y="0"/>
                  </a:lnTo>
                  <a:cubicBezTo>
                    <a:pt x="2650437" y="0"/>
                    <a:pt x="2706318" y="55880"/>
                    <a:pt x="2706318" y="124460"/>
                  </a:cubicBezTo>
                  <a:lnTo>
                    <a:pt x="2706318" y="2724001"/>
                  </a:lnTo>
                  <a:cubicBezTo>
                    <a:pt x="2706318" y="2792581"/>
                    <a:pt x="2650437" y="2848461"/>
                    <a:pt x="2581858" y="2848461"/>
                  </a:cubicBezTo>
                  <a:lnTo>
                    <a:pt x="2581857" y="2848461"/>
                  </a:lnTo>
                  <a:close/>
                </a:path>
              </a:pathLst>
            </a:custGeom>
            <a:solidFill>
              <a:srgbClr val="FFCB57"/>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sp>
        <p:nvSpPr>
          <p:cNvPr id="59" name="TextBox 32"/>
          <p:cNvSpPr/>
          <p:nvPr/>
        </p:nvSpPr>
        <p:spPr>
          <a:xfrm>
            <a:off x="3827640" y="123841"/>
            <a:ext cx="4652640" cy="468783"/>
          </a:xfrm>
          <a:prstGeom prst="rect">
            <a:avLst/>
          </a:prstGeom>
          <a:noFill/>
          <a:ln w="0">
            <a:no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3538"/>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3600" b="1" i="0" u="none" strike="noStrike" kern="1200" cap="none" spc="0" normalizeH="0" baseline="0" noProof="0" dirty="0">
                <a:ln>
                  <a:noFill/>
                </a:ln>
                <a:solidFill>
                  <a:srgbClr val="56D0E0"/>
                </a:solidFill>
                <a:effectLst/>
                <a:uLnTx/>
                <a:uFillTx/>
                <a:latin typeface="Canva Sans Bold"/>
                <a:ea typeface="Canva Sans Bold"/>
              </a:rPr>
              <a:t>Gateway Service </a:t>
            </a:r>
            <a:endParaRPr kumimoji="0" lang="en-US" sz="3600" b="0" i="0" u="none" strike="noStrike" kern="1200" cap="none" spc="0" normalizeH="0" baseline="0" noProof="0" dirty="0">
              <a:ln>
                <a:noFill/>
              </a:ln>
              <a:solidFill>
                <a:srgbClr val="56D0E0"/>
              </a:solidFill>
              <a:effectLst/>
              <a:uLnTx/>
              <a:uFillTx/>
              <a:latin typeface="Times New Roman"/>
            </a:endParaRPr>
          </a:p>
        </p:txBody>
      </p:sp>
      <p:sp>
        <p:nvSpPr>
          <p:cNvPr id="60" name="TextBox 33"/>
          <p:cNvSpPr/>
          <p:nvPr/>
        </p:nvSpPr>
        <p:spPr>
          <a:xfrm>
            <a:off x="4656000" y="1474921"/>
            <a:ext cx="3011760" cy="491545"/>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1573"/>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100" b="1" i="0" u="none" strike="noStrike" kern="1200" cap="none" spc="0" normalizeH="0" baseline="0" noProof="0" dirty="0">
                <a:ln>
                  <a:noFill/>
                </a:ln>
                <a:solidFill>
                  <a:srgbClr val="FFFFFF"/>
                </a:solidFill>
                <a:effectLst/>
                <a:uLnTx/>
                <a:uFillTx/>
                <a:latin typeface="Canva Sans Bold"/>
                <a:ea typeface="Canva Sans Bold"/>
              </a:rPr>
              <a:t>B8a Principal Social Worker</a:t>
            </a:r>
            <a:endParaRPr kumimoji="0" lang="en-US" sz="11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573"/>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100" b="1" i="0" u="none" strike="noStrike" kern="1200" cap="none" spc="0" normalizeH="0" baseline="0" noProof="0" dirty="0">
                <a:ln>
                  <a:noFill/>
                </a:ln>
                <a:solidFill>
                  <a:srgbClr val="FFFFFF"/>
                </a:solidFill>
                <a:effectLst/>
                <a:uLnTx/>
                <a:uFillTx/>
                <a:latin typeface="Canva Sans Bold"/>
                <a:ea typeface="Canva Sans Bold"/>
              </a:rPr>
              <a:t>Sharon Kerr / David McIlmunn</a:t>
            </a:r>
            <a:endParaRPr kumimoji="0" lang="en-US" sz="11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524"/>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100" b="0" i="0" u="none" strike="noStrike" kern="1200" cap="none" spc="0" normalizeH="0" baseline="0" noProof="0" dirty="0">
              <a:ln>
                <a:noFill/>
              </a:ln>
              <a:solidFill>
                <a:srgbClr val="FFFFFF"/>
              </a:solidFill>
              <a:effectLst/>
              <a:uLnTx/>
              <a:uFillTx/>
              <a:latin typeface="Times New Roman"/>
            </a:endParaRPr>
          </a:p>
        </p:txBody>
      </p:sp>
      <p:sp>
        <p:nvSpPr>
          <p:cNvPr id="61" name="TextBox 34"/>
          <p:cNvSpPr/>
          <p:nvPr/>
        </p:nvSpPr>
        <p:spPr>
          <a:xfrm>
            <a:off x="1984440" y="2165400"/>
            <a:ext cx="1001520" cy="63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700" b="1" i="0" u="none" strike="noStrike" kern="1200" cap="none" spc="0" normalizeH="0" baseline="0" noProof="0" dirty="0">
                <a:ln>
                  <a:noFill/>
                </a:ln>
                <a:solidFill>
                  <a:srgbClr val="FFFFFF"/>
                </a:solidFill>
                <a:effectLst/>
                <a:uLnTx/>
                <a:uFillTx/>
                <a:latin typeface="Canva Sans Bold"/>
                <a:ea typeface="Canva Sans Bold"/>
              </a:rPr>
              <a:t>SPOE</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p:txBody>
      </p:sp>
      <p:sp>
        <p:nvSpPr>
          <p:cNvPr id="62" name="TextBox 35"/>
          <p:cNvSpPr/>
          <p:nvPr/>
        </p:nvSpPr>
        <p:spPr>
          <a:xfrm>
            <a:off x="1828920" y="3025800"/>
            <a:ext cx="1458720" cy="764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222"/>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500" b="1" i="0" u="none" strike="noStrike" kern="1200" cap="none" spc="0" normalizeH="0" baseline="0" noProof="0" dirty="0">
                <a:ln>
                  <a:noFill/>
                </a:ln>
                <a:solidFill>
                  <a:srgbClr val="000000"/>
                </a:solidFill>
                <a:effectLst/>
                <a:uLnTx/>
                <a:uFillTx/>
                <a:latin typeface="Canva Sans Bold"/>
                <a:ea typeface="Canva Sans Bold"/>
              </a:rPr>
              <a:t>B7 x 6.5 (7)</a:t>
            </a:r>
            <a:endParaRPr kumimoji="0" lang="en-US" sz="15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222"/>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500" b="1" i="0" u="none" strike="noStrike" kern="1200" cap="none" spc="0" normalizeH="0" baseline="0" noProof="0" dirty="0">
                <a:ln>
                  <a:noFill/>
                </a:ln>
                <a:solidFill>
                  <a:srgbClr val="000000"/>
                </a:solidFill>
                <a:effectLst/>
                <a:uLnTx/>
                <a:uFillTx/>
                <a:latin typeface="Canva Sans Bold"/>
                <a:ea typeface="Canva Sans Bold"/>
              </a:rPr>
              <a:t>B6 x 7</a:t>
            </a:r>
            <a:endParaRPr kumimoji="0" lang="en-US" sz="15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573"/>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500" b="0" i="0" u="none" strike="noStrike" kern="1200" cap="none" spc="0" normalizeH="0" baseline="0" noProof="0" dirty="0">
              <a:ln>
                <a:noFill/>
              </a:ln>
              <a:solidFill>
                <a:srgbClr val="FFFFFF"/>
              </a:solidFill>
              <a:effectLst/>
              <a:uLnTx/>
              <a:uFillTx/>
              <a:latin typeface="Times New Roman"/>
            </a:endParaRPr>
          </a:p>
        </p:txBody>
      </p:sp>
      <p:sp>
        <p:nvSpPr>
          <p:cNvPr id="63" name="TextBox 37"/>
          <p:cNvSpPr/>
          <p:nvPr/>
        </p:nvSpPr>
        <p:spPr>
          <a:xfrm>
            <a:off x="6792960" y="4767120"/>
            <a:ext cx="2160720" cy="63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p:txBody>
      </p:sp>
      <p:sp>
        <p:nvSpPr>
          <p:cNvPr id="64" name="TextBox 41"/>
          <p:cNvSpPr/>
          <p:nvPr/>
        </p:nvSpPr>
        <p:spPr>
          <a:xfrm>
            <a:off x="9212160" y="4881600"/>
            <a:ext cx="1001880" cy="63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700" b="1" i="0" u="none" strike="noStrike" kern="1200" cap="none" spc="0" normalizeH="0" baseline="0" noProof="0" dirty="0">
                <a:ln>
                  <a:noFill/>
                </a:ln>
                <a:solidFill>
                  <a:srgbClr val="000000"/>
                </a:solidFill>
                <a:effectLst/>
                <a:uLnTx/>
                <a:uFillTx/>
                <a:latin typeface="Canva Sans Bold"/>
                <a:ea typeface="Canva Sans Bold"/>
              </a:rPr>
              <a:t> </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p:txBody>
      </p:sp>
      <p:sp>
        <p:nvSpPr>
          <p:cNvPr id="65" name="TextBox 42"/>
          <p:cNvSpPr/>
          <p:nvPr/>
        </p:nvSpPr>
        <p:spPr>
          <a:xfrm>
            <a:off x="7372200" y="3070080"/>
            <a:ext cx="1001880" cy="1270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700" b="1" i="0" u="none" strike="noStrike" kern="1200" cap="none" spc="0" normalizeH="0" baseline="0" noProof="0" dirty="0">
                <a:ln>
                  <a:noFill/>
                </a:ln>
                <a:solidFill>
                  <a:srgbClr val="000000"/>
                </a:solidFill>
                <a:effectLst/>
                <a:uLnTx/>
                <a:uFillTx/>
                <a:latin typeface="Canva Sans Bold"/>
                <a:ea typeface="Canva Sans Bold"/>
              </a:rPr>
              <a:t>B7 x3</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700" b="1" i="0" u="none" strike="noStrike" kern="1200" cap="none" spc="0" normalizeH="0" baseline="0" noProof="0" dirty="0">
                <a:ln>
                  <a:noFill/>
                </a:ln>
                <a:solidFill>
                  <a:srgbClr val="000000"/>
                </a:solidFill>
                <a:effectLst/>
                <a:uLnTx/>
                <a:uFillTx/>
                <a:latin typeface="Canva Sans Bold"/>
                <a:ea typeface="Canva Sans Bold"/>
              </a:rPr>
              <a:t>B6 x5</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p:txBody>
      </p:sp>
      <p:sp>
        <p:nvSpPr>
          <p:cNvPr id="66" name="TextBox 43"/>
          <p:cNvSpPr/>
          <p:nvPr/>
        </p:nvSpPr>
        <p:spPr>
          <a:xfrm>
            <a:off x="5349720" y="3049560"/>
            <a:ext cx="1368720" cy="12704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700" b="1" i="0" u="none" strike="noStrike" kern="1200" cap="none" spc="0" normalizeH="0" baseline="0" noProof="0" dirty="0">
                <a:ln>
                  <a:noFill/>
                </a:ln>
                <a:solidFill>
                  <a:srgbClr val="000000"/>
                </a:solidFill>
                <a:effectLst/>
                <a:uLnTx/>
                <a:uFillTx/>
                <a:latin typeface="Canva Sans Bold"/>
                <a:ea typeface="Canva Sans Bold"/>
              </a:rPr>
              <a:t>B7 x3 (2.5)</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700" b="1" i="0" u="none" strike="noStrike" kern="1200" cap="none" spc="0" normalizeH="0" baseline="0" noProof="0" dirty="0">
                <a:ln>
                  <a:noFill/>
                </a:ln>
                <a:solidFill>
                  <a:srgbClr val="000000"/>
                </a:solidFill>
                <a:effectLst/>
                <a:uLnTx/>
                <a:uFillTx/>
                <a:latin typeface="Canva Sans Bold"/>
                <a:ea typeface="Canva Sans Bold"/>
              </a:rPr>
              <a:t>B6 x5</a:t>
            </a: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p:txBody>
      </p:sp>
      <p:sp>
        <p:nvSpPr>
          <p:cNvPr id="67" name="TextBox 44"/>
          <p:cNvSpPr/>
          <p:nvPr/>
        </p:nvSpPr>
        <p:spPr>
          <a:xfrm>
            <a:off x="9212160" y="3079800"/>
            <a:ext cx="1001880" cy="900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361"/>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600" b="1" i="0" u="none" strike="noStrike" kern="1200" cap="none" spc="0" normalizeH="0" baseline="0" noProof="0" dirty="0">
                <a:ln>
                  <a:noFill/>
                </a:ln>
                <a:solidFill>
                  <a:srgbClr val="000000"/>
                </a:solidFill>
                <a:effectLst/>
                <a:uLnTx/>
                <a:uFillTx/>
                <a:latin typeface="Canva Sans Bold"/>
                <a:ea typeface="Canva Sans Bold"/>
              </a:rPr>
              <a:t>B7 x3</a:t>
            </a:r>
            <a:endParaRPr kumimoji="0" lang="en-US" sz="16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361"/>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600" b="1" i="0" u="none" strike="noStrike" kern="1200" cap="none" spc="0" normalizeH="0" baseline="0" noProof="0" dirty="0">
                <a:ln>
                  <a:noFill/>
                </a:ln>
                <a:solidFill>
                  <a:srgbClr val="000000"/>
                </a:solidFill>
                <a:effectLst/>
                <a:uLnTx/>
                <a:uFillTx/>
                <a:latin typeface="Canva Sans Bold"/>
                <a:ea typeface="Canva Sans Bold"/>
              </a:rPr>
              <a:t>B6 x5</a:t>
            </a:r>
            <a:endParaRPr kumimoji="0" lang="en-US" sz="16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361"/>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600" b="0" i="0" u="none" strike="noStrike" kern="1200" cap="none" spc="0" normalizeH="0" baseline="0" noProof="0" dirty="0">
              <a:ln>
                <a:noFill/>
              </a:ln>
              <a:solidFill>
                <a:srgbClr val="FFFFFF"/>
              </a:solidFill>
              <a:effectLst/>
              <a:uLnTx/>
              <a:uFillTx/>
              <a:latin typeface="Times New Roman"/>
            </a:endParaRPr>
          </a:p>
        </p:txBody>
      </p:sp>
      <p:sp>
        <p:nvSpPr>
          <p:cNvPr id="68" name="TextBox 45"/>
          <p:cNvSpPr/>
          <p:nvPr/>
        </p:nvSpPr>
        <p:spPr>
          <a:xfrm>
            <a:off x="5349720" y="2165400"/>
            <a:ext cx="1368720" cy="5983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1698"/>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200" b="1" i="0" u="none" strike="noStrike" kern="1200" cap="none" spc="0" normalizeH="0" baseline="0" noProof="0" dirty="0">
                <a:ln>
                  <a:noFill/>
                </a:ln>
                <a:solidFill>
                  <a:srgbClr val="FFFFFF"/>
                </a:solidFill>
                <a:effectLst/>
                <a:uLnTx/>
                <a:uFillTx/>
                <a:latin typeface="Canva Sans Bold"/>
                <a:ea typeface="Canva Sans Bold"/>
              </a:rPr>
              <a:t>ASSESSMENT </a:t>
            </a:r>
            <a:endParaRPr kumimoji="0" lang="en-US" sz="12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698"/>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200" b="1" i="0" u="none" strike="noStrike" kern="1200" cap="none" spc="0" normalizeH="0" baseline="0" noProof="0" dirty="0">
                <a:ln>
                  <a:noFill/>
                </a:ln>
                <a:solidFill>
                  <a:srgbClr val="FFFFFF"/>
                </a:solidFill>
                <a:effectLst/>
                <a:uLnTx/>
                <a:uFillTx/>
                <a:latin typeface="Canva Sans Bold"/>
                <a:ea typeface="Canva Sans Bold"/>
              </a:rPr>
              <a:t>Team 1</a:t>
            </a:r>
            <a:endParaRPr kumimoji="0" lang="en-US" sz="12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312"/>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200" b="0" i="0" u="none" strike="noStrike" kern="1200" cap="none" spc="0" normalizeH="0" baseline="0" noProof="0" dirty="0">
              <a:ln>
                <a:noFill/>
              </a:ln>
              <a:solidFill>
                <a:srgbClr val="FFFFFF"/>
              </a:solidFill>
              <a:effectLst/>
              <a:uLnTx/>
              <a:uFillTx/>
              <a:latin typeface="Times New Roman"/>
            </a:endParaRPr>
          </a:p>
        </p:txBody>
      </p:sp>
      <p:sp>
        <p:nvSpPr>
          <p:cNvPr id="69" name="TextBox 46"/>
          <p:cNvSpPr/>
          <p:nvPr/>
        </p:nvSpPr>
        <p:spPr>
          <a:xfrm>
            <a:off x="8775840" y="2157481"/>
            <a:ext cx="1771560" cy="7026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1837"/>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300" b="1" i="0" u="none" strike="noStrike" kern="1200" cap="none" spc="0" normalizeH="0" baseline="0" noProof="0" dirty="0">
                <a:ln>
                  <a:noFill/>
                </a:ln>
                <a:solidFill>
                  <a:srgbClr val="FFFFFF"/>
                </a:solidFill>
                <a:effectLst/>
                <a:uLnTx/>
                <a:uFillTx/>
                <a:latin typeface="Canva Sans Bold"/>
                <a:ea typeface="Canva Sans Bold"/>
              </a:rPr>
              <a:t>ASSESSMENT </a:t>
            </a:r>
            <a:endParaRPr kumimoji="0" lang="en-US" sz="13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837"/>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300" b="1" i="0" u="none" strike="noStrike" kern="1200" cap="none" spc="0" normalizeH="0" baseline="0" noProof="0" dirty="0">
                <a:ln>
                  <a:noFill/>
                </a:ln>
                <a:solidFill>
                  <a:srgbClr val="FFFFFF"/>
                </a:solidFill>
                <a:effectLst/>
                <a:uLnTx/>
                <a:uFillTx/>
                <a:latin typeface="Canva Sans Bold"/>
                <a:ea typeface="Canva Sans Bold"/>
              </a:rPr>
              <a:t>Team 3</a:t>
            </a:r>
            <a:endParaRPr kumimoji="0" lang="en-US" sz="13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098"/>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300" b="0" i="0" u="none" strike="noStrike" kern="1200" cap="none" spc="0" normalizeH="0" baseline="0" noProof="0" dirty="0">
              <a:ln>
                <a:noFill/>
              </a:ln>
              <a:solidFill>
                <a:srgbClr val="FFFFFF"/>
              </a:solidFill>
              <a:effectLst/>
              <a:uLnTx/>
              <a:uFillTx/>
              <a:latin typeface="Times New Roman"/>
            </a:endParaRPr>
          </a:p>
        </p:txBody>
      </p:sp>
      <p:sp>
        <p:nvSpPr>
          <p:cNvPr id="70" name="TextBox 47"/>
          <p:cNvSpPr/>
          <p:nvPr/>
        </p:nvSpPr>
        <p:spPr>
          <a:xfrm>
            <a:off x="7119840" y="2157481"/>
            <a:ext cx="1392480" cy="70269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1837"/>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300" b="1" i="0" u="none" strike="noStrike" kern="1200" cap="none" spc="0" normalizeH="0" baseline="0" noProof="0" dirty="0">
                <a:ln>
                  <a:noFill/>
                </a:ln>
                <a:solidFill>
                  <a:srgbClr val="FFFFFF"/>
                </a:solidFill>
                <a:effectLst/>
                <a:uLnTx/>
                <a:uFillTx/>
                <a:latin typeface="Canva Sans Bold"/>
                <a:ea typeface="Canva Sans Bold"/>
              </a:rPr>
              <a:t>ASSESSMENT </a:t>
            </a:r>
            <a:endParaRPr kumimoji="0" lang="en-US" sz="13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837"/>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300" b="1" i="0" u="none" strike="noStrike" kern="1200" cap="none" spc="0" normalizeH="0" baseline="0" noProof="0" dirty="0">
                <a:ln>
                  <a:noFill/>
                </a:ln>
                <a:solidFill>
                  <a:srgbClr val="FFFFFF"/>
                </a:solidFill>
                <a:effectLst/>
                <a:uLnTx/>
                <a:uFillTx/>
                <a:latin typeface="Canva Sans Bold"/>
                <a:ea typeface="Canva Sans Bold"/>
              </a:rPr>
              <a:t>Team 2</a:t>
            </a:r>
            <a:endParaRPr kumimoji="0" lang="en-US" sz="13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2098"/>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300" b="0" i="0" u="none" strike="noStrike" kern="1200" cap="none" spc="0" normalizeH="0" baseline="0" noProof="0" dirty="0">
              <a:ln>
                <a:noFill/>
              </a:ln>
              <a:solidFill>
                <a:srgbClr val="FFFFFF"/>
              </a:solidFill>
              <a:effectLst/>
              <a:uLnTx/>
              <a:uFillTx/>
              <a:latin typeface="Times New Roman"/>
            </a:endParaRPr>
          </a:p>
        </p:txBody>
      </p:sp>
      <p:grpSp>
        <p:nvGrpSpPr>
          <p:cNvPr id="71" name="Group 48"/>
          <p:cNvGrpSpPr/>
          <p:nvPr/>
        </p:nvGrpSpPr>
        <p:grpSpPr>
          <a:xfrm>
            <a:off x="3123143" y="644580"/>
            <a:ext cx="6042554" cy="577800"/>
            <a:chOff x="223920" y="765000"/>
            <a:chExt cx="8742240" cy="466920"/>
          </a:xfrm>
        </p:grpSpPr>
        <p:sp>
          <p:nvSpPr>
            <p:cNvPr id="72" name="Freeform 49"/>
            <p:cNvSpPr/>
            <p:nvPr/>
          </p:nvSpPr>
          <p:spPr>
            <a:xfrm>
              <a:off x="223920" y="765000"/>
              <a:ext cx="8742240" cy="466920"/>
            </a:xfrm>
            <a:custGeom>
              <a:avLst/>
              <a:gdLst>
                <a:gd name="GluePoint1X" fmla="*/ 15429928 w 15554389"/>
                <a:gd name="GluePoint1Y" fmla="*/ 830154 h 830154"/>
                <a:gd name="GluePoint2X" fmla="*/ 124460 w 15554389"/>
                <a:gd name="GluePoint2Y" fmla="*/ 830154 h 830154"/>
                <a:gd name="GluePoint3X" fmla="*/ 55880 w 15554389"/>
                <a:gd name="GluePoint3Y" fmla="*/ 830154 h 830154"/>
                <a:gd name="GluePoint4X" fmla="*/ 0 w 15554389"/>
                <a:gd name="GluePoint4Y" fmla="*/ 774274 h 830154"/>
                <a:gd name="GluePoint5X" fmla="*/ 0 w 15554389"/>
                <a:gd name="GluePoint5Y" fmla="*/ 705694 h 830154"/>
                <a:gd name="GluePoint6X" fmla="*/ 0 w 15554389"/>
                <a:gd name="GluePoint6Y" fmla="*/ 124460 h 830154"/>
                <a:gd name="GluePoint7X" fmla="*/ 0 w 15554389"/>
                <a:gd name="GluePoint7Y" fmla="*/ 55880 h 830154"/>
                <a:gd name="GluePoint8X" fmla="*/ 55880 w 15554389"/>
                <a:gd name="GluePoint8Y" fmla="*/ 0 h 830154"/>
                <a:gd name="GluePoint9X" fmla="*/ 124460 w 15554389"/>
                <a:gd name="GluePoint9Y" fmla="*/ 0 h 830154"/>
                <a:gd name="GluePoint10X" fmla="*/ 15429928 w 15554389"/>
                <a:gd name="GluePoint10Y" fmla="*/ 0 h 830154"/>
                <a:gd name="GluePoint11X" fmla="*/ 15498508 w 15554389"/>
                <a:gd name="GluePoint11Y" fmla="*/ 0 h 830154"/>
                <a:gd name="GluePoint12X" fmla="*/ 15554389 w 15554389"/>
                <a:gd name="GluePoint12Y" fmla="*/ 55880 h 830154"/>
                <a:gd name="GluePoint13X" fmla="*/ 15554389 w 15554389"/>
                <a:gd name="GluePoint13Y" fmla="*/ 124460 h 830154"/>
                <a:gd name="GluePoint14X" fmla="*/ 15554389 w 15554389"/>
                <a:gd name="GluePoint14Y" fmla="*/ 705694 h 830154"/>
                <a:gd name="GluePoint15X" fmla="*/ 15554389 w 15554389"/>
                <a:gd name="GluePoint15Y" fmla="*/ 774274 h 830154"/>
                <a:gd name="GluePoint16X" fmla="*/ 15498508 w 15554389"/>
                <a:gd name="GluePoint16Y" fmla="*/ 830154 h 830154"/>
                <a:gd name="GluePoint17X" fmla="*/ 15429928 w 15554389"/>
                <a:gd name="GluePoint17Y" fmla="*/ 830154 h 83015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l" t="t" r="r" b="b"/>
              <a:pathLst>
                <a:path w="15554389" h="830154">
                  <a:moveTo>
                    <a:pt x="15429928" y="830154"/>
                  </a:moveTo>
                  <a:lnTo>
                    <a:pt x="124460" y="830154"/>
                  </a:lnTo>
                  <a:cubicBezTo>
                    <a:pt x="55880" y="830154"/>
                    <a:pt x="0" y="774274"/>
                    <a:pt x="0" y="705694"/>
                  </a:cubicBezTo>
                  <a:lnTo>
                    <a:pt x="0" y="124460"/>
                  </a:lnTo>
                  <a:cubicBezTo>
                    <a:pt x="0" y="55880"/>
                    <a:pt x="55880" y="0"/>
                    <a:pt x="124460" y="0"/>
                  </a:cubicBezTo>
                  <a:lnTo>
                    <a:pt x="15429928" y="0"/>
                  </a:lnTo>
                  <a:cubicBezTo>
                    <a:pt x="15498508" y="0"/>
                    <a:pt x="15554389" y="55880"/>
                    <a:pt x="15554389" y="124460"/>
                  </a:cubicBezTo>
                  <a:lnTo>
                    <a:pt x="15554389" y="705694"/>
                  </a:lnTo>
                  <a:cubicBezTo>
                    <a:pt x="15554389" y="774274"/>
                    <a:pt x="15498508" y="830154"/>
                    <a:pt x="15429928" y="830154"/>
                  </a:cubicBezTo>
                  <a:close/>
                </a:path>
              </a:pathLst>
            </a:custGeom>
            <a:solidFill>
              <a:srgbClr val="FF5757"/>
            </a:solid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grpSp>
      <p:sp>
        <p:nvSpPr>
          <p:cNvPr id="73" name="TextBox 50"/>
          <p:cNvSpPr/>
          <p:nvPr/>
        </p:nvSpPr>
        <p:spPr>
          <a:xfrm>
            <a:off x="4775160" y="820800"/>
            <a:ext cx="2773440" cy="583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1573"/>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100" b="1" i="0" u="none" strike="noStrike" kern="1200" cap="none" spc="0" normalizeH="0" baseline="0" noProof="0" dirty="0">
                <a:ln>
                  <a:noFill/>
                </a:ln>
                <a:solidFill>
                  <a:srgbClr val="FFFFFF"/>
                </a:solidFill>
                <a:effectLst/>
                <a:uLnTx/>
                <a:uFillTx/>
                <a:latin typeface="Canva Sans Bold"/>
                <a:ea typeface="Canva Sans Bold"/>
              </a:rPr>
              <a:t>B8B Children’s Services Manager</a:t>
            </a:r>
            <a:endParaRPr kumimoji="0" lang="en-US" sz="11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573"/>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r>
              <a:rPr kumimoji="0" lang="en-US" sz="1100" b="1" i="0" u="none" strike="noStrike" kern="1200" cap="none" spc="0" normalizeH="0" baseline="0" noProof="0" dirty="0">
                <a:ln>
                  <a:noFill/>
                </a:ln>
                <a:solidFill>
                  <a:srgbClr val="FFFFFF"/>
                </a:solidFill>
                <a:effectLst/>
                <a:uLnTx/>
                <a:uFillTx/>
                <a:latin typeface="Canva Sans Bold"/>
                <a:ea typeface="Canva Sans Bold"/>
              </a:rPr>
              <a:t>Karen McCall</a:t>
            </a:r>
            <a:endParaRPr kumimoji="0" lang="en-US" sz="11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449"/>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100" b="0" i="0" u="none" strike="noStrike" kern="1200" cap="none" spc="0" normalizeH="0" baseline="0" noProof="0" dirty="0">
              <a:ln>
                <a:noFill/>
              </a:ln>
              <a:solidFill>
                <a:srgbClr val="FFFFFF"/>
              </a:solidFill>
              <a:effectLst/>
              <a:uLnTx/>
              <a:uFillTx/>
              <a:latin typeface="Times New Roman"/>
            </a:endParaRPr>
          </a:p>
        </p:txBody>
      </p:sp>
      <p:sp>
        <p:nvSpPr>
          <p:cNvPr id="74" name="TextBox 55"/>
          <p:cNvSpPr/>
          <p:nvPr/>
        </p:nvSpPr>
        <p:spPr>
          <a:xfrm>
            <a:off x="3518040" y="5861161"/>
            <a:ext cx="4802040" cy="525785"/>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a:p>
            <a:pPr marL="0" marR="0" lvl="0" indent="0" algn="ctr" defTabSz="914400" rtl="0" eaLnBrk="1" fontAlgn="auto" latinLnBrk="0" hangingPunct="1">
              <a:lnSpc>
                <a:spcPts val="1573"/>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1700" b="0" i="0" u="none" strike="noStrike" kern="1200" cap="none" spc="0" normalizeH="0" baseline="0" noProof="0" dirty="0">
              <a:ln>
                <a:noFill/>
              </a:ln>
              <a:solidFill>
                <a:srgbClr val="FFFFFF"/>
              </a:solidFill>
              <a:effectLst/>
              <a:uLnTx/>
              <a:uFillTx/>
              <a:latin typeface="Times New Roman"/>
            </a:endParaRPr>
          </a:p>
        </p:txBody>
      </p:sp>
      <p:sp>
        <p:nvSpPr>
          <p:cNvPr id="75" name="TextBox 8"/>
          <p:cNvSpPr/>
          <p:nvPr/>
        </p:nvSpPr>
        <p:spPr>
          <a:xfrm>
            <a:off x="3810000" y="3236761"/>
            <a:ext cx="4572000" cy="415115"/>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marL="0" marR="0" lvl="0" indent="0" algn="ctr" defTabSz="914400" rtl="0" eaLnBrk="1" fontAlgn="auto" latinLnBrk="0" hangingPunct="1">
              <a:lnSpc>
                <a:spcPts val="2500"/>
              </a:lnSpc>
              <a:spcBef>
                <a:spcPts val="0"/>
              </a:spcBef>
              <a:spcAft>
                <a:spcPts val="0"/>
              </a:spcAft>
              <a:buClrTx/>
              <a:buSzTx/>
              <a:buFontTx/>
              <a:buNone/>
              <a:tabLst>
                <a:tab pos="0" algn="l"/>
                <a:tab pos="857160" algn="l"/>
                <a:tab pos="1714680" algn="l"/>
                <a:tab pos="2571840" algn="l"/>
                <a:tab pos="3429000" algn="l"/>
                <a:tab pos="4286160" algn="l"/>
                <a:tab pos="5143680" algn="l"/>
                <a:tab pos="6000840" algn="l"/>
                <a:tab pos="6858000" algn="l"/>
                <a:tab pos="7715160" algn="l"/>
                <a:tab pos="8572680" algn="l"/>
                <a:tab pos="9429840" algn="l"/>
                <a:tab pos="10287000" algn="l"/>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pic>
        <p:nvPicPr>
          <p:cNvPr id="76" name="Table 21"/>
          <p:cNvPicPr/>
          <p:nvPr/>
        </p:nvPicPr>
        <p:blipFill>
          <a:blip r:embed="rId3"/>
          <a:stretch/>
        </p:blipFill>
        <p:spPr>
          <a:xfrm>
            <a:off x="1773120" y="3876840"/>
            <a:ext cx="8742600" cy="2502000"/>
          </a:xfrm>
          <a:prstGeom prst="rect">
            <a:avLst/>
          </a:prstGeom>
          <a:noFill/>
          <a:ln w="0">
            <a:noFill/>
          </a:ln>
        </p:spPr>
      </p:pic>
      <p:sp>
        <p:nvSpPr>
          <p:cNvPr id="77" name="Arrow: Left-Up 22"/>
          <p:cNvSpPr/>
          <p:nvPr/>
        </p:nvSpPr>
        <p:spPr>
          <a:xfrm rot="16200000">
            <a:off x="3008280" y="2681280"/>
            <a:ext cx="1736640" cy="851040"/>
          </a:xfrm>
          <a:custGeom>
            <a:avLst/>
            <a:gdLst>
              <a:gd name="GluePoint1X" fmla="*/ 0 w 1736725"/>
              <a:gd name="GluePoint1Y" fmla="*/ 638175 h 850900"/>
              <a:gd name="GluePoint2X" fmla="*/ 212725 w 1736725"/>
              <a:gd name="GluePoint2Y" fmla="*/ 425450 h 850900"/>
              <a:gd name="GluePoint3X" fmla="*/ 212725 w 1736725"/>
              <a:gd name="GluePoint3Y" fmla="*/ 531813 h 850900"/>
              <a:gd name="GluePoint4X" fmla="*/ 1417638 w 1736725"/>
              <a:gd name="GluePoint4Y" fmla="*/ 531813 h 850900"/>
              <a:gd name="GluePoint5X" fmla="*/ 1417638 w 1736725"/>
              <a:gd name="GluePoint5Y" fmla="*/ 212725 h 850900"/>
              <a:gd name="GluePoint6X" fmla="*/ 1311275 w 1736725"/>
              <a:gd name="GluePoint6Y" fmla="*/ 212725 h 850900"/>
              <a:gd name="GluePoint7X" fmla="*/ 1524000 w 1736725"/>
              <a:gd name="GluePoint7Y" fmla="*/ 0 h 850900"/>
              <a:gd name="GluePoint8X" fmla="*/ 1736725 w 1736725"/>
              <a:gd name="GluePoint8Y" fmla="*/ 212725 h 850900"/>
              <a:gd name="GluePoint9X" fmla="*/ 1630363 w 1736725"/>
              <a:gd name="GluePoint9Y" fmla="*/ 212725 h 850900"/>
              <a:gd name="GluePoint10X" fmla="*/ 1630363 w 1736725"/>
              <a:gd name="GluePoint10Y" fmla="*/ 744538 h 850900"/>
              <a:gd name="GluePoint11X" fmla="*/ 212725 w 1736725"/>
              <a:gd name="GluePoint11Y" fmla="*/ 744538 h 850900"/>
              <a:gd name="GluePoint12X" fmla="*/ 212725 w 1736725"/>
              <a:gd name="GluePoint12Y" fmla="*/ 850900 h 850900"/>
              <a:gd name="GluePoint13X" fmla="*/ 0 w 1736725"/>
              <a:gd name="GluePoint13Y" fmla="*/ 638175 h 85090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Lst>
            <a:rect l="l" t="t" r="r" b="b"/>
            <a:pathLst>
              <a:path w="1736725" h="850900">
                <a:moveTo>
                  <a:pt x="0" y="638175"/>
                </a:moveTo>
                <a:lnTo>
                  <a:pt x="212725" y="425450"/>
                </a:lnTo>
                <a:lnTo>
                  <a:pt x="212725" y="531813"/>
                </a:lnTo>
                <a:lnTo>
                  <a:pt x="1417638" y="531813"/>
                </a:lnTo>
                <a:lnTo>
                  <a:pt x="1417638" y="212725"/>
                </a:lnTo>
                <a:lnTo>
                  <a:pt x="1311275" y="212725"/>
                </a:lnTo>
                <a:lnTo>
                  <a:pt x="1524000" y="0"/>
                </a:lnTo>
                <a:lnTo>
                  <a:pt x="1736725" y="212725"/>
                </a:lnTo>
                <a:lnTo>
                  <a:pt x="1630363" y="212725"/>
                </a:lnTo>
                <a:lnTo>
                  <a:pt x="1630363" y="744538"/>
                </a:lnTo>
                <a:lnTo>
                  <a:pt x="212725" y="744538"/>
                </a:lnTo>
                <a:lnTo>
                  <a:pt x="212725" y="850900"/>
                </a:lnTo>
                <a:lnTo>
                  <a:pt x="0" y="638175"/>
                </a:lnTo>
                <a:close/>
              </a:path>
            </a:pathLst>
          </a:custGeom>
          <a:solidFill>
            <a:srgbClr val="00FFFF"/>
          </a:solidFill>
          <a:ln w="25560">
            <a:solidFill>
              <a:srgbClr val="006C6C"/>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ndParaRPr>
          </a:p>
        </p:txBody>
      </p:sp>
      <p:pic>
        <p:nvPicPr>
          <p:cNvPr id="3" name="Picture 2">
            <a:extLst>
              <a:ext uri="{FF2B5EF4-FFF2-40B4-BE49-F238E27FC236}">
                <a16:creationId xmlns:a16="http://schemas.microsoft.com/office/drawing/2014/main" id="{A7F69276-D145-12DB-191C-3BAAE76653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0012" y="6505526"/>
            <a:ext cx="2572109" cy="35247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80" name="Picture 79" descr="slide-1.png"/>
          <p:cNvPicPr>
            <a:picLocks noChangeAspect="1"/>
          </p:cNvPicPr>
          <p:nvPr/>
        </p:nvPicPr>
        <p:blipFill>
          <a:blip r:embed="rId2"/>
          <a:stretch>
            <a:fillRect/>
          </a:stretch>
        </p:blipFill>
        <p:spPr>
          <a:xfrm>
            <a:off x="1524000" y="0"/>
            <a:ext cx="9144000" cy="6858000"/>
          </a:xfrm>
          <a:prstGeom prst="rect">
            <a:avLst/>
          </a:prstGeom>
        </p:spPr>
      </p:pic>
      <p:sp>
        <p:nvSpPr>
          <p:cNvPr id="78" name="TextBox 77"/>
          <p:cNvSpPr txBox="1"/>
          <p:nvPr/>
        </p:nvSpPr>
        <p:spPr>
          <a:xfrm>
            <a:off x="1097280" y="1600200"/>
            <a:ext cx="10168128" cy="4525920"/>
          </a:xfrm>
          <a:prstGeom prst="rect">
            <a:avLst/>
          </a:prstGeom>
          <a:noFill/>
          <a:ln w="0">
            <a:noFill/>
          </a:ln>
        </p:spPr>
        <p:txBody>
          <a:bodyPr anchor="t">
            <a:normAutofit/>
          </a:bodyPr>
          <a:lstStyle/>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Belfast had 7,005 children in need referred in 2024/25.</a:t>
            </a: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5.3 per 1,000 Belfast children on the Child Protection Register. </a:t>
            </a: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15.3 per 1,000 Belfast children are Looked After Children, the highest rate in Northern Ireland. </a:t>
            </a:r>
            <a:endParaRPr kumimoji="0" lang="en-US" sz="32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90000"/>
              </a:lnSpc>
              <a:spcBef>
                <a:spcPts val="7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3200" b="0" i="0" u="none" strike="noStrike" kern="1200" cap="none" spc="0" normalizeH="0" baseline="0" noProof="0" dirty="0">
                <a:ln>
                  <a:noFill/>
                </a:ln>
                <a:solidFill>
                  <a:srgbClr val="000000"/>
                </a:solidFill>
                <a:effectLst/>
                <a:uLnTx/>
                <a:uFillTx/>
                <a:latin typeface="Arial"/>
              </a:rPr>
              <a:t>This is substantially above the NI average of 9.6 per 1,000. </a:t>
            </a:r>
            <a:endParaRPr kumimoji="0" lang="en-US" sz="3200" b="0" i="0" u="none" strike="noStrike" kern="1200" cap="none" spc="0" normalizeH="0" baseline="0" noProof="0" dirty="0">
              <a:ln>
                <a:noFill/>
              </a:ln>
              <a:solidFill>
                <a:srgbClr val="000000"/>
              </a:solidFill>
              <a:effectLst/>
              <a:uLnTx/>
              <a:uFillTx/>
              <a:latin typeface="Arial"/>
            </a:endParaRPr>
          </a:p>
        </p:txBody>
      </p:sp>
      <p:sp>
        <p:nvSpPr>
          <p:cNvPr id="79" name="TextBox 1"/>
          <p:cNvSpPr/>
          <p:nvPr/>
        </p:nvSpPr>
        <p:spPr>
          <a:xfrm>
            <a:off x="2815905" y="409169"/>
            <a:ext cx="7214532" cy="1079399"/>
          </a:xfrm>
          <a:prstGeom prst="rect">
            <a:avLst/>
          </a:prstGeom>
          <a:noFill/>
          <a:ln w="0">
            <a:noFill/>
          </a:ln>
        </p:spPr>
        <p:style>
          <a:lnRef idx="0">
            <a:scrgbClr r="0" g="0" b="0"/>
          </a:lnRef>
          <a:fillRef idx="0">
            <a:scrgbClr r="0" g="0" b="0"/>
          </a:fillRef>
          <a:effectRef idx="0">
            <a:scrgbClr r="0" g="0" b="0"/>
          </a:effectRef>
          <a:fontRef idx="minor"/>
        </p:style>
        <p:txBody>
          <a:bodyPr wrap="square" lIns="90000" tIns="46800" rIns="90000" bIns="468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400" b="0" i="0" u="none" strike="noStrike" kern="1200" cap="none" spc="0" normalizeH="0" baseline="0" noProof="0" dirty="0">
                <a:ln>
                  <a:noFill/>
                </a:ln>
                <a:solidFill>
                  <a:srgbClr val="FFFFFF"/>
                </a:solidFill>
                <a:effectLst/>
                <a:uLnTx/>
                <a:uFillTx/>
                <a:latin typeface="Times New Roman"/>
              </a:rPr>
              <a:t>W  </a:t>
            </a:r>
            <a:r>
              <a:rPr kumimoji="0" lang="en-GB" sz="4000" b="1" i="0" u="none" strike="noStrike" kern="1200" cap="none" spc="0" normalizeH="0" baseline="0" noProof="0" dirty="0">
                <a:ln>
                  <a:noFill/>
                </a:ln>
                <a:solidFill>
                  <a:srgbClr val="00B5CC"/>
                </a:solidFill>
                <a:effectLst/>
                <a:uLnTx/>
                <a:uFillTx/>
                <a:latin typeface="Arial"/>
              </a:rPr>
              <a:t>What Gateway Tells us</a:t>
            </a:r>
            <a:r>
              <a:rPr kumimoji="0" lang="en-GB" sz="2400" b="0" i="0" u="none" strike="noStrike" kern="1200" cap="none" spc="0" normalizeH="0" baseline="0" noProof="0" dirty="0">
                <a:ln>
                  <a:noFill/>
                </a:ln>
                <a:solidFill>
                  <a:srgbClr val="FFFFFF"/>
                </a:solidFill>
                <a:effectLst/>
                <a:uLnTx/>
                <a:uFillTx/>
                <a:latin typeface="Times New Roman"/>
              </a:rPr>
              <a:t> is telling us.</a:t>
            </a:r>
            <a:endParaRPr kumimoji="0" lang="en-US" sz="2400" b="0" i="0" u="none" strike="noStrike" kern="1200" cap="none" spc="0" normalizeH="0" baseline="0" noProof="0" dirty="0">
              <a:ln>
                <a:noFill/>
              </a:ln>
              <a:solidFill>
                <a:srgbClr val="FFFFFF"/>
              </a:solidFill>
              <a:effectLst/>
              <a:uLnTx/>
              <a:uFillTx/>
              <a:latin typeface="Times New Roman"/>
            </a:endParaRPr>
          </a:p>
        </p:txBody>
      </p:sp>
      <p:pic>
        <p:nvPicPr>
          <p:cNvPr id="3" name="Picture 2">
            <a:extLst>
              <a:ext uri="{FF2B5EF4-FFF2-40B4-BE49-F238E27FC236}">
                <a16:creationId xmlns:a16="http://schemas.microsoft.com/office/drawing/2014/main" id="{435A7915-2305-4D4B-4673-95052D95D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12" y="6505526"/>
            <a:ext cx="2572109" cy="35247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84" name="Picture 83" descr="slide-1.png"/>
          <p:cNvPicPr>
            <a:picLocks noChangeAspect="1"/>
          </p:cNvPicPr>
          <p:nvPr/>
        </p:nvPicPr>
        <p:blipFill>
          <a:blip r:embed="rId2"/>
          <a:stretch>
            <a:fillRect/>
          </a:stretch>
        </p:blipFill>
        <p:spPr>
          <a:xfrm>
            <a:off x="1524000" y="-37743"/>
            <a:ext cx="9144000" cy="6858000"/>
          </a:xfrm>
          <a:prstGeom prst="rect">
            <a:avLst/>
          </a:prstGeom>
        </p:spPr>
      </p:pic>
      <p:sp>
        <p:nvSpPr>
          <p:cNvPr id="80" name="PlaceHolder 1"/>
          <p:cNvSpPr>
            <a:spLocks noGrp="1"/>
          </p:cNvSpPr>
          <p:nvPr>
            <p:ph type="title"/>
          </p:nvPr>
        </p:nvSpPr>
        <p:spPr>
          <a:xfrm>
            <a:off x="3126297" y="-146689"/>
            <a:ext cx="5821960" cy="1325520"/>
          </a:xfrm>
          <a:prstGeom prst="rect">
            <a:avLst/>
          </a:prstGeom>
          <a:noFill/>
          <a:ln w="0">
            <a:noFill/>
          </a:ln>
        </p:spPr>
        <p:txBody>
          <a:bodyPr lIns="91440" tIns="45720" rIns="91440" bIns="45720" anchor="ctr">
            <a:noAutofit/>
          </a:bodyPr>
          <a:lstStyle/>
          <a:p>
            <a:r>
              <a:rPr lang="en-GB" sz="4000" b="1" dirty="0">
                <a:solidFill>
                  <a:srgbClr val="00B5CC"/>
                </a:solidFill>
                <a:latin typeface="Arial"/>
              </a:rPr>
              <a:t>What Gateway tells us</a:t>
            </a:r>
            <a:endParaRPr lang="en-US" sz="4000" dirty="0"/>
          </a:p>
        </p:txBody>
      </p:sp>
      <p:sp>
        <p:nvSpPr>
          <p:cNvPr id="81" name="TextBox 80"/>
          <p:cNvSpPr txBox="1"/>
          <p:nvPr/>
        </p:nvSpPr>
        <p:spPr>
          <a:xfrm>
            <a:off x="1702920" y="1412641"/>
            <a:ext cx="4537080" cy="4182817"/>
          </a:xfrm>
          <a:prstGeom prst="rect">
            <a:avLst/>
          </a:prstGeom>
          <a:solidFill>
            <a:srgbClr val="56D0E0"/>
          </a:solidFill>
          <a:ln w="0">
            <a:noFill/>
          </a:ln>
        </p:spPr>
        <p:txBody>
          <a:bodyPr anchor="t">
            <a:normAutofit lnSpcReduction="10000"/>
          </a:bodyPr>
          <a:lstStyle/>
          <a:p>
            <a:pPr marL="0" marR="0" lvl="0" indent="0" algn="l" defTabSz="914400" rtl="0" eaLnBrk="1" fontAlgn="auto" latinLnBrk="0" hangingPunct="1">
              <a:lnSpc>
                <a:spcPct val="90000"/>
              </a:lnSpc>
              <a:spcBef>
                <a:spcPts val="1001"/>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sng" strike="noStrike" kern="1200" cap="none" spc="0" normalizeH="0" baseline="0" noProof="0" dirty="0">
                <a:ln>
                  <a:noFill/>
                </a:ln>
                <a:solidFill>
                  <a:srgbClr val="000000"/>
                </a:solidFill>
                <a:effectLst/>
                <a:uLnTx/>
                <a:uFillTx/>
                <a:latin typeface="Aptos"/>
              </a:rPr>
              <a:t>Activity</a:t>
            </a:r>
            <a:endParaRPr kumimoji="0" lang="en-US" sz="2800" b="0" i="0" u="sng" strike="noStrike" kern="1200" cap="none" spc="0" normalizeH="0" baseline="0" noProof="0" dirty="0">
              <a:ln>
                <a:noFill/>
              </a:ln>
              <a:solidFill>
                <a:srgbClr val="000000"/>
              </a:solidFill>
              <a:effectLst/>
              <a:uLnTx/>
              <a:uFillTx/>
              <a:latin typeface="Aptos"/>
            </a:endParaRP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ptos"/>
              </a:rPr>
              <a:t>120–180 Gateway contacts each day</a:t>
            </a:r>
            <a:endParaRPr kumimoji="0" lang="en-US" sz="2800" b="0" i="0" u="none" strike="noStrike" kern="1200" cap="none" spc="0" normalizeH="0" baseline="0" noProof="0" dirty="0">
              <a:ln>
                <a:noFill/>
              </a:ln>
              <a:solidFill>
                <a:srgbClr val="000000"/>
              </a:solidFill>
              <a:effectLst/>
              <a:uLnTx/>
              <a:uFillTx/>
              <a:latin typeface="Aptos"/>
            </a:endParaRP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ptos"/>
              </a:rPr>
              <a:t>Only 10% become referrals</a:t>
            </a:r>
            <a:endParaRPr kumimoji="0" lang="en-US" sz="2800" b="0" i="0" u="none" strike="noStrike" kern="1200" cap="none" spc="0" normalizeH="0" baseline="0" noProof="0" dirty="0">
              <a:ln>
                <a:noFill/>
              </a:ln>
              <a:solidFill>
                <a:srgbClr val="000000"/>
              </a:solidFill>
              <a:effectLst/>
              <a:uLnTx/>
              <a:uFillTx/>
              <a:latin typeface="Aptos"/>
            </a:endParaRP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ptos"/>
              </a:rPr>
              <a:t>40% signposted/closed/no action</a:t>
            </a:r>
            <a:endParaRPr kumimoji="0" lang="en-US" sz="2800" b="0" i="0" u="none" strike="noStrike" kern="1200" cap="none" spc="0" normalizeH="0" baseline="0" noProof="0" dirty="0">
              <a:ln>
                <a:noFill/>
              </a:ln>
              <a:solidFill>
                <a:srgbClr val="000000"/>
              </a:solidFill>
              <a:effectLst/>
              <a:uLnTx/>
              <a:uFillTx/>
              <a:latin typeface="Aptos"/>
            </a:endParaRP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ptos"/>
              </a:rPr>
              <a:t>21% waitlisted</a:t>
            </a:r>
            <a:endParaRPr kumimoji="0" lang="en-US" sz="2800" b="0" i="0" u="none" strike="noStrike" kern="1200" cap="none" spc="0" normalizeH="0" baseline="0" noProof="0" dirty="0">
              <a:ln>
                <a:noFill/>
              </a:ln>
              <a:solidFill>
                <a:srgbClr val="000000"/>
              </a:solidFill>
              <a:effectLst/>
              <a:uLnTx/>
              <a:uFillTx/>
              <a:latin typeface="Aptos"/>
            </a:endParaRP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0" i="0" u="none" strike="noStrike" kern="1200" cap="none" spc="0" normalizeH="0" baseline="0" noProof="0" dirty="0">
                <a:ln>
                  <a:noFill/>
                </a:ln>
                <a:solidFill>
                  <a:srgbClr val="000000"/>
                </a:solidFill>
                <a:effectLst/>
                <a:uLnTx/>
                <a:uFillTx/>
                <a:latin typeface="Aptos"/>
              </a:rPr>
              <a:t>55% of referrals are known families</a:t>
            </a:r>
            <a:endParaRPr kumimoji="0" lang="en-US" sz="2800" b="0" i="0" u="none" strike="noStrike" kern="1200" cap="none" spc="0" normalizeH="0" baseline="0" noProof="0" dirty="0">
              <a:ln>
                <a:noFill/>
              </a:ln>
              <a:solidFill>
                <a:srgbClr val="000000"/>
              </a:solidFill>
              <a:effectLst/>
              <a:uLnTx/>
              <a:uFillTx/>
              <a:latin typeface="Aptos"/>
            </a:endParaRP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800" b="0" i="0" u="none" strike="noStrike" kern="1200" cap="none" spc="0" normalizeH="0" baseline="0" noProof="0" dirty="0">
              <a:ln>
                <a:noFill/>
              </a:ln>
              <a:solidFill>
                <a:srgbClr val="000000"/>
              </a:solidFill>
              <a:effectLst/>
              <a:uLnTx/>
              <a:uFillTx/>
              <a:latin typeface="Aptos"/>
            </a:endParaRPr>
          </a:p>
        </p:txBody>
      </p:sp>
      <p:sp>
        <p:nvSpPr>
          <p:cNvPr id="82" name="TextBox 81"/>
          <p:cNvSpPr txBox="1"/>
          <p:nvPr/>
        </p:nvSpPr>
        <p:spPr>
          <a:xfrm>
            <a:off x="6353971" y="931477"/>
            <a:ext cx="4033800" cy="3189272"/>
          </a:xfrm>
          <a:prstGeom prst="rect">
            <a:avLst/>
          </a:prstGeom>
          <a:solidFill>
            <a:srgbClr val="56D0E0"/>
          </a:solidFill>
          <a:ln w="0">
            <a:noFill/>
          </a:ln>
        </p:spPr>
        <p:txBody>
          <a:bodyPr anchor="t">
            <a:normAutofit/>
          </a:bodyPr>
          <a:lstStyle/>
          <a:p>
            <a:pPr marL="0" marR="0" lvl="0" indent="0" algn="l" defTabSz="914400" rtl="0" eaLnBrk="1" fontAlgn="auto" latinLnBrk="0" hangingPunct="1">
              <a:lnSpc>
                <a:spcPct val="90000"/>
              </a:lnSpc>
              <a:spcBef>
                <a:spcPts val="1001"/>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0" i="0" u="sng" strike="noStrike" kern="1200" cap="none" spc="0" normalizeH="0" baseline="0" noProof="0" dirty="0">
                <a:ln>
                  <a:noFill/>
                </a:ln>
                <a:solidFill>
                  <a:srgbClr val="000000"/>
                </a:solidFill>
                <a:effectLst/>
                <a:uLnTx/>
                <a:uFillTx/>
                <a:latin typeface="Aptos"/>
              </a:rPr>
              <a:t>Concerns</a:t>
            </a: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0" i="0" u="none" strike="noStrike" kern="1200" cap="none" spc="0" normalizeH="0" baseline="0" noProof="0" dirty="0">
                <a:ln>
                  <a:noFill/>
                </a:ln>
                <a:solidFill>
                  <a:srgbClr val="000000"/>
                </a:solidFill>
                <a:effectLst/>
                <a:uLnTx/>
                <a:uFillTx/>
                <a:latin typeface="Aptos"/>
              </a:rPr>
              <a:t>Domestic Violence 57%</a:t>
            </a: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0" i="0" u="none" strike="noStrike" kern="1200" cap="none" spc="0" normalizeH="0" baseline="0" noProof="0" dirty="0">
                <a:ln>
                  <a:noFill/>
                </a:ln>
                <a:solidFill>
                  <a:srgbClr val="000000"/>
                </a:solidFill>
                <a:effectLst/>
                <a:uLnTx/>
                <a:uFillTx/>
                <a:latin typeface="Aptos"/>
              </a:rPr>
              <a:t>Mental Health 41%</a:t>
            </a: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0" i="0" u="none" strike="noStrike" kern="1200" cap="none" spc="0" normalizeH="0" baseline="0" noProof="0" dirty="0">
                <a:ln>
                  <a:noFill/>
                </a:ln>
                <a:solidFill>
                  <a:srgbClr val="000000"/>
                </a:solidFill>
                <a:effectLst/>
                <a:uLnTx/>
                <a:uFillTx/>
                <a:latin typeface="Aptos"/>
              </a:rPr>
              <a:t>Substance Misuse 30%</a:t>
            </a: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0" i="0" u="none" strike="noStrike" kern="1200" cap="none" spc="0" normalizeH="0" baseline="0" noProof="0" dirty="0">
                <a:ln>
                  <a:noFill/>
                </a:ln>
                <a:solidFill>
                  <a:srgbClr val="000000"/>
                </a:solidFill>
                <a:effectLst/>
                <a:uLnTx/>
                <a:uFillTx/>
                <a:latin typeface="Aptos"/>
              </a:rPr>
              <a:t>Child Behaviour 22%</a:t>
            </a:r>
          </a:p>
          <a:p>
            <a:pPr marL="0" marR="0" lvl="0" indent="0" algn="l" defTabSz="914400" rtl="0" eaLnBrk="1" fontAlgn="auto" latinLnBrk="0" hangingPunct="1">
              <a:lnSpc>
                <a:spcPct val="90000"/>
              </a:lnSpc>
              <a:spcBef>
                <a:spcPts val="1001"/>
              </a:spcBef>
              <a:spcAft>
                <a:spcPts val="0"/>
              </a:spcAft>
              <a:buClr>
                <a:srgbClr val="000000"/>
              </a:buClr>
              <a:buSzTx/>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0" i="0" u="none" strike="noStrike" kern="1200" cap="none" spc="0" normalizeH="0" baseline="0" noProof="0" dirty="0">
                <a:ln>
                  <a:noFill/>
                </a:ln>
                <a:solidFill>
                  <a:srgbClr val="000000"/>
                </a:solidFill>
                <a:effectLst/>
                <a:uLnTx/>
                <a:uFillTx/>
                <a:latin typeface="Aptos"/>
              </a:rPr>
              <a:t>Neglect 17%</a:t>
            </a:r>
          </a:p>
        </p:txBody>
      </p:sp>
      <p:sp>
        <p:nvSpPr>
          <p:cNvPr id="4" name="TextBox 3">
            <a:extLst>
              <a:ext uri="{FF2B5EF4-FFF2-40B4-BE49-F238E27FC236}">
                <a16:creationId xmlns:a16="http://schemas.microsoft.com/office/drawing/2014/main" id="{D78F235C-DF1E-BFE8-F1EB-615DA9727C26}"/>
              </a:ext>
            </a:extLst>
          </p:cNvPr>
          <p:cNvSpPr txBox="1"/>
          <p:nvPr/>
        </p:nvSpPr>
        <p:spPr>
          <a:xfrm>
            <a:off x="6353971" y="4312863"/>
            <a:ext cx="5377781" cy="2000548"/>
          </a:xfrm>
          <a:prstGeom prst="rect">
            <a:avLst/>
          </a:prstGeom>
          <a:solidFill>
            <a:srgbClr val="56D0E0"/>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400" b="0" i="0" u="sng" strike="noStrike" kern="1200" cap="none" spc="0" normalizeH="0" baseline="0" noProof="0" dirty="0">
                <a:ln>
                  <a:noFill/>
                </a:ln>
                <a:solidFill>
                  <a:srgbClr val="000000"/>
                </a:solidFill>
                <a:effectLst/>
                <a:uLnTx/>
                <a:uFillTx/>
                <a:latin typeface="Aptos" panose="020B0004020202020204" pitchFamily="34" charset="0"/>
              </a:rPr>
              <a:t>Gaps</a:t>
            </a:r>
          </a:p>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ptos" panose="020B0004020202020204" pitchFamily="34" charset="0"/>
              </a:rPr>
              <a:t>Repeat referrals and recurring need</a:t>
            </a:r>
          </a:p>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ptos" panose="020B0004020202020204" pitchFamily="34" charset="0"/>
              </a:rPr>
              <a:t>Long waits for specialist support</a:t>
            </a:r>
          </a:p>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ptos" panose="020B0004020202020204" pitchFamily="34" charset="0"/>
              </a:rPr>
              <a:t>Limited therapeutic provision</a:t>
            </a:r>
          </a:p>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ptos" panose="020B0004020202020204" pitchFamily="34" charset="0"/>
              </a:rPr>
              <a:t>Growing waitlists</a:t>
            </a:r>
          </a:p>
          <a:p>
            <a:pPr marL="0" marR="0" lvl="0" indent="0" algn="l"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ptos" panose="020B0004020202020204" pitchFamily="34" charset="0"/>
              </a:rPr>
              <a:t>Escalation before support available</a:t>
            </a:r>
          </a:p>
        </p:txBody>
      </p:sp>
      <p:pic>
        <p:nvPicPr>
          <p:cNvPr id="6" name="Picture 5">
            <a:extLst>
              <a:ext uri="{FF2B5EF4-FFF2-40B4-BE49-F238E27FC236}">
                <a16:creationId xmlns:a16="http://schemas.microsoft.com/office/drawing/2014/main" id="{12874BFE-8366-A3FC-F983-CF611DC87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5513" y="6505526"/>
            <a:ext cx="2572109" cy="3524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86" name="Picture 85" descr="slide-1.png"/>
          <p:cNvPicPr>
            <a:picLocks noChangeAspect="1"/>
          </p:cNvPicPr>
          <p:nvPr/>
        </p:nvPicPr>
        <p:blipFill>
          <a:blip r:embed="rId2"/>
          <a:stretch>
            <a:fillRect/>
          </a:stretch>
        </p:blipFill>
        <p:spPr>
          <a:xfrm>
            <a:off x="1524000" y="0"/>
            <a:ext cx="9144000" cy="6858000"/>
          </a:xfrm>
          <a:prstGeom prst="rect">
            <a:avLst/>
          </a:prstGeom>
        </p:spPr>
      </p:pic>
      <p:sp>
        <p:nvSpPr>
          <p:cNvPr id="84" name="PlaceHolder 1"/>
          <p:cNvSpPr>
            <a:spLocks noGrp="1"/>
          </p:cNvSpPr>
          <p:nvPr>
            <p:ph type="title"/>
          </p:nvPr>
        </p:nvSpPr>
        <p:spPr>
          <a:xfrm>
            <a:off x="3109519" y="151920"/>
            <a:ext cx="6802481" cy="1143000"/>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p>
            <a:pPr inden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dirty="0">
                <a:solidFill>
                  <a:srgbClr val="00B5CC"/>
                </a:solidFill>
              </a:rPr>
              <a:t>What Gateway tells us.</a:t>
            </a:r>
          </a:p>
        </p:txBody>
      </p:sp>
      <p:sp>
        <p:nvSpPr>
          <p:cNvPr id="85" name="TextBox 84"/>
          <p:cNvSpPr txBox="1"/>
          <p:nvPr/>
        </p:nvSpPr>
        <p:spPr>
          <a:xfrm>
            <a:off x="1005841" y="1216405"/>
            <a:ext cx="9402102" cy="4697835"/>
          </a:xfrm>
          <a:prstGeom prst="rect">
            <a:avLst/>
          </a:prstGeom>
          <a:noFill/>
          <a:ln w="0">
            <a:noFill/>
          </a:ln>
        </p:spPr>
        <p:txBody>
          <a:bodyPr anchor="t">
            <a:normAutofit/>
          </a:bodyPr>
          <a:lstStyle/>
          <a:p>
            <a:pPr marL="343080" marR="0" lvl="0" indent="-343080" algn="l" defTabSz="914400" rtl="0" eaLnBrk="1" fontAlgn="auto" latinLnBrk="0" hangingPunct="1">
              <a:lnSpc>
                <a:spcPct val="100000"/>
              </a:lnSpc>
              <a:spcBef>
                <a:spcPts val="675"/>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700" b="0" i="0" u="none" strike="noStrike" kern="1200" cap="none" spc="0" normalizeH="0" baseline="0" noProof="0" dirty="0">
                <a:ln>
                  <a:noFill/>
                </a:ln>
                <a:solidFill>
                  <a:srgbClr val="000000"/>
                </a:solidFill>
                <a:effectLst/>
                <a:uLnTx/>
                <a:uFillTx/>
                <a:latin typeface="Arial"/>
              </a:rPr>
              <a:t>Family Support Hub referrals increased 53%</a:t>
            </a:r>
          </a:p>
          <a:p>
            <a:pPr marL="343080" marR="0" lvl="0" indent="-343080" algn="l" defTabSz="914400" rtl="0" eaLnBrk="1" fontAlgn="auto" latinLnBrk="0" hangingPunct="1">
              <a:lnSpc>
                <a:spcPct val="100000"/>
              </a:lnSpc>
              <a:spcBef>
                <a:spcPts val="675"/>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700" b="0" i="0" u="none" strike="noStrike" kern="1200" cap="none" spc="0" normalizeH="0" baseline="0" noProof="0" dirty="0">
                <a:ln>
                  <a:noFill/>
                </a:ln>
                <a:solidFill>
                  <a:srgbClr val="000000"/>
                </a:solidFill>
                <a:effectLst/>
                <a:uLnTx/>
                <a:uFillTx/>
                <a:latin typeface="Arial"/>
              </a:rPr>
              <a:t>Demand driven by deprivation, mental health and domestic abuse</a:t>
            </a:r>
          </a:p>
          <a:p>
            <a:pPr marL="343080" marR="0" lvl="0" indent="-343080" algn="l" defTabSz="914400" rtl="0" eaLnBrk="1" fontAlgn="auto" latinLnBrk="0" hangingPunct="1">
              <a:lnSpc>
                <a:spcPct val="100000"/>
              </a:lnSpc>
              <a:spcBef>
                <a:spcPts val="675"/>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700" b="0" i="0" u="none" strike="noStrike" kern="1200" cap="none" spc="0" normalizeH="0" baseline="0" noProof="0" dirty="0">
                <a:ln>
                  <a:noFill/>
                </a:ln>
                <a:solidFill>
                  <a:srgbClr val="000000"/>
                </a:solidFill>
                <a:effectLst/>
                <a:uLnTx/>
                <a:uFillTx/>
                <a:latin typeface="Arial"/>
              </a:rPr>
              <a:t>Demand is not simply increasing. Family needs are becoming more complex, while many families fall below statutory thresholds but above universal provision.</a:t>
            </a:r>
            <a:endParaRPr kumimoji="0" lang="en-US" sz="27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100000"/>
              </a:lnSpc>
              <a:spcBef>
                <a:spcPts val="675"/>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700" b="0" i="0" u="none" strike="noStrike" kern="1200" cap="none" spc="0" normalizeH="0" baseline="0" noProof="0" dirty="0">
                <a:ln>
                  <a:noFill/>
                </a:ln>
                <a:solidFill>
                  <a:srgbClr val="000000"/>
                </a:solidFill>
                <a:effectLst/>
                <a:uLnTx/>
                <a:uFillTx/>
                <a:latin typeface="Arial"/>
              </a:rPr>
              <a:t>Earlier family support is essential if more children are to remain safely within their communities and family networks.</a:t>
            </a:r>
            <a:endParaRPr kumimoji="0" lang="en-US" sz="27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100000"/>
              </a:lnSpc>
              <a:spcBef>
                <a:spcPts val="675"/>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7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100000"/>
              </a:lnSpc>
              <a:spcBef>
                <a:spcPts val="675"/>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2700" b="0" i="0" u="none" strike="noStrike" kern="1200" cap="none" spc="0" normalizeH="0" baseline="0" noProof="0" dirty="0">
              <a:ln>
                <a:noFill/>
              </a:ln>
              <a:solidFill>
                <a:srgbClr val="000000"/>
              </a:solidFill>
              <a:effectLst/>
              <a:uLnTx/>
              <a:uFillTx/>
              <a:latin typeface="Arial"/>
            </a:endParaRPr>
          </a:p>
        </p:txBody>
      </p:sp>
      <p:pic>
        <p:nvPicPr>
          <p:cNvPr id="3" name="Picture 2">
            <a:extLst>
              <a:ext uri="{FF2B5EF4-FFF2-40B4-BE49-F238E27FC236}">
                <a16:creationId xmlns:a16="http://schemas.microsoft.com/office/drawing/2014/main" id="{A30F95AD-FD69-F091-E3FD-E36C7C3961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012" y="6505526"/>
            <a:ext cx="2572109" cy="35247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pic>
        <p:nvPicPr>
          <p:cNvPr id="90" name="Picture 89" descr="slide-1.png"/>
          <p:cNvPicPr>
            <a:picLocks noChangeAspect="1"/>
          </p:cNvPicPr>
          <p:nvPr/>
        </p:nvPicPr>
        <p:blipFill>
          <a:blip r:embed="rId2"/>
          <a:stretch>
            <a:fillRect/>
          </a:stretch>
        </p:blipFill>
        <p:spPr>
          <a:xfrm>
            <a:off x="1524000" y="0"/>
            <a:ext cx="9144000" cy="6858000"/>
          </a:xfrm>
          <a:prstGeom prst="rect">
            <a:avLst/>
          </a:prstGeom>
        </p:spPr>
      </p:pic>
      <p:sp>
        <p:nvSpPr>
          <p:cNvPr id="88" name="PlaceHolder 1"/>
          <p:cNvSpPr>
            <a:spLocks noGrp="1"/>
          </p:cNvSpPr>
          <p:nvPr>
            <p:ph type="title"/>
          </p:nvPr>
        </p:nvSpPr>
        <p:spPr>
          <a:xfrm>
            <a:off x="2193481" y="142614"/>
            <a:ext cx="7802518" cy="1621939"/>
          </a:xfrm>
          <a:prstGeom prst="rect">
            <a:avLst/>
          </a:prstGeom>
          <a:noFill/>
          <a:ln w="0">
            <a:noFill/>
          </a:ln>
          <a:effectLst>
            <a:outerShdw dist="17819" dir="2700000" rotWithShape="0">
              <a:srgbClr val="000000">
                <a:alpha val="50000"/>
              </a:srgbClr>
            </a:outerShdw>
          </a:effectLst>
        </p:spPr>
        <p:txBody>
          <a:bodyPr lIns="92160" tIns="46080" rIns="92160" bIns="46080" anchor="ctr">
            <a:noAutofit/>
          </a:body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u="none" strike="noStrike" dirty="0">
                <a:solidFill>
                  <a:srgbClr val="00B5CC"/>
                </a:solidFill>
                <a:effectLst/>
                <a:uFillTx/>
                <a:latin typeface="Arial"/>
              </a:rPr>
              <a:t>The Enhanced Family Support Service is specifically designed to support these families.</a:t>
            </a:r>
            <a:endParaRPr lang="en-US" b="1" u="none" strike="noStrike" dirty="0">
              <a:solidFill>
                <a:srgbClr val="00B5CC"/>
              </a:solidFill>
              <a:effectLst/>
              <a:uFillTx/>
              <a:latin typeface="Arial"/>
            </a:endParaRPr>
          </a:p>
        </p:txBody>
      </p:sp>
      <p:sp>
        <p:nvSpPr>
          <p:cNvPr id="89" name="TextBox 88"/>
          <p:cNvSpPr txBox="1"/>
          <p:nvPr/>
        </p:nvSpPr>
        <p:spPr>
          <a:xfrm>
            <a:off x="1161288" y="3328162"/>
            <a:ext cx="8834711" cy="2703523"/>
          </a:xfrm>
          <a:prstGeom prst="rect">
            <a:avLst/>
          </a:prstGeom>
          <a:noFill/>
          <a:ln w="0">
            <a:noFill/>
          </a:ln>
        </p:spPr>
        <p:txBody>
          <a:bodyPr anchor="t">
            <a:normAutofit/>
          </a:bodyPr>
          <a:lstStyle/>
          <a:p>
            <a:pPr marL="343080" marR="0" lvl="0" indent="-343080" algn="l" defTabSz="914400" rtl="0" eaLnBrk="1" fontAlgn="auto" latinLnBrk="0" hangingPunct="1">
              <a:lnSpc>
                <a:spcPct val="10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rial"/>
              </a:rPr>
              <a:t>Gateway Demand, Unmet Need and Partnership Opportunities</a:t>
            </a:r>
          </a:p>
          <a:p>
            <a:pPr marL="343080" marR="0" lvl="0" indent="-343080" algn="l" defTabSz="914400" rtl="0" eaLnBrk="1" fontAlgn="auto" latinLnBrk="0" hangingPunct="1">
              <a:lnSpc>
                <a:spcPct val="10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rial"/>
              </a:rPr>
              <a:t>Community &amp; Voluntary Sector Engagement</a:t>
            </a:r>
          </a:p>
          <a:p>
            <a:pPr marL="343080" marR="0" lvl="0" indent="-343080" algn="l" defTabSz="914400" rtl="0" eaLnBrk="1" fontAlgn="auto" latinLnBrk="0" hangingPunct="1">
              <a:lnSpc>
                <a:spcPct val="10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000" b="0" i="0" u="none" strike="noStrike" kern="1200" cap="none" spc="0" normalizeH="0" baseline="0" noProof="0" dirty="0">
                <a:ln>
                  <a:noFill/>
                </a:ln>
                <a:solidFill>
                  <a:srgbClr val="000000"/>
                </a:solidFill>
                <a:effectLst/>
                <a:uLnTx/>
                <a:uFillTx/>
                <a:latin typeface="Arial"/>
              </a:rPr>
              <a:t>BHSCT Enhanced Family Support Service</a:t>
            </a:r>
          </a:p>
          <a:p>
            <a:pPr marL="343080" marR="0" lvl="0" indent="-343080" algn="l" defTabSz="914400" rtl="0" eaLnBrk="1" fontAlgn="auto" latinLnBrk="0" hangingPunct="1">
              <a:lnSpc>
                <a:spcPct val="10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Family Support Hubs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10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Locality Planning Groups</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100000"/>
              </a:lnSpc>
              <a:spcBef>
                <a:spcPts val="499"/>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Community and Voluntary Sector delivery</a:t>
            </a:r>
            <a:endParaRPr kumimoji="0" lang="en-US" sz="2000" b="0" i="0" u="none" strike="noStrike" kern="1200" cap="none" spc="0" normalizeH="0" baseline="0" noProof="0" dirty="0">
              <a:ln>
                <a:noFill/>
              </a:ln>
              <a:solidFill>
                <a:srgbClr val="000000"/>
              </a:solidFill>
              <a:effectLst/>
              <a:uLnTx/>
              <a:uFillTx/>
              <a:latin typeface="Arial"/>
            </a:endParaRPr>
          </a:p>
          <a:p>
            <a:pPr marL="343080" marR="0" lvl="0" indent="-343080" algn="l" defTabSz="914400" rtl="0" eaLnBrk="1" fontAlgn="auto" latinLnBrk="0" hangingPunct="1">
              <a:lnSpc>
                <a:spcPct val="100000"/>
              </a:lnSpc>
              <a:spcBef>
                <a:spcPts val="275"/>
              </a:spcBef>
              <a:spcAft>
                <a:spcPts val="0"/>
              </a:spcAft>
              <a:buClr>
                <a:srgbClr val="00A8CA"/>
              </a:buClr>
              <a:buSzPct val="65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US" sz="1100" b="0" i="0" u="none" strike="noStrike" kern="1200" cap="none" spc="0" normalizeH="0" baseline="0" noProof="0" dirty="0">
              <a:ln>
                <a:noFill/>
              </a:ln>
              <a:solidFill>
                <a:srgbClr val="000000"/>
              </a:solidFill>
              <a:effectLst/>
              <a:uLnTx/>
              <a:uFillTx/>
              <a:latin typeface="Arial"/>
            </a:endParaRPr>
          </a:p>
        </p:txBody>
      </p:sp>
      <p:sp>
        <p:nvSpPr>
          <p:cNvPr id="2" name="TextBox 1">
            <a:extLst>
              <a:ext uri="{FF2B5EF4-FFF2-40B4-BE49-F238E27FC236}">
                <a16:creationId xmlns:a16="http://schemas.microsoft.com/office/drawing/2014/main" id="{A715EA2A-5BAB-B305-10B0-2EAA41E1EC56}"/>
              </a:ext>
            </a:extLst>
          </p:cNvPr>
          <p:cNvSpPr txBox="1"/>
          <p:nvPr/>
        </p:nvSpPr>
        <p:spPr>
          <a:xfrm>
            <a:off x="1792449" y="2038526"/>
            <a:ext cx="8665827" cy="1015663"/>
          </a:xfrm>
          <a:prstGeom prst="rect">
            <a:avLst/>
          </a:prstGeom>
          <a:solidFill>
            <a:srgbClr val="56D0E0"/>
          </a:solidFill>
        </p:spPr>
        <p:txBody>
          <a:bodyPr wrap="square" rtlCol="0">
            <a:spAutoFit/>
          </a:bodyPr>
          <a:lstStyle/>
          <a:p>
            <a:pPr marL="0" marR="0" lvl="0" indent="0" algn="l" defTabSz="914400" rtl="0" eaLnBrk="1" fontAlgn="auto" latinLnBrk="0" hangingPunct="1">
              <a:lnSpc>
                <a:spcPct val="100000"/>
              </a:lnSpc>
              <a:spcBef>
                <a:spcPts val="499"/>
              </a:spcBef>
              <a:spcAft>
                <a:spcPts val="0"/>
              </a:spcAft>
              <a:buClr>
                <a:srgbClr val="00A8CA"/>
              </a:buClr>
              <a:buSzPct val="65000"/>
              <a:buFontTx/>
              <a:buNone/>
              <a:tabLst>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000" b="0" i="0" u="none" strike="noStrike" kern="1200" cap="none" spc="0" normalizeH="0" baseline="0" noProof="0" dirty="0">
                <a:ln>
                  <a:noFill/>
                </a:ln>
                <a:solidFill>
                  <a:srgbClr val="000000"/>
                </a:solidFill>
                <a:effectLst/>
                <a:uLnTx/>
                <a:uFillTx/>
                <a:latin typeface="Arial"/>
              </a:rPr>
              <a:t>Enhanced Family Support is not a standalone service. It is a mechanism for integrating statutory, community and voluntary sector support around family need.</a:t>
            </a:r>
            <a:r>
              <a:rPr kumimoji="0" lang="en-US" sz="2000" b="0" i="0" u="none" strike="noStrike" kern="1200" cap="none" spc="0" normalizeH="0" baseline="0" noProof="0" dirty="0">
                <a:ln>
                  <a:noFill/>
                </a:ln>
                <a:solidFill>
                  <a:srgbClr val="000000"/>
                </a:solidFill>
                <a:effectLst/>
                <a:uLnTx/>
                <a:uFillTx/>
                <a:latin typeface="Arial"/>
              </a:rPr>
              <a:t> </a:t>
            </a:r>
            <a:r>
              <a:rPr kumimoji="0" lang="en-GB" sz="1000" b="0" i="0" u="none" strike="noStrike" kern="1200" cap="none" spc="0" normalizeH="0" baseline="0" noProof="0" dirty="0">
                <a:ln>
                  <a:noFill/>
                </a:ln>
                <a:solidFill>
                  <a:srgbClr val="000000"/>
                </a:solidFill>
                <a:effectLst/>
                <a:uLnTx/>
                <a:uFillTx/>
                <a:latin typeface="Arial"/>
              </a:rPr>
              <a:t>Children's Services Co-operation Act (NI) 2015 CYPSP collaborative leadership model</a:t>
            </a:r>
            <a:endParaRPr kumimoji="0" lang="en-US" sz="1100" b="0" i="0" u="none" strike="noStrike" kern="1200" cap="none" spc="0" normalizeH="0" baseline="0" noProof="0" dirty="0">
              <a:ln>
                <a:noFill/>
              </a:ln>
              <a:solidFill>
                <a:srgbClr val="000000"/>
              </a:solidFill>
              <a:effectLst/>
              <a:uLnTx/>
              <a:uFillTx/>
              <a:latin typeface="Arial"/>
            </a:endParaRPr>
          </a:p>
        </p:txBody>
      </p:sp>
    </p:spTree>
  </p:cSld>
  <p:clrMapOvr>
    <a:masterClrMapping/>
  </p:clrMapOvr>
</p:sld>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1035</Words>
  <Application>Microsoft Office PowerPoint</Application>
  <PresentationFormat>Widescreen</PresentationFormat>
  <Paragraphs>195</Paragraphs>
  <Slides>15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Aptos Display</vt:lpstr>
      <vt:lpstr>Arial</vt:lpstr>
      <vt:lpstr>Canva Sans Bold</vt:lpstr>
      <vt:lpstr>Times New Roman</vt:lpstr>
      <vt:lpstr>Wingdings</vt:lpstr>
      <vt:lpstr>Office</vt:lpstr>
      <vt:lpstr>PowerPoint Presentation</vt:lpstr>
      <vt:lpstr>PowerPoint Presentation</vt:lpstr>
      <vt:lpstr>PowerPoint Presentation</vt:lpstr>
      <vt:lpstr>What Children, Young People and Parents Told Us</vt:lpstr>
      <vt:lpstr>PowerPoint Presentation</vt:lpstr>
      <vt:lpstr>PowerPoint Presentation</vt:lpstr>
      <vt:lpstr>What Gateway tells us</vt:lpstr>
      <vt:lpstr>What Gateway tells us.</vt:lpstr>
      <vt:lpstr>The Enhanced Family Support Service is specifically designed to support these families.</vt:lpstr>
      <vt:lpstr>The Missing Middle   Where Needs Escalate before Help can be accessed.</vt:lpstr>
      <vt:lpstr>PowerPoint Presentation</vt:lpstr>
      <vt:lpstr>What We Need From Partners" </vt:lpstr>
      <vt:lpstr>Why Belfast Needs Enhanced Family Support Services</vt:lpstr>
      <vt:lpstr>PowerPoint Presentation</vt:lpstr>
      <vt:lpstr>PowerPoint Presentation</vt:lpstr>
    </vt:vector>
  </TitlesOfParts>
  <Company>NICS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Duddy, Natasha</dc:creator>
  <cp:lastModifiedBy>Friel, Finola</cp:lastModifiedBy>
  <cp:revision>1</cp:revision>
  <dcterms:created xsi:type="dcterms:W3CDTF">2026-08-12T09:40:52Z</dcterms:created>
  <dcterms:modified xsi:type="dcterms:W3CDTF">2026-08-20T07:06:32Z</dcterms:modified>
</cp:coreProperties>
</file>