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24000"/>
  <p:notesSz cx="20104100" cy="1422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07755-4184-46EF-8FA3-9AB58D386D40}" v="2" dt="2025-11-25T13:33:59.3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3962" y="-17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Cormick" userId="b9a1f39e-defc-41ec-910c-926ff3845923" providerId="ADAL" clId="{7115B1AE-793E-48CD-8A29-96E8CC8A3439}"/>
    <pc:docChg chg="undo custSel modSld">
      <pc:chgData name="John McCormick" userId="b9a1f39e-defc-41ec-910c-926ff3845923" providerId="ADAL" clId="{7115B1AE-793E-48CD-8A29-96E8CC8A3439}" dt="2025-11-25T13:33:59.340" v="31" actId="20578"/>
      <pc:docMkLst>
        <pc:docMk/>
      </pc:docMkLst>
      <pc:sldChg chg="modSp mod">
        <pc:chgData name="John McCormick" userId="b9a1f39e-defc-41ec-910c-926ff3845923" providerId="ADAL" clId="{7115B1AE-793E-48CD-8A29-96E8CC8A3439}" dt="2025-11-25T13:33:59.340" v="31" actId="20578"/>
        <pc:sldMkLst>
          <pc:docMk/>
          <pc:sldMk cId="0" sldId="256"/>
        </pc:sldMkLst>
        <pc:spChg chg="mod">
          <ac:chgData name="John McCormick" userId="b9a1f39e-defc-41ec-910c-926ff3845923" providerId="ADAL" clId="{7115B1AE-793E-48CD-8A29-96E8CC8A3439}" dt="2025-11-25T13:33:59.340" v="31" actId="20578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ohn McCormick" userId="b9a1f39e-defc-41ec-910c-926ff3845923" providerId="ADAL" clId="{7115B1AE-793E-48CD-8A29-96E8CC8A3439}" dt="2025-11-25T13:33:59.340" v="31" actId="20578"/>
          <ac:spMkLst>
            <pc:docMk/>
            <pc:sldMk cId="0" sldId="256"/>
            <ac:spMk id="31" creationId="{00000000-0000-0000-0000-000000000000}"/>
          </ac:spMkLst>
        </pc:spChg>
        <pc:grpChg chg="mod">
          <ac:chgData name="John McCormick" userId="b9a1f39e-defc-41ec-910c-926ff3845923" providerId="ADAL" clId="{7115B1AE-793E-48CD-8A29-96E8CC8A3439}" dt="2025-11-25T13:33:59.176" v="30" actId="14100"/>
          <ac:grpSpMkLst>
            <pc:docMk/>
            <pc:sldMk cId="0" sldId="256"/>
            <ac:grpSpMk id="2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9440"/>
            <a:ext cx="17088486" cy="298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5440"/>
            <a:ext cx="14072870" cy="355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421957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91583" y="12688493"/>
            <a:ext cx="18503265" cy="1504315"/>
          </a:xfrm>
          <a:custGeom>
            <a:avLst/>
            <a:gdLst/>
            <a:ahLst/>
            <a:cxnLst/>
            <a:rect l="l" t="t" r="r" b="b"/>
            <a:pathLst>
              <a:path w="18503265" h="1504315">
                <a:moveTo>
                  <a:pt x="0" y="1504237"/>
                </a:moveTo>
                <a:lnTo>
                  <a:pt x="18503230" y="1504237"/>
                </a:lnTo>
                <a:lnTo>
                  <a:pt x="18503230" y="0"/>
                </a:lnTo>
                <a:lnTo>
                  <a:pt x="0" y="0"/>
                </a:lnTo>
                <a:lnTo>
                  <a:pt x="0" y="1504237"/>
                </a:lnTo>
                <a:close/>
              </a:path>
            </a:pathLst>
          </a:custGeom>
          <a:ln w="35789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02410" y="620413"/>
            <a:ext cx="9541510" cy="882650"/>
          </a:xfrm>
          <a:custGeom>
            <a:avLst/>
            <a:gdLst/>
            <a:ahLst/>
            <a:cxnLst/>
            <a:rect l="l" t="t" r="r" b="b"/>
            <a:pathLst>
              <a:path w="9541510" h="882650">
                <a:moveTo>
                  <a:pt x="9394117" y="0"/>
                </a:moveTo>
                <a:lnTo>
                  <a:pt x="147035" y="0"/>
                </a:lnTo>
                <a:lnTo>
                  <a:pt x="100569" y="7498"/>
                </a:lnTo>
                <a:lnTo>
                  <a:pt x="60208" y="28375"/>
                </a:lnTo>
                <a:lnTo>
                  <a:pt x="28375" y="60208"/>
                </a:lnTo>
                <a:lnTo>
                  <a:pt x="7498" y="100569"/>
                </a:lnTo>
                <a:lnTo>
                  <a:pt x="0" y="147035"/>
                </a:lnTo>
                <a:lnTo>
                  <a:pt x="0" y="735178"/>
                </a:lnTo>
                <a:lnTo>
                  <a:pt x="7498" y="781644"/>
                </a:lnTo>
                <a:lnTo>
                  <a:pt x="28375" y="822005"/>
                </a:lnTo>
                <a:lnTo>
                  <a:pt x="60208" y="853838"/>
                </a:lnTo>
                <a:lnTo>
                  <a:pt x="100569" y="874715"/>
                </a:lnTo>
                <a:lnTo>
                  <a:pt x="147035" y="882213"/>
                </a:lnTo>
                <a:lnTo>
                  <a:pt x="9394117" y="882213"/>
                </a:lnTo>
                <a:lnTo>
                  <a:pt x="9440583" y="874715"/>
                </a:lnTo>
                <a:lnTo>
                  <a:pt x="9480945" y="853838"/>
                </a:lnTo>
                <a:lnTo>
                  <a:pt x="9512777" y="822005"/>
                </a:lnTo>
                <a:lnTo>
                  <a:pt x="9533655" y="781644"/>
                </a:lnTo>
                <a:lnTo>
                  <a:pt x="9541153" y="735178"/>
                </a:lnTo>
                <a:lnTo>
                  <a:pt x="9541153" y="147035"/>
                </a:lnTo>
                <a:lnTo>
                  <a:pt x="9533655" y="100569"/>
                </a:lnTo>
                <a:lnTo>
                  <a:pt x="9512777" y="60208"/>
                </a:lnTo>
                <a:lnTo>
                  <a:pt x="9480945" y="28375"/>
                </a:lnTo>
                <a:lnTo>
                  <a:pt x="9440583" y="7498"/>
                </a:lnTo>
                <a:lnTo>
                  <a:pt x="939411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02410" y="620413"/>
            <a:ext cx="9541510" cy="882650"/>
          </a:xfrm>
          <a:custGeom>
            <a:avLst/>
            <a:gdLst/>
            <a:ahLst/>
            <a:cxnLst/>
            <a:rect l="l" t="t" r="r" b="b"/>
            <a:pathLst>
              <a:path w="9541510" h="882650">
                <a:moveTo>
                  <a:pt x="0" y="147035"/>
                </a:moveTo>
                <a:lnTo>
                  <a:pt x="7498" y="100569"/>
                </a:lnTo>
                <a:lnTo>
                  <a:pt x="28375" y="60208"/>
                </a:lnTo>
                <a:lnTo>
                  <a:pt x="60208" y="28375"/>
                </a:lnTo>
                <a:lnTo>
                  <a:pt x="100569" y="7498"/>
                </a:lnTo>
                <a:lnTo>
                  <a:pt x="147035" y="0"/>
                </a:lnTo>
                <a:lnTo>
                  <a:pt x="9394117" y="0"/>
                </a:lnTo>
                <a:lnTo>
                  <a:pt x="9440583" y="7498"/>
                </a:lnTo>
                <a:lnTo>
                  <a:pt x="9480945" y="28375"/>
                </a:lnTo>
                <a:lnTo>
                  <a:pt x="9512777" y="60208"/>
                </a:lnTo>
                <a:lnTo>
                  <a:pt x="9533655" y="100569"/>
                </a:lnTo>
                <a:lnTo>
                  <a:pt x="9541153" y="147035"/>
                </a:lnTo>
                <a:lnTo>
                  <a:pt x="9541153" y="735178"/>
                </a:lnTo>
                <a:lnTo>
                  <a:pt x="9533655" y="781644"/>
                </a:lnTo>
                <a:lnTo>
                  <a:pt x="9512777" y="822005"/>
                </a:lnTo>
                <a:lnTo>
                  <a:pt x="9480945" y="853838"/>
                </a:lnTo>
                <a:lnTo>
                  <a:pt x="9440583" y="874715"/>
                </a:lnTo>
                <a:lnTo>
                  <a:pt x="9394117" y="882213"/>
                </a:lnTo>
                <a:lnTo>
                  <a:pt x="147035" y="882213"/>
                </a:lnTo>
                <a:lnTo>
                  <a:pt x="100569" y="874715"/>
                </a:lnTo>
                <a:lnTo>
                  <a:pt x="60208" y="853838"/>
                </a:lnTo>
                <a:lnTo>
                  <a:pt x="28375" y="822005"/>
                </a:lnTo>
                <a:lnTo>
                  <a:pt x="7498" y="781644"/>
                </a:lnTo>
                <a:lnTo>
                  <a:pt x="0" y="735178"/>
                </a:lnTo>
                <a:lnTo>
                  <a:pt x="0" y="147035"/>
                </a:lnTo>
                <a:close/>
              </a:path>
            </a:pathLst>
          </a:custGeom>
          <a:ln w="4652">
            <a:solidFill>
              <a:srgbClr val="B80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82556" y="1531383"/>
            <a:ext cx="706120" cy="471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1520"/>
            <a:ext cx="18093690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8320"/>
            <a:ext cx="6433312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1617" y="713645"/>
            <a:ext cx="2300605" cy="3092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000" i="1" dirty="0">
                <a:latin typeface="Calibri"/>
                <a:cs typeface="Calibri"/>
              </a:rPr>
              <a:t>WELL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WHILE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WAITING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7004" y="1098742"/>
            <a:ext cx="3591560" cy="3092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000" i="1" dirty="0">
                <a:latin typeface="Calibri"/>
                <a:cs typeface="Calibri"/>
              </a:rPr>
              <a:t>First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Physiotherapy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0266" y="1629726"/>
            <a:ext cx="9544050" cy="454659"/>
            <a:chOff x="5280266" y="1629726"/>
            <a:chExt cx="9544050" cy="454659"/>
          </a:xfrm>
        </p:grpSpPr>
        <p:sp>
          <p:nvSpPr>
            <p:cNvPr id="5" name="object 5"/>
            <p:cNvSpPr/>
            <p:nvPr/>
          </p:nvSpPr>
          <p:spPr>
            <a:xfrm>
              <a:off x="5283441" y="1632901"/>
              <a:ext cx="9537700" cy="448309"/>
            </a:xfrm>
            <a:custGeom>
              <a:avLst/>
              <a:gdLst/>
              <a:ahLst/>
              <a:cxnLst/>
              <a:rect l="l" t="t" r="r" b="b"/>
              <a:pathLst>
                <a:path w="9537700" h="448310">
                  <a:moveTo>
                    <a:pt x="9462953" y="0"/>
                  </a:moveTo>
                  <a:lnTo>
                    <a:pt x="74621" y="0"/>
                  </a:lnTo>
                  <a:lnTo>
                    <a:pt x="45573" y="5863"/>
                  </a:lnTo>
                  <a:lnTo>
                    <a:pt x="21854" y="21854"/>
                  </a:lnTo>
                  <a:lnTo>
                    <a:pt x="5863" y="45573"/>
                  </a:lnTo>
                  <a:lnTo>
                    <a:pt x="0" y="74621"/>
                  </a:lnTo>
                  <a:lnTo>
                    <a:pt x="0" y="373106"/>
                  </a:lnTo>
                  <a:lnTo>
                    <a:pt x="5863" y="402155"/>
                  </a:lnTo>
                  <a:lnTo>
                    <a:pt x="21854" y="425874"/>
                  </a:lnTo>
                  <a:lnTo>
                    <a:pt x="45573" y="441864"/>
                  </a:lnTo>
                  <a:lnTo>
                    <a:pt x="74621" y="447728"/>
                  </a:lnTo>
                  <a:lnTo>
                    <a:pt x="9462953" y="447728"/>
                  </a:lnTo>
                  <a:lnTo>
                    <a:pt x="9492001" y="441864"/>
                  </a:lnTo>
                  <a:lnTo>
                    <a:pt x="9515720" y="425874"/>
                  </a:lnTo>
                  <a:lnTo>
                    <a:pt x="9531711" y="402155"/>
                  </a:lnTo>
                  <a:lnTo>
                    <a:pt x="9537574" y="373106"/>
                  </a:lnTo>
                  <a:lnTo>
                    <a:pt x="9537574" y="74621"/>
                  </a:lnTo>
                  <a:lnTo>
                    <a:pt x="9531711" y="45573"/>
                  </a:lnTo>
                  <a:lnTo>
                    <a:pt x="9515720" y="21854"/>
                  </a:lnTo>
                  <a:lnTo>
                    <a:pt x="9492001" y="5863"/>
                  </a:lnTo>
                  <a:lnTo>
                    <a:pt x="9462953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3441" y="1632901"/>
              <a:ext cx="9537700" cy="448309"/>
            </a:xfrm>
            <a:custGeom>
              <a:avLst/>
              <a:gdLst/>
              <a:ahLst/>
              <a:cxnLst/>
              <a:rect l="l" t="t" r="r" b="b"/>
              <a:pathLst>
                <a:path w="9537700" h="448310">
                  <a:moveTo>
                    <a:pt x="0" y="74621"/>
                  </a:moveTo>
                  <a:lnTo>
                    <a:pt x="5863" y="45573"/>
                  </a:lnTo>
                  <a:lnTo>
                    <a:pt x="21854" y="21854"/>
                  </a:lnTo>
                  <a:lnTo>
                    <a:pt x="45573" y="5863"/>
                  </a:lnTo>
                  <a:lnTo>
                    <a:pt x="74621" y="0"/>
                  </a:lnTo>
                  <a:lnTo>
                    <a:pt x="9462953" y="0"/>
                  </a:lnTo>
                  <a:lnTo>
                    <a:pt x="9492001" y="5863"/>
                  </a:lnTo>
                  <a:lnTo>
                    <a:pt x="9515720" y="21854"/>
                  </a:lnTo>
                  <a:lnTo>
                    <a:pt x="9531711" y="45573"/>
                  </a:lnTo>
                  <a:lnTo>
                    <a:pt x="9537574" y="74621"/>
                  </a:lnTo>
                  <a:lnTo>
                    <a:pt x="9537574" y="373106"/>
                  </a:lnTo>
                  <a:lnTo>
                    <a:pt x="9531711" y="402155"/>
                  </a:lnTo>
                  <a:lnTo>
                    <a:pt x="9515720" y="425874"/>
                  </a:lnTo>
                  <a:lnTo>
                    <a:pt x="9492001" y="441864"/>
                  </a:lnTo>
                  <a:lnTo>
                    <a:pt x="9462953" y="447728"/>
                  </a:lnTo>
                  <a:lnTo>
                    <a:pt x="74621" y="447728"/>
                  </a:lnTo>
                  <a:lnTo>
                    <a:pt x="45573" y="441864"/>
                  </a:lnTo>
                  <a:lnTo>
                    <a:pt x="21854" y="425874"/>
                  </a:lnTo>
                  <a:lnTo>
                    <a:pt x="5863" y="402155"/>
                  </a:lnTo>
                  <a:lnTo>
                    <a:pt x="0" y="373106"/>
                  </a:lnTo>
                  <a:lnTo>
                    <a:pt x="0" y="74621"/>
                  </a:lnTo>
                  <a:close/>
                </a:path>
              </a:pathLst>
            </a:custGeom>
            <a:ln w="6084">
              <a:solidFill>
                <a:srgbClr val="AF00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5" dirty="0"/>
              <a:t>AIM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42275" y="2205386"/>
            <a:ext cx="12824460" cy="10426700"/>
            <a:chOff x="342275" y="2205386"/>
            <a:chExt cx="12824460" cy="10426700"/>
          </a:xfrm>
        </p:grpSpPr>
        <p:sp>
          <p:nvSpPr>
            <p:cNvPr id="9" name="object 9"/>
            <p:cNvSpPr/>
            <p:nvPr/>
          </p:nvSpPr>
          <p:spPr>
            <a:xfrm>
              <a:off x="355927" y="9730302"/>
              <a:ext cx="12797155" cy="2887980"/>
            </a:xfrm>
            <a:custGeom>
              <a:avLst/>
              <a:gdLst/>
              <a:ahLst/>
              <a:cxnLst/>
              <a:rect l="l" t="t" r="r" b="b"/>
              <a:pathLst>
                <a:path w="12797155" h="2887979">
                  <a:moveTo>
                    <a:pt x="12315623" y="0"/>
                  </a:moveTo>
                  <a:lnTo>
                    <a:pt x="481310" y="0"/>
                  </a:lnTo>
                  <a:lnTo>
                    <a:pt x="432100" y="2485"/>
                  </a:lnTo>
                  <a:lnTo>
                    <a:pt x="384311" y="9779"/>
                  </a:lnTo>
                  <a:lnTo>
                    <a:pt x="338185" y="21640"/>
                  </a:lnTo>
                  <a:lnTo>
                    <a:pt x="293964" y="37827"/>
                  </a:lnTo>
                  <a:lnTo>
                    <a:pt x="251891" y="58096"/>
                  </a:lnTo>
                  <a:lnTo>
                    <a:pt x="212207" y="82206"/>
                  </a:lnTo>
                  <a:lnTo>
                    <a:pt x="175154" y="109915"/>
                  </a:lnTo>
                  <a:lnTo>
                    <a:pt x="140974" y="140981"/>
                  </a:lnTo>
                  <a:lnTo>
                    <a:pt x="109909" y="175161"/>
                  </a:lnTo>
                  <a:lnTo>
                    <a:pt x="82201" y="212215"/>
                  </a:lnTo>
                  <a:lnTo>
                    <a:pt x="58092" y="251899"/>
                  </a:lnTo>
                  <a:lnTo>
                    <a:pt x="37824" y="293972"/>
                  </a:lnTo>
                  <a:lnTo>
                    <a:pt x="21639" y="338192"/>
                  </a:lnTo>
                  <a:lnTo>
                    <a:pt x="9778" y="384316"/>
                  </a:lnTo>
                  <a:lnTo>
                    <a:pt x="2485" y="432103"/>
                  </a:lnTo>
                  <a:lnTo>
                    <a:pt x="0" y="481310"/>
                  </a:lnTo>
                  <a:lnTo>
                    <a:pt x="0" y="2406553"/>
                  </a:lnTo>
                  <a:lnTo>
                    <a:pt x="2485" y="2455760"/>
                  </a:lnTo>
                  <a:lnTo>
                    <a:pt x="9778" y="2503547"/>
                  </a:lnTo>
                  <a:lnTo>
                    <a:pt x="21639" y="2549671"/>
                  </a:lnTo>
                  <a:lnTo>
                    <a:pt x="37824" y="2593891"/>
                  </a:lnTo>
                  <a:lnTo>
                    <a:pt x="58092" y="2635964"/>
                  </a:lnTo>
                  <a:lnTo>
                    <a:pt x="82201" y="2675648"/>
                  </a:lnTo>
                  <a:lnTo>
                    <a:pt x="109909" y="2712702"/>
                  </a:lnTo>
                  <a:lnTo>
                    <a:pt x="140974" y="2746882"/>
                  </a:lnTo>
                  <a:lnTo>
                    <a:pt x="175154" y="2777948"/>
                  </a:lnTo>
                  <a:lnTo>
                    <a:pt x="212207" y="2805657"/>
                  </a:lnTo>
                  <a:lnTo>
                    <a:pt x="251891" y="2829767"/>
                  </a:lnTo>
                  <a:lnTo>
                    <a:pt x="293964" y="2850036"/>
                  </a:lnTo>
                  <a:lnTo>
                    <a:pt x="338185" y="2866223"/>
                  </a:lnTo>
                  <a:lnTo>
                    <a:pt x="384311" y="2878084"/>
                  </a:lnTo>
                  <a:lnTo>
                    <a:pt x="432100" y="2885378"/>
                  </a:lnTo>
                  <a:lnTo>
                    <a:pt x="481310" y="2887864"/>
                  </a:lnTo>
                  <a:lnTo>
                    <a:pt x="12315623" y="2887864"/>
                  </a:lnTo>
                  <a:lnTo>
                    <a:pt x="12364831" y="2885378"/>
                  </a:lnTo>
                  <a:lnTo>
                    <a:pt x="12412618" y="2878084"/>
                  </a:lnTo>
                  <a:lnTo>
                    <a:pt x="12458742" y="2866223"/>
                  </a:lnTo>
                  <a:lnTo>
                    <a:pt x="12502962" y="2850036"/>
                  </a:lnTo>
                  <a:lnTo>
                    <a:pt x="12545034" y="2829767"/>
                  </a:lnTo>
                  <a:lnTo>
                    <a:pt x="12584719" y="2805657"/>
                  </a:lnTo>
                  <a:lnTo>
                    <a:pt x="12621772" y="2777948"/>
                  </a:lnTo>
                  <a:lnTo>
                    <a:pt x="12655953" y="2746882"/>
                  </a:lnTo>
                  <a:lnTo>
                    <a:pt x="12687019" y="2712702"/>
                  </a:lnTo>
                  <a:lnTo>
                    <a:pt x="12714728" y="2675648"/>
                  </a:lnTo>
                  <a:lnTo>
                    <a:pt x="12738838" y="2635964"/>
                  </a:lnTo>
                  <a:lnTo>
                    <a:pt x="12759107" y="2593891"/>
                  </a:lnTo>
                  <a:lnTo>
                    <a:pt x="12775293" y="2549671"/>
                  </a:lnTo>
                  <a:lnTo>
                    <a:pt x="12787155" y="2503547"/>
                  </a:lnTo>
                  <a:lnTo>
                    <a:pt x="12794449" y="2455760"/>
                  </a:lnTo>
                  <a:lnTo>
                    <a:pt x="12796934" y="2406553"/>
                  </a:lnTo>
                  <a:lnTo>
                    <a:pt x="12796934" y="481310"/>
                  </a:lnTo>
                  <a:lnTo>
                    <a:pt x="12794449" y="432103"/>
                  </a:lnTo>
                  <a:lnTo>
                    <a:pt x="12787155" y="384316"/>
                  </a:lnTo>
                  <a:lnTo>
                    <a:pt x="12775293" y="338192"/>
                  </a:lnTo>
                  <a:lnTo>
                    <a:pt x="12759107" y="293972"/>
                  </a:lnTo>
                  <a:lnTo>
                    <a:pt x="12738838" y="251899"/>
                  </a:lnTo>
                  <a:lnTo>
                    <a:pt x="12714728" y="212215"/>
                  </a:lnTo>
                  <a:lnTo>
                    <a:pt x="12687019" y="175161"/>
                  </a:lnTo>
                  <a:lnTo>
                    <a:pt x="12655953" y="140981"/>
                  </a:lnTo>
                  <a:lnTo>
                    <a:pt x="12621772" y="109915"/>
                  </a:lnTo>
                  <a:lnTo>
                    <a:pt x="12584719" y="82206"/>
                  </a:lnTo>
                  <a:lnTo>
                    <a:pt x="12545034" y="58096"/>
                  </a:lnTo>
                  <a:lnTo>
                    <a:pt x="12502962" y="37827"/>
                  </a:lnTo>
                  <a:lnTo>
                    <a:pt x="12458742" y="21640"/>
                  </a:lnTo>
                  <a:lnTo>
                    <a:pt x="12412618" y="9779"/>
                  </a:lnTo>
                  <a:lnTo>
                    <a:pt x="12364831" y="2485"/>
                  </a:lnTo>
                  <a:lnTo>
                    <a:pt x="12315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927" y="9730302"/>
              <a:ext cx="12797155" cy="2887980"/>
            </a:xfrm>
            <a:custGeom>
              <a:avLst/>
              <a:gdLst/>
              <a:ahLst/>
              <a:cxnLst/>
              <a:rect l="l" t="t" r="r" b="b"/>
              <a:pathLst>
                <a:path w="12797155" h="2887979">
                  <a:moveTo>
                    <a:pt x="0" y="481310"/>
                  </a:moveTo>
                  <a:lnTo>
                    <a:pt x="2485" y="432103"/>
                  </a:lnTo>
                  <a:lnTo>
                    <a:pt x="9778" y="384316"/>
                  </a:lnTo>
                  <a:lnTo>
                    <a:pt x="21639" y="338192"/>
                  </a:lnTo>
                  <a:lnTo>
                    <a:pt x="37824" y="293972"/>
                  </a:lnTo>
                  <a:lnTo>
                    <a:pt x="58092" y="251899"/>
                  </a:lnTo>
                  <a:lnTo>
                    <a:pt x="82201" y="212215"/>
                  </a:lnTo>
                  <a:lnTo>
                    <a:pt x="109909" y="175161"/>
                  </a:lnTo>
                  <a:lnTo>
                    <a:pt x="140974" y="140981"/>
                  </a:lnTo>
                  <a:lnTo>
                    <a:pt x="175154" y="109915"/>
                  </a:lnTo>
                  <a:lnTo>
                    <a:pt x="212207" y="82206"/>
                  </a:lnTo>
                  <a:lnTo>
                    <a:pt x="251891" y="58096"/>
                  </a:lnTo>
                  <a:lnTo>
                    <a:pt x="293964" y="37827"/>
                  </a:lnTo>
                  <a:lnTo>
                    <a:pt x="338185" y="21640"/>
                  </a:lnTo>
                  <a:lnTo>
                    <a:pt x="384311" y="9779"/>
                  </a:lnTo>
                  <a:lnTo>
                    <a:pt x="432100" y="2485"/>
                  </a:lnTo>
                  <a:lnTo>
                    <a:pt x="481310" y="0"/>
                  </a:lnTo>
                  <a:lnTo>
                    <a:pt x="12315623" y="0"/>
                  </a:lnTo>
                  <a:lnTo>
                    <a:pt x="12364831" y="2485"/>
                  </a:lnTo>
                  <a:lnTo>
                    <a:pt x="12412618" y="9779"/>
                  </a:lnTo>
                  <a:lnTo>
                    <a:pt x="12458742" y="21640"/>
                  </a:lnTo>
                  <a:lnTo>
                    <a:pt x="12502962" y="37827"/>
                  </a:lnTo>
                  <a:lnTo>
                    <a:pt x="12545034" y="58096"/>
                  </a:lnTo>
                  <a:lnTo>
                    <a:pt x="12584719" y="82206"/>
                  </a:lnTo>
                  <a:lnTo>
                    <a:pt x="12621772" y="109915"/>
                  </a:lnTo>
                  <a:lnTo>
                    <a:pt x="12655953" y="140981"/>
                  </a:lnTo>
                  <a:lnTo>
                    <a:pt x="12687019" y="175161"/>
                  </a:lnTo>
                  <a:lnTo>
                    <a:pt x="12714728" y="212215"/>
                  </a:lnTo>
                  <a:lnTo>
                    <a:pt x="12738838" y="251899"/>
                  </a:lnTo>
                  <a:lnTo>
                    <a:pt x="12759107" y="293972"/>
                  </a:lnTo>
                  <a:lnTo>
                    <a:pt x="12775293" y="338192"/>
                  </a:lnTo>
                  <a:lnTo>
                    <a:pt x="12787155" y="384316"/>
                  </a:lnTo>
                  <a:lnTo>
                    <a:pt x="12794449" y="432103"/>
                  </a:lnTo>
                  <a:lnTo>
                    <a:pt x="12796934" y="481310"/>
                  </a:lnTo>
                  <a:lnTo>
                    <a:pt x="12796934" y="2406553"/>
                  </a:lnTo>
                  <a:lnTo>
                    <a:pt x="12794449" y="2455760"/>
                  </a:lnTo>
                  <a:lnTo>
                    <a:pt x="12787155" y="2503547"/>
                  </a:lnTo>
                  <a:lnTo>
                    <a:pt x="12775293" y="2549671"/>
                  </a:lnTo>
                  <a:lnTo>
                    <a:pt x="12759107" y="2593891"/>
                  </a:lnTo>
                  <a:lnTo>
                    <a:pt x="12738838" y="2635964"/>
                  </a:lnTo>
                  <a:lnTo>
                    <a:pt x="12714728" y="2675648"/>
                  </a:lnTo>
                  <a:lnTo>
                    <a:pt x="12687019" y="2712702"/>
                  </a:lnTo>
                  <a:lnTo>
                    <a:pt x="12655953" y="2746882"/>
                  </a:lnTo>
                  <a:lnTo>
                    <a:pt x="12621772" y="2777948"/>
                  </a:lnTo>
                  <a:lnTo>
                    <a:pt x="12584719" y="2805657"/>
                  </a:lnTo>
                  <a:lnTo>
                    <a:pt x="12545034" y="2829767"/>
                  </a:lnTo>
                  <a:lnTo>
                    <a:pt x="12502962" y="2850036"/>
                  </a:lnTo>
                  <a:lnTo>
                    <a:pt x="12458742" y="2866223"/>
                  </a:lnTo>
                  <a:lnTo>
                    <a:pt x="12412618" y="2878084"/>
                  </a:lnTo>
                  <a:lnTo>
                    <a:pt x="12364831" y="2885378"/>
                  </a:lnTo>
                  <a:lnTo>
                    <a:pt x="12315623" y="2887864"/>
                  </a:lnTo>
                  <a:lnTo>
                    <a:pt x="481310" y="2887864"/>
                  </a:lnTo>
                  <a:lnTo>
                    <a:pt x="432100" y="2885378"/>
                  </a:lnTo>
                  <a:lnTo>
                    <a:pt x="384311" y="2878084"/>
                  </a:lnTo>
                  <a:lnTo>
                    <a:pt x="338185" y="2866223"/>
                  </a:lnTo>
                  <a:lnTo>
                    <a:pt x="293964" y="2850036"/>
                  </a:lnTo>
                  <a:lnTo>
                    <a:pt x="251891" y="2829767"/>
                  </a:lnTo>
                  <a:lnTo>
                    <a:pt x="212207" y="2805657"/>
                  </a:lnTo>
                  <a:lnTo>
                    <a:pt x="175154" y="2777948"/>
                  </a:lnTo>
                  <a:lnTo>
                    <a:pt x="140974" y="2746882"/>
                  </a:lnTo>
                  <a:lnTo>
                    <a:pt x="109909" y="2712702"/>
                  </a:lnTo>
                  <a:lnTo>
                    <a:pt x="82201" y="2675648"/>
                  </a:lnTo>
                  <a:lnTo>
                    <a:pt x="58092" y="2635964"/>
                  </a:lnTo>
                  <a:lnTo>
                    <a:pt x="37824" y="2593891"/>
                  </a:lnTo>
                  <a:lnTo>
                    <a:pt x="21639" y="2549671"/>
                  </a:lnTo>
                  <a:lnTo>
                    <a:pt x="9778" y="2503547"/>
                  </a:lnTo>
                  <a:lnTo>
                    <a:pt x="2485" y="2455760"/>
                  </a:lnTo>
                  <a:lnTo>
                    <a:pt x="0" y="2406553"/>
                  </a:lnTo>
                  <a:lnTo>
                    <a:pt x="0" y="481310"/>
                  </a:lnTo>
                  <a:close/>
                </a:path>
              </a:pathLst>
            </a:custGeom>
            <a:ln w="26842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7250" y="2205386"/>
              <a:ext cx="3173465" cy="32857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761319" y="1572780"/>
            <a:ext cx="6852284" cy="868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4055" marR="5080" indent="-681990">
              <a:lnSpc>
                <a:spcPct val="102200"/>
              </a:lnSpc>
              <a:spcBef>
                <a:spcPts val="9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EMPOWERMENT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KNEE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OSTEOARTHRITIS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600" dirty="0">
              <a:latin typeface="Arial"/>
              <a:cs typeface="Arial"/>
            </a:endParaRPr>
          </a:p>
          <a:p>
            <a:pPr marL="861060">
              <a:lnSpc>
                <a:spcPct val="100000"/>
              </a:lnSpc>
              <a:spcBef>
                <a:spcPts val="1460"/>
              </a:spcBef>
            </a:pP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EVIDENCING</a:t>
            </a:r>
            <a:r>
              <a:rPr sz="105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IMPROVEMENT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4435" y="9727086"/>
            <a:ext cx="4160520" cy="277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sz="1500" b="1" spc="-20" dirty="0">
                <a:solidFill>
                  <a:srgbClr val="FF0000"/>
                </a:solidFill>
                <a:latin typeface="Calibri"/>
                <a:cs typeface="Calibri"/>
              </a:rPr>
              <a:t> STEPS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Engagement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Versus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Arthritis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12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week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Pain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Management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course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 Banbridge. </a:t>
            </a:r>
            <a:r>
              <a:rPr sz="1500" spc="-10" dirty="0">
                <a:latin typeface="Calibri"/>
                <a:cs typeface="Calibri"/>
              </a:rPr>
              <a:t>Further </a:t>
            </a:r>
            <a:r>
              <a:rPr sz="1500" dirty="0">
                <a:latin typeface="Calibri"/>
                <a:cs typeface="Calibri"/>
              </a:rPr>
              <a:t>‘WWW’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courses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planned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target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GP</a:t>
            </a:r>
            <a:endParaRPr sz="1500">
              <a:latin typeface="Calibri"/>
              <a:cs typeface="Calibri"/>
            </a:endParaRPr>
          </a:p>
          <a:p>
            <a:pPr marL="12700" marR="508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populations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Orthopaedic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lists.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have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engaged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Trust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Orthopaedic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service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share</a:t>
            </a:r>
            <a:r>
              <a:rPr sz="1500" spc="-10" dirty="0">
                <a:latin typeface="Calibri"/>
                <a:cs typeface="Calibri"/>
              </a:rPr>
              <a:t> learning.</a:t>
            </a:r>
            <a:endParaRPr sz="1500">
              <a:latin typeface="Calibri"/>
              <a:cs typeface="Calibri"/>
            </a:endParaRPr>
          </a:p>
          <a:p>
            <a:pPr marL="12700" marR="302260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Future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areas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may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include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engaging with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Trust </a:t>
            </a:r>
            <a:r>
              <a:rPr sz="1500" dirty="0">
                <a:latin typeface="Calibri"/>
                <a:cs typeface="Calibri"/>
              </a:rPr>
              <a:t>promoting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wellbeing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division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develop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capacity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development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improve</a:t>
            </a:r>
            <a:endParaRPr sz="1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500" dirty="0">
                <a:latin typeface="Calibri"/>
                <a:cs typeface="Calibri"/>
              </a:rPr>
              <a:t>signposting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support for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Physical activity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in</a:t>
            </a:r>
            <a:endParaRPr sz="1500">
              <a:latin typeface="Calibri"/>
              <a:cs typeface="Calibri"/>
            </a:endParaRPr>
          </a:p>
          <a:p>
            <a:pPr marL="12700" marR="12065" algn="just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voluntary and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sectors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self- </a:t>
            </a:r>
            <a:r>
              <a:rPr sz="1500" dirty="0">
                <a:latin typeface="Calibri"/>
                <a:cs typeface="Calibri"/>
              </a:rPr>
              <a:t>care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while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lengthy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waiting </a:t>
            </a:r>
            <a:r>
              <a:rPr sz="1500" spc="-10" dirty="0">
                <a:latin typeface="Calibri"/>
                <a:cs typeface="Calibri"/>
              </a:rPr>
              <a:t>lists.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03411" y="9614230"/>
            <a:ext cx="5166413" cy="2792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ts val="1775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CONCLUSION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35"/>
              </a:spcBef>
            </a:pPr>
            <a:r>
              <a:rPr sz="2000" dirty="0">
                <a:latin typeface="Calibri"/>
                <a:cs typeface="Calibri"/>
              </a:rPr>
              <a:t>This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‘WWW’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session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positively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impacted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patients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currently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waiting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knee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OA. </a:t>
            </a:r>
            <a:r>
              <a:rPr sz="2000" spc="-10" dirty="0">
                <a:latin typeface="Calibri"/>
                <a:cs typeface="Calibri"/>
              </a:rPr>
              <a:t>Patients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felt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confident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empowered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whilst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waiting.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specific </a:t>
            </a:r>
            <a:r>
              <a:rPr sz="2000" dirty="0">
                <a:latin typeface="Calibri"/>
                <a:cs typeface="Calibri"/>
              </a:rPr>
              <a:t>knowledge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gained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various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aspects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care.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intervention </a:t>
            </a:r>
            <a:r>
              <a:rPr sz="2000" dirty="0">
                <a:latin typeface="Calibri"/>
                <a:cs typeface="Calibri"/>
              </a:rPr>
              <a:t>highlights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better </a:t>
            </a:r>
            <a:r>
              <a:rPr sz="2000" dirty="0">
                <a:latin typeface="Calibri"/>
                <a:cs typeface="Calibri"/>
              </a:rPr>
              <a:t>management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lengthy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waiting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lists.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Uptake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campaign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Practice.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4001" y="259833"/>
            <a:ext cx="14347190" cy="13899515"/>
            <a:chOff x="374001" y="259833"/>
            <a:chExt cx="14347190" cy="1389951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001" y="259833"/>
              <a:ext cx="2453378" cy="6603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3519" y="1462006"/>
              <a:ext cx="482801" cy="7297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30513" y="13484454"/>
              <a:ext cx="2090113" cy="6241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5519" y="12910388"/>
              <a:ext cx="903687" cy="12486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339" y="1041120"/>
              <a:ext cx="1922618" cy="7666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5542" y="269138"/>
              <a:ext cx="1887901" cy="2984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282573" y="2519410"/>
              <a:ext cx="2414270" cy="2873375"/>
            </a:xfrm>
            <a:custGeom>
              <a:avLst/>
              <a:gdLst/>
              <a:ahLst/>
              <a:cxnLst/>
              <a:rect l="l" t="t" r="r" b="b"/>
              <a:pathLst>
                <a:path w="2414270" h="2873375">
                  <a:moveTo>
                    <a:pt x="2011376" y="0"/>
                  </a:moveTo>
                  <a:lnTo>
                    <a:pt x="402275" y="0"/>
                  </a:lnTo>
                  <a:lnTo>
                    <a:pt x="355357" y="2706"/>
                  </a:lnTo>
                  <a:lnTo>
                    <a:pt x="310029" y="10623"/>
                  </a:lnTo>
                  <a:lnTo>
                    <a:pt x="266595" y="23449"/>
                  </a:lnTo>
                  <a:lnTo>
                    <a:pt x="225354" y="40883"/>
                  </a:lnTo>
                  <a:lnTo>
                    <a:pt x="186609" y="62623"/>
                  </a:lnTo>
                  <a:lnTo>
                    <a:pt x="150662" y="88368"/>
                  </a:lnTo>
                  <a:lnTo>
                    <a:pt x="117814" y="117814"/>
                  </a:lnTo>
                  <a:lnTo>
                    <a:pt x="88368" y="150662"/>
                  </a:lnTo>
                  <a:lnTo>
                    <a:pt x="62623" y="186609"/>
                  </a:lnTo>
                  <a:lnTo>
                    <a:pt x="40883" y="225354"/>
                  </a:lnTo>
                  <a:lnTo>
                    <a:pt x="23449" y="266595"/>
                  </a:lnTo>
                  <a:lnTo>
                    <a:pt x="10623" y="310029"/>
                  </a:lnTo>
                  <a:lnTo>
                    <a:pt x="2706" y="355357"/>
                  </a:lnTo>
                  <a:lnTo>
                    <a:pt x="0" y="402275"/>
                  </a:lnTo>
                  <a:lnTo>
                    <a:pt x="0" y="2470914"/>
                  </a:lnTo>
                  <a:lnTo>
                    <a:pt x="2706" y="2517833"/>
                  </a:lnTo>
                  <a:lnTo>
                    <a:pt x="10623" y="2563160"/>
                  </a:lnTo>
                  <a:lnTo>
                    <a:pt x="23449" y="2606595"/>
                  </a:lnTo>
                  <a:lnTo>
                    <a:pt x="40883" y="2647835"/>
                  </a:lnTo>
                  <a:lnTo>
                    <a:pt x="62623" y="2686580"/>
                  </a:lnTo>
                  <a:lnTo>
                    <a:pt x="88368" y="2722527"/>
                  </a:lnTo>
                  <a:lnTo>
                    <a:pt x="117814" y="2755375"/>
                  </a:lnTo>
                  <a:lnTo>
                    <a:pt x="150662" y="2784822"/>
                  </a:lnTo>
                  <a:lnTo>
                    <a:pt x="186609" y="2810566"/>
                  </a:lnTo>
                  <a:lnTo>
                    <a:pt x="225354" y="2832306"/>
                  </a:lnTo>
                  <a:lnTo>
                    <a:pt x="266595" y="2849740"/>
                  </a:lnTo>
                  <a:lnTo>
                    <a:pt x="310029" y="2862567"/>
                  </a:lnTo>
                  <a:lnTo>
                    <a:pt x="355357" y="2870484"/>
                  </a:lnTo>
                  <a:lnTo>
                    <a:pt x="402275" y="2873190"/>
                  </a:lnTo>
                  <a:lnTo>
                    <a:pt x="2011376" y="2873190"/>
                  </a:lnTo>
                  <a:lnTo>
                    <a:pt x="2058294" y="2870484"/>
                  </a:lnTo>
                  <a:lnTo>
                    <a:pt x="2103621" y="2862567"/>
                  </a:lnTo>
                  <a:lnTo>
                    <a:pt x="2147056" y="2849740"/>
                  </a:lnTo>
                  <a:lnTo>
                    <a:pt x="2188297" y="2832306"/>
                  </a:lnTo>
                  <a:lnTo>
                    <a:pt x="2227041" y="2810566"/>
                  </a:lnTo>
                  <a:lnTo>
                    <a:pt x="2262988" y="2784822"/>
                  </a:lnTo>
                  <a:lnTo>
                    <a:pt x="2295836" y="2755375"/>
                  </a:lnTo>
                  <a:lnTo>
                    <a:pt x="2325283" y="2722527"/>
                  </a:lnTo>
                  <a:lnTo>
                    <a:pt x="2351027" y="2686580"/>
                  </a:lnTo>
                  <a:lnTo>
                    <a:pt x="2372767" y="2647835"/>
                  </a:lnTo>
                  <a:lnTo>
                    <a:pt x="2390202" y="2606595"/>
                  </a:lnTo>
                  <a:lnTo>
                    <a:pt x="2403028" y="2563160"/>
                  </a:lnTo>
                  <a:lnTo>
                    <a:pt x="2410945" y="2517833"/>
                  </a:lnTo>
                  <a:lnTo>
                    <a:pt x="2413651" y="2470914"/>
                  </a:lnTo>
                  <a:lnTo>
                    <a:pt x="2413651" y="402275"/>
                  </a:lnTo>
                  <a:lnTo>
                    <a:pt x="2410945" y="355357"/>
                  </a:lnTo>
                  <a:lnTo>
                    <a:pt x="2403028" y="310029"/>
                  </a:lnTo>
                  <a:lnTo>
                    <a:pt x="2390202" y="266595"/>
                  </a:lnTo>
                  <a:lnTo>
                    <a:pt x="2372767" y="225354"/>
                  </a:lnTo>
                  <a:lnTo>
                    <a:pt x="2351027" y="186609"/>
                  </a:lnTo>
                  <a:lnTo>
                    <a:pt x="2325283" y="150662"/>
                  </a:lnTo>
                  <a:lnTo>
                    <a:pt x="2295836" y="117814"/>
                  </a:lnTo>
                  <a:lnTo>
                    <a:pt x="2262988" y="88368"/>
                  </a:lnTo>
                  <a:lnTo>
                    <a:pt x="2227041" y="62623"/>
                  </a:lnTo>
                  <a:lnTo>
                    <a:pt x="2188297" y="40883"/>
                  </a:lnTo>
                  <a:lnTo>
                    <a:pt x="2147056" y="23449"/>
                  </a:lnTo>
                  <a:lnTo>
                    <a:pt x="2103621" y="10623"/>
                  </a:lnTo>
                  <a:lnTo>
                    <a:pt x="2058294" y="2706"/>
                  </a:lnTo>
                  <a:lnTo>
                    <a:pt x="20113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82573" y="2519410"/>
              <a:ext cx="2414270" cy="2873375"/>
            </a:xfrm>
            <a:custGeom>
              <a:avLst/>
              <a:gdLst/>
              <a:ahLst/>
              <a:cxnLst/>
              <a:rect l="l" t="t" r="r" b="b"/>
              <a:pathLst>
                <a:path w="2414270" h="2873375">
                  <a:moveTo>
                    <a:pt x="0" y="402275"/>
                  </a:moveTo>
                  <a:lnTo>
                    <a:pt x="2706" y="355357"/>
                  </a:lnTo>
                  <a:lnTo>
                    <a:pt x="10623" y="310029"/>
                  </a:lnTo>
                  <a:lnTo>
                    <a:pt x="23449" y="266595"/>
                  </a:lnTo>
                  <a:lnTo>
                    <a:pt x="40883" y="225354"/>
                  </a:lnTo>
                  <a:lnTo>
                    <a:pt x="62623" y="186609"/>
                  </a:lnTo>
                  <a:lnTo>
                    <a:pt x="88368" y="150662"/>
                  </a:lnTo>
                  <a:lnTo>
                    <a:pt x="117814" y="117814"/>
                  </a:lnTo>
                  <a:lnTo>
                    <a:pt x="150662" y="88368"/>
                  </a:lnTo>
                  <a:lnTo>
                    <a:pt x="186609" y="62623"/>
                  </a:lnTo>
                  <a:lnTo>
                    <a:pt x="225354" y="40883"/>
                  </a:lnTo>
                  <a:lnTo>
                    <a:pt x="266595" y="23449"/>
                  </a:lnTo>
                  <a:lnTo>
                    <a:pt x="310029" y="10623"/>
                  </a:lnTo>
                  <a:lnTo>
                    <a:pt x="355357" y="2706"/>
                  </a:lnTo>
                  <a:lnTo>
                    <a:pt x="402275" y="0"/>
                  </a:lnTo>
                  <a:lnTo>
                    <a:pt x="2011376" y="0"/>
                  </a:lnTo>
                  <a:lnTo>
                    <a:pt x="2058294" y="2706"/>
                  </a:lnTo>
                  <a:lnTo>
                    <a:pt x="2103621" y="10623"/>
                  </a:lnTo>
                  <a:lnTo>
                    <a:pt x="2147056" y="23449"/>
                  </a:lnTo>
                  <a:lnTo>
                    <a:pt x="2188297" y="40883"/>
                  </a:lnTo>
                  <a:lnTo>
                    <a:pt x="2227041" y="62623"/>
                  </a:lnTo>
                  <a:lnTo>
                    <a:pt x="2262988" y="88368"/>
                  </a:lnTo>
                  <a:lnTo>
                    <a:pt x="2295836" y="117814"/>
                  </a:lnTo>
                  <a:lnTo>
                    <a:pt x="2325283" y="150662"/>
                  </a:lnTo>
                  <a:lnTo>
                    <a:pt x="2351027" y="186609"/>
                  </a:lnTo>
                  <a:lnTo>
                    <a:pt x="2372767" y="225354"/>
                  </a:lnTo>
                  <a:lnTo>
                    <a:pt x="2390202" y="266595"/>
                  </a:lnTo>
                  <a:lnTo>
                    <a:pt x="2403028" y="310029"/>
                  </a:lnTo>
                  <a:lnTo>
                    <a:pt x="2410945" y="355357"/>
                  </a:lnTo>
                  <a:lnTo>
                    <a:pt x="2413651" y="402275"/>
                  </a:lnTo>
                  <a:lnTo>
                    <a:pt x="2413651" y="2470914"/>
                  </a:lnTo>
                  <a:lnTo>
                    <a:pt x="2410945" y="2517833"/>
                  </a:lnTo>
                  <a:lnTo>
                    <a:pt x="2403028" y="2563160"/>
                  </a:lnTo>
                  <a:lnTo>
                    <a:pt x="2390202" y="2606595"/>
                  </a:lnTo>
                  <a:lnTo>
                    <a:pt x="2372767" y="2647835"/>
                  </a:lnTo>
                  <a:lnTo>
                    <a:pt x="2351027" y="2686580"/>
                  </a:lnTo>
                  <a:lnTo>
                    <a:pt x="2325283" y="2722527"/>
                  </a:lnTo>
                  <a:lnTo>
                    <a:pt x="2295836" y="2755375"/>
                  </a:lnTo>
                  <a:lnTo>
                    <a:pt x="2262988" y="2784822"/>
                  </a:lnTo>
                  <a:lnTo>
                    <a:pt x="2227041" y="2810566"/>
                  </a:lnTo>
                  <a:lnTo>
                    <a:pt x="2188297" y="2832306"/>
                  </a:lnTo>
                  <a:lnTo>
                    <a:pt x="2147056" y="2849740"/>
                  </a:lnTo>
                  <a:lnTo>
                    <a:pt x="2103621" y="2862567"/>
                  </a:lnTo>
                  <a:lnTo>
                    <a:pt x="2058294" y="2870484"/>
                  </a:lnTo>
                  <a:lnTo>
                    <a:pt x="2011376" y="2873190"/>
                  </a:lnTo>
                  <a:lnTo>
                    <a:pt x="402275" y="2873190"/>
                  </a:lnTo>
                  <a:lnTo>
                    <a:pt x="355357" y="2870484"/>
                  </a:lnTo>
                  <a:lnTo>
                    <a:pt x="310029" y="2862567"/>
                  </a:lnTo>
                  <a:lnTo>
                    <a:pt x="266595" y="2849740"/>
                  </a:lnTo>
                  <a:lnTo>
                    <a:pt x="225354" y="2832306"/>
                  </a:lnTo>
                  <a:lnTo>
                    <a:pt x="186609" y="2810566"/>
                  </a:lnTo>
                  <a:lnTo>
                    <a:pt x="150662" y="2784822"/>
                  </a:lnTo>
                  <a:lnTo>
                    <a:pt x="117814" y="2755375"/>
                  </a:lnTo>
                  <a:lnTo>
                    <a:pt x="88368" y="2722527"/>
                  </a:lnTo>
                  <a:lnTo>
                    <a:pt x="62623" y="2686580"/>
                  </a:lnTo>
                  <a:lnTo>
                    <a:pt x="40883" y="2647835"/>
                  </a:lnTo>
                  <a:lnTo>
                    <a:pt x="23449" y="2606595"/>
                  </a:lnTo>
                  <a:lnTo>
                    <a:pt x="10623" y="2563160"/>
                  </a:lnTo>
                  <a:lnTo>
                    <a:pt x="2706" y="2517833"/>
                  </a:lnTo>
                  <a:lnTo>
                    <a:pt x="0" y="2470914"/>
                  </a:lnTo>
                  <a:lnTo>
                    <a:pt x="0" y="402275"/>
                  </a:lnTo>
                  <a:close/>
                </a:path>
              </a:pathLst>
            </a:custGeom>
            <a:ln w="6084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45298" y="13360328"/>
            <a:ext cx="2811145" cy="47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899"/>
              </a:lnSpc>
              <a:spcBef>
                <a:spcPts val="95"/>
              </a:spcBef>
            </a:pPr>
            <a:r>
              <a:rPr sz="1450" b="1" dirty="0">
                <a:latin typeface="Arial"/>
                <a:cs typeface="Arial"/>
              </a:rPr>
              <a:t>Contact</a:t>
            </a:r>
            <a:r>
              <a:rPr sz="1450" b="1" spc="-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Information: gemma.o’donnell@gp.hscni.net</a:t>
            </a:r>
            <a:endParaRPr sz="1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25461" y="12970818"/>
            <a:ext cx="1906270" cy="1139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800"/>
              </a:lnSpc>
              <a:spcBef>
                <a:spcPts val="95"/>
              </a:spcBef>
            </a:pPr>
            <a:r>
              <a:rPr sz="1450" b="1" dirty="0">
                <a:latin typeface="Arial"/>
                <a:cs typeface="Arial"/>
              </a:rPr>
              <a:t>Project</a:t>
            </a:r>
            <a:r>
              <a:rPr sz="1450" b="1" spc="-4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Team:</a:t>
            </a:r>
            <a:r>
              <a:rPr sz="1450" b="1" spc="-4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SHSCT </a:t>
            </a:r>
            <a:r>
              <a:rPr sz="1450" b="1" dirty="0">
                <a:latin typeface="Arial"/>
                <a:cs typeface="Arial"/>
              </a:rPr>
              <a:t>Newry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Mourne </a:t>
            </a:r>
            <a:r>
              <a:rPr sz="1450" b="1" dirty="0">
                <a:latin typeface="Arial"/>
                <a:cs typeface="Arial"/>
              </a:rPr>
              <a:t>District</a:t>
            </a:r>
            <a:r>
              <a:rPr sz="1450" b="1" spc="-5" dirty="0">
                <a:latin typeface="Arial"/>
                <a:cs typeface="Arial"/>
              </a:rPr>
              <a:t> </a:t>
            </a:r>
            <a:r>
              <a:rPr sz="1450" b="1" spc="-20" dirty="0">
                <a:latin typeface="Arial"/>
                <a:cs typeface="Arial"/>
              </a:rPr>
              <a:t>FCPs </a:t>
            </a:r>
            <a:r>
              <a:rPr sz="1450" b="1" dirty="0">
                <a:latin typeface="Arial"/>
                <a:cs typeface="Arial"/>
              </a:rPr>
              <a:t>Banbridge</a:t>
            </a:r>
            <a:r>
              <a:rPr sz="1450" b="1" spc="-5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Group Surgery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877" y="2310882"/>
            <a:ext cx="5537200" cy="739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BACKGROUND</a:t>
            </a:r>
            <a:endParaRPr sz="1500" dirty="0">
              <a:latin typeface="Calibri"/>
              <a:cs typeface="Calibri"/>
            </a:endParaRPr>
          </a:p>
          <a:p>
            <a:pPr marL="200660" marR="1383665" indent="-1885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2565" algn="l"/>
              </a:tabLst>
            </a:pPr>
            <a:r>
              <a:rPr sz="1500" dirty="0">
                <a:latin typeface="Calibri"/>
                <a:cs typeface="Calibri"/>
              </a:rPr>
              <a:t>Severe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Osteoarthritis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knee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joint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result</a:t>
            </a:r>
            <a:r>
              <a:rPr sz="1500" spc="-25" dirty="0">
                <a:latin typeface="Calibri"/>
                <a:cs typeface="Calibri"/>
              </a:rPr>
              <a:t> in 	</a:t>
            </a:r>
            <a:r>
              <a:rPr sz="1500" dirty="0">
                <a:latin typeface="Calibri"/>
                <a:cs typeface="Calibri"/>
              </a:rPr>
              <a:t>significant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pain,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function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decline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in</a:t>
            </a:r>
            <a:endParaRPr sz="1500" dirty="0"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workplace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productivity.</a:t>
            </a:r>
            <a:endParaRPr sz="150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1295" algn="l"/>
              </a:tabLst>
            </a:pPr>
            <a:r>
              <a:rPr sz="1500" dirty="0">
                <a:latin typeface="Calibri"/>
                <a:cs typeface="Calibri"/>
              </a:rPr>
              <a:t>Regional Orthopaedic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waiting times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10" dirty="0">
                <a:latin typeface="Calibri"/>
                <a:cs typeface="Calibri"/>
              </a:rPr>
              <a:t> record</a:t>
            </a:r>
            <a:endParaRPr sz="1500" dirty="0">
              <a:latin typeface="Calibri"/>
              <a:cs typeface="Calibri"/>
            </a:endParaRPr>
          </a:p>
          <a:p>
            <a:pPr marL="202565" marR="134810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times,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data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reporting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6282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waiting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Total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Knee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Replacements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(TKR)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five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years.</a:t>
            </a:r>
            <a:endParaRPr sz="1500" dirty="0">
              <a:latin typeface="Calibri"/>
              <a:cs typeface="Calibri"/>
            </a:endParaRPr>
          </a:p>
          <a:p>
            <a:pPr marL="200660" marR="1437005" indent="-188595">
              <a:lnSpc>
                <a:spcPct val="100400"/>
              </a:lnSpc>
              <a:buFont typeface="Arial"/>
              <a:buChar char="•"/>
              <a:tabLst>
                <a:tab pos="202565" algn="l"/>
              </a:tabLst>
            </a:pPr>
            <a:r>
              <a:rPr sz="1500" dirty="0">
                <a:latin typeface="Calibri"/>
                <a:cs typeface="Calibri"/>
              </a:rPr>
              <a:t>Evidence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suggest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deteriorate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with 	</a:t>
            </a:r>
            <a:r>
              <a:rPr sz="1500" dirty="0">
                <a:latin typeface="Calibri"/>
                <a:cs typeface="Calibri"/>
              </a:rPr>
              <a:t>regards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function, mobility,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strength,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mood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	</a:t>
            </a:r>
            <a:r>
              <a:rPr sz="1500" dirty="0">
                <a:latin typeface="Calibri"/>
                <a:cs typeface="Calibri"/>
              </a:rPr>
              <a:t>quality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life,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increased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co-</a:t>
            </a:r>
            <a:r>
              <a:rPr sz="1500" dirty="0">
                <a:latin typeface="Calibri"/>
                <a:cs typeface="Calibri"/>
              </a:rPr>
              <a:t>morbidities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	</a:t>
            </a:r>
            <a:r>
              <a:rPr sz="1500" spc="-10" dirty="0">
                <a:latin typeface="Calibri"/>
                <a:cs typeface="Calibri"/>
              </a:rPr>
              <a:t>diminished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post-</a:t>
            </a:r>
            <a:r>
              <a:rPr sz="1500" dirty="0">
                <a:latin typeface="Calibri"/>
                <a:cs typeface="Calibri"/>
              </a:rPr>
              <a:t>operative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recovery.</a:t>
            </a:r>
            <a:endParaRPr sz="1500" dirty="0">
              <a:latin typeface="Calibri"/>
              <a:cs typeface="Calibri"/>
            </a:endParaRPr>
          </a:p>
          <a:p>
            <a:pPr marL="202565" marR="1623695" indent="-190500">
              <a:lnSpc>
                <a:spcPts val="1800"/>
              </a:lnSpc>
              <a:spcBef>
                <a:spcPts val="50"/>
              </a:spcBef>
              <a:buChar char="•"/>
              <a:tabLst>
                <a:tab pos="202565" algn="l"/>
                <a:tab pos="245745" algn="l"/>
              </a:tabLst>
            </a:pPr>
            <a:r>
              <a:rPr sz="1500" dirty="0">
                <a:latin typeface="Arial"/>
                <a:cs typeface="Arial"/>
              </a:rPr>
              <a:t>	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Northern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Ireland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(NI)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prescribed </a:t>
            </a:r>
            <a:r>
              <a:rPr sz="1500" dirty="0">
                <a:latin typeface="Calibri"/>
                <a:cs typeface="Calibri"/>
              </a:rPr>
              <a:t>more opioid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anti-</a:t>
            </a:r>
            <a:r>
              <a:rPr sz="1500" dirty="0">
                <a:latin typeface="Calibri"/>
                <a:cs typeface="Calibri"/>
              </a:rPr>
              <a:t>depressant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prescriptions</a:t>
            </a:r>
            <a:endParaRPr sz="1500" dirty="0">
              <a:latin typeface="Calibri"/>
              <a:cs typeface="Calibri"/>
            </a:endParaRPr>
          </a:p>
          <a:p>
            <a:pPr marL="202565" marR="1424940">
              <a:lnSpc>
                <a:spcPts val="1800"/>
              </a:lnSpc>
              <a:spcBef>
                <a:spcPts val="10"/>
              </a:spcBef>
            </a:pPr>
            <a:r>
              <a:rPr sz="1500" dirty="0">
                <a:latin typeface="Calibri"/>
                <a:cs typeface="Calibri"/>
              </a:rPr>
              <a:t>compared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age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matched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populations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long </a:t>
            </a:r>
            <a:r>
              <a:rPr sz="1500" dirty="0">
                <a:latin typeface="Calibri"/>
                <a:cs typeface="Calibri"/>
              </a:rPr>
              <a:t>waiting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lists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increase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pressure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Primary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Care</a:t>
            </a:r>
            <a:endParaRPr sz="1500" dirty="0">
              <a:latin typeface="Calibri"/>
              <a:cs typeface="Calibri"/>
            </a:endParaRPr>
          </a:p>
          <a:p>
            <a:pPr marL="202565">
              <a:lnSpc>
                <a:spcPts val="1760"/>
              </a:lnSpc>
            </a:pPr>
            <a:r>
              <a:rPr sz="1500" spc="-10" dirty="0">
                <a:latin typeface="Calibri"/>
                <a:cs typeface="Calibri"/>
              </a:rPr>
              <a:t>resources.</a:t>
            </a:r>
            <a:endParaRPr sz="1500" dirty="0">
              <a:latin typeface="Calibri"/>
              <a:cs typeface="Calibri"/>
            </a:endParaRPr>
          </a:p>
          <a:p>
            <a:pPr marL="220979" algn="ctr">
              <a:lnSpc>
                <a:spcPct val="100000"/>
              </a:lnSpc>
              <a:spcBef>
                <a:spcPts val="260"/>
              </a:spcBef>
            </a:pP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METHODOLOGY</a:t>
            </a:r>
            <a:endParaRPr sz="1500" dirty="0">
              <a:latin typeface="Calibri"/>
              <a:cs typeface="Calibri"/>
            </a:endParaRPr>
          </a:p>
          <a:p>
            <a:pPr marL="233045" lvl="1" indent="-1504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3045" algn="l"/>
              </a:tabLst>
            </a:pPr>
            <a:r>
              <a:rPr sz="1500" dirty="0">
                <a:latin typeface="Calibri"/>
                <a:cs typeface="Calibri"/>
              </a:rPr>
              <a:t>First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Contact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Physiotherapy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Practitioners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(FCPP)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engaged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with</a:t>
            </a:r>
            <a:endParaRPr sz="1500" dirty="0">
              <a:latin typeface="Calibri"/>
              <a:cs typeface="Calibri"/>
            </a:endParaRPr>
          </a:p>
          <a:p>
            <a:pPr marL="234315" marR="165735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colleagues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SHSCT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Orthopaedics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evaluate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identify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waiting </a:t>
            </a:r>
            <a:r>
              <a:rPr sz="1500" dirty="0">
                <a:latin typeface="Calibri"/>
                <a:cs typeface="Calibri"/>
              </a:rPr>
              <a:t>times,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criteria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urgent/routine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surgeries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consider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service</a:t>
            </a:r>
            <a:endParaRPr sz="1500" dirty="0">
              <a:latin typeface="Calibri"/>
              <a:cs typeface="Calibri"/>
            </a:endParaRPr>
          </a:p>
          <a:p>
            <a:pPr marL="234315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latin typeface="Calibri"/>
                <a:cs typeface="Calibri"/>
              </a:rPr>
              <a:t>development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strategies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within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secondary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care.</a:t>
            </a:r>
            <a:endParaRPr sz="1500" dirty="0">
              <a:latin typeface="Calibri"/>
              <a:cs typeface="Calibri"/>
            </a:endParaRPr>
          </a:p>
          <a:p>
            <a:pPr marL="233045" marR="406400" lvl="1" indent="-1504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4315" algn="l"/>
              </a:tabLst>
            </a:pPr>
            <a:r>
              <a:rPr sz="1500" dirty="0">
                <a:latin typeface="Calibri"/>
                <a:cs typeface="Calibri"/>
              </a:rPr>
              <a:t>NICE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guidance (2022) for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management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people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Knee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OA 	</a:t>
            </a:r>
            <a:r>
              <a:rPr sz="1500" dirty="0">
                <a:latin typeface="Calibri"/>
                <a:cs typeface="Calibri"/>
              </a:rPr>
              <a:t>adhered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relation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best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practice.</a:t>
            </a:r>
            <a:endParaRPr sz="1500" dirty="0">
              <a:latin typeface="Calibri"/>
              <a:cs typeface="Calibri"/>
            </a:endParaRPr>
          </a:p>
          <a:p>
            <a:pPr marL="233045" marR="637540" lvl="1" indent="-1504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4315" algn="l"/>
              </a:tabLst>
            </a:pPr>
            <a:r>
              <a:rPr sz="1500" dirty="0">
                <a:latin typeface="Calibri"/>
                <a:cs typeface="Calibri"/>
              </a:rPr>
              <a:t>Inclusion/exclusion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criteria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GP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practices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were 	</a:t>
            </a:r>
            <a:r>
              <a:rPr sz="1500" spc="-10" dirty="0">
                <a:latin typeface="Calibri"/>
                <a:cs typeface="Calibri"/>
              </a:rPr>
              <a:t>established.</a:t>
            </a:r>
            <a:endParaRPr sz="1500" dirty="0">
              <a:latin typeface="Calibri"/>
              <a:cs typeface="Calibri"/>
            </a:endParaRPr>
          </a:p>
          <a:p>
            <a:pPr marL="233045" marR="5080" lvl="1" indent="-15049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34315" algn="l"/>
              </a:tabLst>
            </a:pP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Knee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referred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Orthopaedics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consideration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of 	</a:t>
            </a:r>
            <a:r>
              <a:rPr sz="1500" dirty="0">
                <a:latin typeface="Calibri"/>
                <a:cs typeface="Calibri"/>
              </a:rPr>
              <a:t>TKR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were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identified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(Vision search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2021-</a:t>
            </a:r>
            <a:r>
              <a:rPr sz="1500" spc="-10" dirty="0">
                <a:latin typeface="Calibri"/>
                <a:cs typeface="Calibri"/>
              </a:rPr>
              <a:t>2024).</a:t>
            </a:r>
            <a:endParaRPr sz="1500" dirty="0">
              <a:latin typeface="Calibri"/>
              <a:cs typeface="Calibri"/>
            </a:endParaRPr>
          </a:p>
          <a:p>
            <a:pPr marL="233045" marR="265430" lvl="1" indent="-150495">
              <a:lnSpc>
                <a:spcPts val="1810"/>
              </a:lnSpc>
              <a:spcBef>
                <a:spcPts val="55"/>
              </a:spcBef>
              <a:buFont typeface="Arial"/>
              <a:buChar char="•"/>
              <a:tabLst>
                <a:tab pos="234315" algn="l"/>
              </a:tabLst>
            </a:pP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results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were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quality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assured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patients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were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offered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 	</a:t>
            </a:r>
            <a:r>
              <a:rPr sz="1500" dirty="0">
                <a:latin typeface="Calibri"/>
                <a:cs typeface="Calibri"/>
              </a:rPr>
              <a:t>appointment at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‘Well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While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Waiting’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session.</a:t>
            </a:r>
            <a:endParaRPr sz="1500" dirty="0">
              <a:latin typeface="Calibri"/>
              <a:cs typeface="Calibri"/>
            </a:endParaRPr>
          </a:p>
          <a:p>
            <a:pPr marL="233045" lvl="1" indent="-150495">
              <a:lnSpc>
                <a:spcPts val="1735"/>
              </a:lnSpc>
              <a:buFont typeface="Arial"/>
              <a:buChar char="•"/>
              <a:tabLst>
                <a:tab pos="233045" algn="l"/>
              </a:tabLst>
            </a:pPr>
            <a:r>
              <a:rPr sz="1500" dirty="0">
                <a:latin typeface="Calibri"/>
                <a:cs typeface="Calibri"/>
              </a:rPr>
              <a:t>FCPPS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engaged with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Multidisciplinary</a:t>
            </a:r>
            <a:r>
              <a:rPr sz="1500" dirty="0">
                <a:latin typeface="Calibri"/>
                <a:cs typeface="Calibri"/>
              </a:rPr>
              <a:t> Team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Social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Workers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</a:t>
            </a:r>
            <a:endParaRPr sz="1500" dirty="0">
              <a:latin typeface="Calibri"/>
              <a:cs typeface="Calibri"/>
            </a:endParaRPr>
          </a:p>
          <a:p>
            <a:pPr marL="234315" marR="100330">
              <a:lnSpc>
                <a:spcPts val="1810"/>
              </a:lnSpc>
              <a:spcBef>
                <a:spcPts val="55"/>
              </a:spcBef>
            </a:pPr>
            <a:r>
              <a:rPr sz="1500" dirty="0">
                <a:latin typeface="Calibri"/>
                <a:cs typeface="Calibri"/>
              </a:rPr>
              <a:t>representative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Versus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Arthritis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co-</a:t>
            </a:r>
            <a:r>
              <a:rPr sz="1500" dirty="0">
                <a:latin typeface="Calibri"/>
                <a:cs typeface="Calibri"/>
              </a:rPr>
              <a:t>produce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resource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pack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10" dirty="0">
                <a:latin typeface="Calibri"/>
                <a:cs typeface="Calibri"/>
              </a:rPr>
              <a:t> attendees.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54023" y="2778467"/>
            <a:ext cx="2071370" cy="2421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2499"/>
              </a:lnSpc>
              <a:spcBef>
                <a:spcPts val="95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Urgent</a:t>
            </a:r>
            <a:r>
              <a:rPr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minimise</a:t>
            </a:r>
            <a:r>
              <a:rPr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deterioration</a:t>
            </a:r>
            <a:r>
              <a:rPr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>
                <a:solidFill>
                  <a:srgbClr val="FFFFFF"/>
                </a:solidFill>
                <a:latin typeface="Calibri"/>
                <a:cs typeface="Calibri"/>
              </a:rPr>
              <a:t>joint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function,</a:t>
            </a:r>
            <a:r>
              <a:rPr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mental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waiting</a:t>
            </a:r>
            <a:r>
              <a:rPr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orthopaedic</a:t>
            </a:r>
            <a:r>
              <a:rPr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surgery.</a:t>
            </a:r>
            <a:r>
              <a:rPr sz="1400" spc="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Patient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centred</a:t>
            </a:r>
            <a:r>
              <a:rPr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exercise,</a:t>
            </a:r>
            <a:r>
              <a:rPr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diet</a:t>
            </a:r>
            <a:r>
              <a:rPr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>
                <a:solidFill>
                  <a:srgbClr val="FFFFFF"/>
                </a:solidFill>
                <a:latin typeface="Calibri"/>
                <a:cs typeface="Calibri"/>
              </a:rPr>
              <a:t>pain</a:t>
            </a:r>
            <a:r>
              <a:rPr sz="14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r>
              <a:rPr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needed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2377" y="2604635"/>
            <a:ext cx="2284095" cy="2747645"/>
            <a:chOff x="6452377" y="2604635"/>
            <a:chExt cx="2284095" cy="2747645"/>
          </a:xfrm>
        </p:grpSpPr>
        <p:sp>
          <p:nvSpPr>
            <p:cNvPr id="29" name="object 29"/>
            <p:cNvSpPr/>
            <p:nvPr/>
          </p:nvSpPr>
          <p:spPr>
            <a:xfrm>
              <a:off x="6455552" y="2607810"/>
              <a:ext cx="2277745" cy="2741295"/>
            </a:xfrm>
            <a:custGeom>
              <a:avLst/>
              <a:gdLst/>
              <a:ahLst/>
              <a:cxnLst/>
              <a:rect l="l" t="t" r="r" b="b"/>
              <a:pathLst>
                <a:path w="2277745" h="2741295">
                  <a:moveTo>
                    <a:pt x="1897744" y="0"/>
                  </a:moveTo>
                  <a:lnTo>
                    <a:pt x="379548" y="0"/>
                  </a:lnTo>
                  <a:lnTo>
                    <a:pt x="331941" y="2957"/>
                  </a:lnTo>
                  <a:lnTo>
                    <a:pt x="286097" y="11592"/>
                  </a:lnTo>
                  <a:lnTo>
                    <a:pt x="242374" y="25549"/>
                  </a:lnTo>
                  <a:lnTo>
                    <a:pt x="201125" y="44472"/>
                  </a:lnTo>
                  <a:lnTo>
                    <a:pt x="162709" y="68005"/>
                  </a:lnTo>
                  <a:lnTo>
                    <a:pt x="127479" y="95793"/>
                  </a:lnTo>
                  <a:lnTo>
                    <a:pt x="95793" y="127479"/>
                  </a:lnTo>
                  <a:lnTo>
                    <a:pt x="68005" y="162709"/>
                  </a:lnTo>
                  <a:lnTo>
                    <a:pt x="44472" y="201125"/>
                  </a:lnTo>
                  <a:lnTo>
                    <a:pt x="25549" y="242374"/>
                  </a:lnTo>
                  <a:lnTo>
                    <a:pt x="11592" y="286097"/>
                  </a:lnTo>
                  <a:lnTo>
                    <a:pt x="2957" y="331941"/>
                  </a:lnTo>
                  <a:lnTo>
                    <a:pt x="0" y="379548"/>
                  </a:lnTo>
                  <a:lnTo>
                    <a:pt x="0" y="2361577"/>
                  </a:lnTo>
                  <a:lnTo>
                    <a:pt x="2957" y="2409185"/>
                  </a:lnTo>
                  <a:lnTo>
                    <a:pt x="11592" y="2455028"/>
                  </a:lnTo>
                  <a:lnTo>
                    <a:pt x="25549" y="2498752"/>
                  </a:lnTo>
                  <a:lnTo>
                    <a:pt x="44472" y="2540000"/>
                  </a:lnTo>
                  <a:lnTo>
                    <a:pt x="68005" y="2578417"/>
                  </a:lnTo>
                  <a:lnTo>
                    <a:pt x="95793" y="2613646"/>
                  </a:lnTo>
                  <a:lnTo>
                    <a:pt x="127479" y="2645333"/>
                  </a:lnTo>
                  <a:lnTo>
                    <a:pt x="162709" y="2673121"/>
                  </a:lnTo>
                  <a:lnTo>
                    <a:pt x="201125" y="2696654"/>
                  </a:lnTo>
                  <a:lnTo>
                    <a:pt x="242374" y="2715577"/>
                  </a:lnTo>
                  <a:lnTo>
                    <a:pt x="286097" y="2729534"/>
                  </a:lnTo>
                  <a:lnTo>
                    <a:pt x="331941" y="2738169"/>
                  </a:lnTo>
                  <a:lnTo>
                    <a:pt x="379548" y="2741126"/>
                  </a:lnTo>
                  <a:lnTo>
                    <a:pt x="1897744" y="2741126"/>
                  </a:lnTo>
                  <a:lnTo>
                    <a:pt x="1945351" y="2738169"/>
                  </a:lnTo>
                  <a:lnTo>
                    <a:pt x="1991195" y="2729534"/>
                  </a:lnTo>
                  <a:lnTo>
                    <a:pt x="2034919" y="2715577"/>
                  </a:lnTo>
                  <a:lnTo>
                    <a:pt x="2076167" y="2696654"/>
                  </a:lnTo>
                  <a:lnTo>
                    <a:pt x="2114583" y="2673121"/>
                  </a:lnTo>
                  <a:lnTo>
                    <a:pt x="2149813" y="2645333"/>
                  </a:lnTo>
                  <a:lnTo>
                    <a:pt x="2181499" y="2613646"/>
                  </a:lnTo>
                  <a:lnTo>
                    <a:pt x="2209287" y="2578417"/>
                  </a:lnTo>
                  <a:lnTo>
                    <a:pt x="2232820" y="2540000"/>
                  </a:lnTo>
                  <a:lnTo>
                    <a:pt x="2251743" y="2498752"/>
                  </a:lnTo>
                  <a:lnTo>
                    <a:pt x="2265700" y="2455028"/>
                  </a:lnTo>
                  <a:lnTo>
                    <a:pt x="2274335" y="2409185"/>
                  </a:lnTo>
                  <a:lnTo>
                    <a:pt x="2277293" y="2361577"/>
                  </a:lnTo>
                  <a:lnTo>
                    <a:pt x="2277293" y="379548"/>
                  </a:lnTo>
                  <a:lnTo>
                    <a:pt x="2274335" y="331941"/>
                  </a:lnTo>
                  <a:lnTo>
                    <a:pt x="2265700" y="286097"/>
                  </a:lnTo>
                  <a:lnTo>
                    <a:pt x="2251743" y="242374"/>
                  </a:lnTo>
                  <a:lnTo>
                    <a:pt x="2232820" y="201125"/>
                  </a:lnTo>
                  <a:lnTo>
                    <a:pt x="2209287" y="162709"/>
                  </a:lnTo>
                  <a:lnTo>
                    <a:pt x="2181499" y="127479"/>
                  </a:lnTo>
                  <a:lnTo>
                    <a:pt x="2149813" y="95793"/>
                  </a:lnTo>
                  <a:lnTo>
                    <a:pt x="2114583" y="68005"/>
                  </a:lnTo>
                  <a:lnTo>
                    <a:pt x="2076167" y="44472"/>
                  </a:lnTo>
                  <a:lnTo>
                    <a:pt x="2034919" y="25549"/>
                  </a:lnTo>
                  <a:lnTo>
                    <a:pt x="1991195" y="11592"/>
                  </a:lnTo>
                  <a:lnTo>
                    <a:pt x="1945351" y="2957"/>
                  </a:lnTo>
                  <a:lnTo>
                    <a:pt x="18977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5552" y="2607810"/>
              <a:ext cx="2277745" cy="2741295"/>
            </a:xfrm>
            <a:custGeom>
              <a:avLst/>
              <a:gdLst/>
              <a:ahLst/>
              <a:cxnLst/>
              <a:rect l="l" t="t" r="r" b="b"/>
              <a:pathLst>
                <a:path w="2277745" h="2741295">
                  <a:moveTo>
                    <a:pt x="2277293" y="379548"/>
                  </a:moveTo>
                  <a:lnTo>
                    <a:pt x="2274335" y="331941"/>
                  </a:lnTo>
                  <a:lnTo>
                    <a:pt x="2265700" y="286097"/>
                  </a:lnTo>
                  <a:lnTo>
                    <a:pt x="2251743" y="242374"/>
                  </a:lnTo>
                  <a:lnTo>
                    <a:pt x="2232820" y="201125"/>
                  </a:lnTo>
                  <a:lnTo>
                    <a:pt x="2209287" y="162709"/>
                  </a:lnTo>
                  <a:lnTo>
                    <a:pt x="2181499" y="127479"/>
                  </a:lnTo>
                  <a:lnTo>
                    <a:pt x="2149813" y="95793"/>
                  </a:lnTo>
                  <a:lnTo>
                    <a:pt x="2114583" y="68005"/>
                  </a:lnTo>
                  <a:lnTo>
                    <a:pt x="2076167" y="44472"/>
                  </a:lnTo>
                  <a:lnTo>
                    <a:pt x="2034919" y="25549"/>
                  </a:lnTo>
                  <a:lnTo>
                    <a:pt x="1991195" y="11592"/>
                  </a:lnTo>
                  <a:lnTo>
                    <a:pt x="1945351" y="2957"/>
                  </a:lnTo>
                  <a:lnTo>
                    <a:pt x="1897744" y="0"/>
                  </a:lnTo>
                  <a:lnTo>
                    <a:pt x="379548" y="0"/>
                  </a:lnTo>
                  <a:lnTo>
                    <a:pt x="331941" y="2957"/>
                  </a:lnTo>
                  <a:lnTo>
                    <a:pt x="286097" y="11592"/>
                  </a:lnTo>
                  <a:lnTo>
                    <a:pt x="242374" y="25549"/>
                  </a:lnTo>
                  <a:lnTo>
                    <a:pt x="201125" y="44472"/>
                  </a:lnTo>
                  <a:lnTo>
                    <a:pt x="162709" y="68005"/>
                  </a:lnTo>
                  <a:lnTo>
                    <a:pt x="127479" y="95793"/>
                  </a:lnTo>
                  <a:lnTo>
                    <a:pt x="95793" y="127479"/>
                  </a:lnTo>
                  <a:lnTo>
                    <a:pt x="68005" y="162709"/>
                  </a:lnTo>
                  <a:lnTo>
                    <a:pt x="44472" y="201125"/>
                  </a:lnTo>
                  <a:lnTo>
                    <a:pt x="25549" y="242374"/>
                  </a:lnTo>
                  <a:lnTo>
                    <a:pt x="11592" y="286097"/>
                  </a:lnTo>
                  <a:lnTo>
                    <a:pt x="2957" y="331941"/>
                  </a:lnTo>
                  <a:lnTo>
                    <a:pt x="0" y="379548"/>
                  </a:lnTo>
                  <a:lnTo>
                    <a:pt x="0" y="2361577"/>
                  </a:lnTo>
                  <a:lnTo>
                    <a:pt x="2957" y="2409185"/>
                  </a:lnTo>
                  <a:lnTo>
                    <a:pt x="11592" y="2455028"/>
                  </a:lnTo>
                  <a:lnTo>
                    <a:pt x="25549" y="2498752"/>
                  </a:lnTo>
                  <a:lnTo>
                    <a:pt x="44472" y="2540000"/>
                  </a:lnTo>
                  <a:lnTo>
                    <a:pt x="68005" y="2578417"/>
                  </a:lnTo>
                  <a:lnTo>
                    <a:pt x="95793" y="2613646"/>
                  </a:lnTo>
                  <a:lnTo>
                    <a:pt x="127479" y="2645333"/>
                  </a:lnTo>
                  <a:lnTo>
                    <a:pt x="162709" y="2673121"/>
                  </a:lnTo>
                  <a:lnTo>
                    <a:pt x="201125" y="2696654"/>
                  </a:lnTo>
                  <a:lnTo>
                    <a:pt x="242374" y="2715577"/>
                  </a:lnTo>
                  <a:lnTo>
                    <a:pt x="286097" y="2729534"/>
                  </a:lnTo>
                  <a:lnTo>
                    <a:pt x="331941" y="2738169"/>
                  </a:lnTo>
                  <a:lnTo>
                    <a:pt x="379548" y="2741126"/>
                  </a:lnTo>
                  <a:lnTo>
                    <a:pt x="1897744" y="2741126"/>
                  </a:lnTo>
                  <a:lnTo>
                    <a:pt x="1945351" y="2738169"/>
                  </a:lnTo>
                  <a:lnTo>
                    <a:pt x="1991195" y="2729534"/>
                  </a:lnTo>
                  <a:lnTo>
                    <a:pt x="2034919" y="2715577"/>
                  </a:lnTo>
                  <a:lnTo>
                    <a:pt x="2076167" y="2696654"/>
                  </a:lnTo>
                  <a:lnTo>
                    <a:pt x="2114583" y="2673121"/>
                  </a:lnTo>
                  <a:lnTo>
                    <a:pt x="2149813" y="2645333"/>
                  </a:lnTo>
                  <a:lnTo>
                    <a:pt x="2181499" y="2613646"/>
                  </a:lnTo>
                  <a:lnTo>
                    <a:pt x="2209287" y="2578417"/>
                  </a:lnTo>
                  <a:lnTo>
                    <a:pt x="2232820" y="2540000"/>
                  </a:lnTo>
                  <a:lnTo>
                    <a:pt x="2251743" y="2498752"/>
                  </a:lnTo>
                  <a:lnTo>
                    <a:pt x="2265700" y="2455028"/>
                  </a:lnTo>
                  <a:lnTo>
                    <a:pt x="2274335" y="2409185"/>
                  </a:lnTo>
                  <a:lnTo>
                    <a:pt x="2277293" y="2361577"/>
                  </a:lnTo>
                  <a:lnTo>
                    <a:pt x="2277293" y="379548"/>
                  </a:lnTo>
                  <a:close/>
                </a:path>
              </a:pathLst>
            </a:custGeom>
            <a:ln w="6084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11957" y="2839732"/>
            <a:ext cx="1965325" cy="225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operative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outcomes</a:t>
            </a:r>
            <a:endParaRPr sz="1100" dirty="0">
              <a:latin typeface="Calibri"/>
              <a:cs typeface="Calibri"/>
            </a:endParaRPr>
          </a:p>
          <a:p>
            <a:pPr marL="78740" marR="72390" indent="73660" algn="just">
              <a:lnSpc>
                <a:spcPct val="102499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TKR</a:t>
            </a:r>
            <a:r>
              <a:rPr sz="11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frailty.</a:t>
            </a:r>
            <a:r>
              <a:rPr sz="11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frailty</a:t>
            </a:r>
            <a:endParaRPr sz="1100" dirty="0">
              <a:latin typeface="Calibri"/>
              <a:cs typeface="Calibri"/>
            </a:endParaRPr>
          </a:p>
          <a:p>
            <a:pPr marL="12700" marR="5080" algn="ctr">
              <a:lnSpc>
                <a:spcPct val="102499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mortality,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morbidity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operative</a:t>
            </a:r>
            <a:endParaRPr sz="1100" dirty="0">
              <a:latin typeface="Calibri"/>
              <a:cs typeface="Calibri"/>
            </a:endParaRPr>
          </a:p>
          <a:p>
            <a:pPr marL="110489" marR="101600" algn="ctr">
              <a:lnSpc>
                <a:spcPct val="102499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complications,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hospital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stay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expensive</a:t>
            </a:r>
            <a:endParaRPr sz="1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cost.</a:t>
            </a:r>
            <a:endParaRPr sz="1100" dirty="0">
              <a:latin typeface="Calibri"/>
              <a:cs typeface="Calibri"/>
            </a:endParaRPr>
          </a:p>
          <a:p>
            <a:pPr marL="53340" marR="45720" indent="40005" algn="just">
              <a:lnSpc>
                <a:spcPct val="102499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operative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list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deteriorating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joint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pain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100" dirty="0">
              <a:latin typeface="Calibri"/>
              <a:cs typeface="Calibri"/>
            </a:endParaRPr>
          </a:p>
          <a:p>
            <a:pPr marL="688975" marR="92710" indent="-590550" algn="just">
              <a:lnSpc>
                <a:spcPct val="102499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relation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wait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07378" y="2573696"/>
            <a:ext cx="5828030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algn="ctr">
              <a:lnSpc>
                <a:spcPts val="1775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OUTCOMES</a:t>
            </a:r>
            <a:endParaRPr sz="1500" dirty="0">
              <a:latin typeface="Arial"/>
              <a:cs typeface="Arial"/>
            </a:endParaRPr>
          </a:p>
          <a:p>
            <a:pPr marL="200660" marR="122555" indent="-188595">
              <a:lnSpc>
                <a:spcPts val="1800"/>
              </a:lnSpc>
              <a:spcBef>
                <a:spcPts val="35"/>
              </a:spcBef>
              <a:buFont typeface="Arial"/>
              <a:buChar char="•"/>
              <a:tabLst>
                <a:tab pos="202565" algn="l"/>
              </a:tabLst>
            </a:pPr>
            <a:r>
              <a:rPr sz="1600" dirty="0">
                <a:latin typeface="Calibri"/>
                <a:cs typeface="Calibri"/>
              </a:rPr>
              <a:t>80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patients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invited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attended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1.5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session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which </a:t>
            </a:r>
            <a:r>
              <a:rPr sz="1600" dirty="0">
                <a:latin typeface="Calibri"/>
                <a:cs typeface="Calibri"/>
              </a:rPr>
              <a:t>included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education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physical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activity,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diet,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medication,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pain </a:t>
            </a:r>
            <a:r>
              <a:rPr sz="1600" dirty="0">
                <a:latin typeface="Calibri"/>
                <a:cs typeface="Calibri"/>
              </a:rPr>
              <a:t>management,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lifestyle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opportunities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physical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activity</a:t>
            </a:r>
            <a:r>
              <a:rPr lang="en-GB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voluntary/community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services.</a:t>
            </a:r>
            <a:endParaRPr sz="1600" dirty="0">
              <a:latin typeface="Calibri"/>
              <a:cs typeface="Calibri"/>
            </a:endParaRPr>
          </a:p>
          <a:p>
            <a:pPr marL="200660" marR="405130" indent="-188595">
              <a:lnSpc>
                <a:spcPts val="1800"/>
              </a:lnSpc>
              <a:spcBef>
                <a:spcPts val="55"/>
              </a:spcBef>
              <a:buFont typeface="Arial"/>
              <a:buChar char="•"/>
              <a:tabLst>
                <a:tab pos="202565" algn="l"/>
              </a:tabLst>
            </a:pPr>
            <a:r>
              <a:rPr sz="1600" dirty="0">
                <a:latin typeface="Calibri"/>
                <a:cs typeface="Calibri"/>
              </a:rPr>
              <a:t>93%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participants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strongly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agreed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information and</a:t>
            </a:r>
            <a:r>
              <a:rPr sz="1600" spc="-10" dirty="0">
                <a:latin typeface="Calibri"/>
                <a:cs typeface="Calibri"/>
              </a:rPr>
              <a:t> resources </a:t>
            </a:r>
            <a:r>
              <a:rPr sz="1600" dirty="0">
                <a:latin typeface="Calibri"/>
                <a:cs typeface="Calibri"/>
              </a:rPr>
              <a:t>shared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useful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easy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follow.</a:t>
            </a:r>
            <a:endParaRPr sz="1600" dirty="0">
              <a:latin typeface="Calibri"/>
              <a:cs typeface="Calibri"/>
            </a:endParaRPr>
          </a:p>
          <a:p>
            <a:pPr marL="200660" marR="109220" indent="-188595">
              <a:lnSpc>
                <a:spcPts val="1800"/>
              </a:lnSpc>
              <a:spcBef>
                <a:spcPts val="5"/>
              </a:spcBef>
              <a:buFont typeface="Arial"/>
              <a:buChar char="•"/>
              <a:tabLst>
                <a:tab pos="202565" algn="l"/>
              </a:tabLst>
            </a:pPr>
            <a:r>
              <a:rPr sz="1600" dirty="0">
                <a:latin typeface="Calibri"/>
                <a:cs typeface="Calibri"/>
              </a:rPr>
              <a:t>85%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strongly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agreed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likely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make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some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lifestyle 	</a:t>
            </a:r>
            <a:r>
              <a:rPr sz="1600" dirty="0">
                <a:latin typeface="Calibri"/>
                <a:cs typeface="Calibri"/>
              </a:rPr>
              <a:t>changes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recommended.</a:t>
            </a:r>
            <a:endParaRPr sz="1600" dirty="0">
              <a:latin typeface="Calibri"/>
              <a:cs typeface="Calibri"/>
            </a:endParaRPr>
          </a:p>
          <a:p>
            <a:pPr marL="200660" marR="5080" indent="-188595">
              <a:lnSpc>
                <a:spcPts val="1810"/>
              </a:lnSpc>
              <a:buFont typeface="Arial"/>
              <a:buChar char="•"/>
              <a:tabLst>
                <a:tab pos="202565" algn="l"/>
              </a:tabLst>
            </a:pPr>
            <a:r>
              <a:rPr sz="1600" dirty="0">
                <a:latin typeface="Calibri"/>
                <a:cs typeface="Calibri"/>
              </a:rPr>
              <a:t>89%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would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recommend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session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friend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89%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felt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confident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exercise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after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session.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3065" y="6737772"/>
            <a:ext cx="967035" cy="100855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405592" y="7090132"/>
            <a:ext cx="840727" cy="2289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7155" marR="5080" indent="-85090">
              <a:lnSpc>
                <a:spcPts val="830"/>
              </a:lnSpc>
              <a:spcBef>
                <a:spcPts val="185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Stakeholders</a:t>
            </a:r>
            <a:r>
              <a:rPr sz="12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Engaged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453545" y="5908285"/>
            <a:ext cx="988060" cy="772795"/>
            <a:chOff x="7374450" y="5908150"/>
            <a:chExt cx="988060" cy="772795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095" y="6312209"/>
              <a:ext cx="410148" cy="35396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4450" y="5908150"/>
              <a:ext cx="891877" cy="77269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7589611" y="6108637"/>
            <a:ext cx="640596" cy="33150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14935">
              <a:lnSpc>
                <a:spcPts val="830"/>
              </a:lnSpc>
              <a:spcBef>
                <a:spcPts val="185"/>
              </a:spcBef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Multi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 err="1">
                <a:solidFill>
                  <a:srgbClr val="FFFFFF"/>
                </a:solidFill>
                <a:latin typeface="Calibri"/>
                <a:cs typeface="Calibri"/>
              </a:rPr>
              <a:t>discpilnary</a:t>
            </a:r>
            <a:endParaRPr sz="1100" dirty="0">
              <a:latin typeface="Calibri"/>
              <a:cs typeface="Calibri"/>
            </a:endParaRPr>
          </a:p>
          <a:p>
            <a:pPr marL="130175">
              <a:lnSpc>
                <a:spcPts val="805"/>
              </a:lnSpc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183295" y="6377352"/>
            <a:ext cx="892175" cy="943610"/>
            <a:chOff x="8183295" y="6377352"/>
            <a:chExt cx="892175" cy="94361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25949" y="6966443"/>
              <a:ext cx="410512" cy="3539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3295" y="6377352"/>
              <a:ext cx="891877" cy="772697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8374150" y="6587898"/>
            <a:ext cx="54102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7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096684" y="7300008"/>
            <a:ext cx="978535" cy="773430"/>
            <a:chOff x="8096684" y="7300008"/>
            <a:chExt cx="978535" cy="773430"/>
          </a:xfrm>
        </p:grpSpPr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6684" y="7705141"/>
              <a:ext cx="410512" cy="35360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3295" y="7300008"/>
              <a:ext cx="891877" cy="773055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8441338" y="7528594"/>
            <a:ext cx="4635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279965" y="7769926"/>
            <a:ext cx="986790" cy="773430"/>
            <a:chOff x="7279965" y="7769926"/>
            <a:chExt cx="986790" cy="773430"/>
          </a:xfrm>
        </p:grpSpPr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9965" y="7781731"/>
              <a:ext cx="410506" cy="3536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4450" y="7769926"/>
              <a:ext cx="891877" cy="77305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7540156" y="8023142"/>
            <a:ext cx="551980" cy="2289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6670">
              <a:lnSpc>
                <a:spcPts val="830"/>
              </a:lnSpc>
              <a:spcBef>
                <a:spcPts val="18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Versus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arthritis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561668" y="7127854"/>
            <a:ext cx="892175" cy="946150"/>
            <a:chOff x="6561668" y="7127854"/>
            <a:chExt cx="892175" cy="946150"/>
          </a:xfrm>
        </p:grpSpPr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8237" y="7127854"/>
              <a:ext cx="410512" cy="35360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1668" y="7300724"/>
              <a:ext cx="891877" cy="7726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6741755" y="7553821"/>
            <a:ext cx="533400" cy="2451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0800">
              <a:lnSpc>
                <a:spcPts val="830"/>
              </a:lnSpc>
              <a:spcBef>
                <a:spcPts val="185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sz="75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7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7057" y="6324741"/>
            <a:ext cx="891877" cy="773055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6743544" y="6473094"/>
            <a:ext cx="560070" cy="4552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35" algn="ctr">
              <a:lnSpc>
                <a:spcPts val="830"/>
              </a:lnSpc>
              <a:spcBef>
                <a:spcPts val="185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75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75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7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voluntary</a:t>
            </a:r>
            <a:r>
              <a:rPr sz="75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87307" y="340718"/>
            <a:ext cx="18492136" cy="11830256"/>
            <a:chOff x="587307" y="340718"/>
            <a:chExt cx="18492136" cy="11830256"/>
          </a:xfrm>
        </p:grpSpPr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10897" y="10119514"/>
              <a:ext cx="2055039" cy="124333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46383" y="393328"/>
              <a:ext cx="2133060" cy="19208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97029" y="10036482"/>
              <a:ext cx="3322349" cy="213449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307" y="9925534"/>
              <a:ext cx="3471950" cy="224544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72015" y="5741371"/>
              <a:ext cx="2411146" cy="298521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40681" y="5392786"/>
              <a:ext cx="2692969" cy="335527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7121" y="340718"/>
              <a:ext cx="1887901" cy="298485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717930" y="5838863"/>
            <a:ext cx="3145809" cy="2517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680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Eliot</dc:creator>
  <cp:lastModifiedBy>John McCormick</cp:lastModifiedBy>
  <cp:revision>3</cp:revision>
  <dcterms:created xsi:type="dcterms:W3CDTF">2025-07-30T08:58:04Z</dcterms:created>
  <dcterms:modified xsi:type="dcterms:W3CDTF">2025-11-25T13:34:04Z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2025-07-30T00:00:00Z</vt:filetime>
  </property>
  <property fmtid="{D5CDD505-2E9C-101B-9397-08002B2CF9AE}" pid="5" name="Producer">
    <vt:lpwstr>Adobe PDF Services</vt:lpwstr>
  </property>
</Properties>
</file>