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3" r:id="rId3"/>
    <p:sldId id="264" r:id="rId4"/>
    <p:sldId id="268" r:id="rId5"/>
    <p:sldId id="259" r:id="rId6"/>
    <p:sldId id="260" r:id="rId7"/>
    <p:sldId id="266"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0" autoAdjust="0"/>
    <p:restoredTop sz="94660"/>
  </p:normalViewPr>
  <p:slideViewPr>
    <p:cSldViewPr snapToGrid="0">
      <p:cViewPr varScale="1">
        <p:scale>
          <a:sx n="114" d="100"/>
          <a:sy n="114" d="100"/>
        </p:scale>
        <p:origin x="102" y="6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DF211E-84A6-405E-A8DC-41299BC65CDB}"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000A124A-25C8-4797-A7CF-DDC1AC4B1CBB}">
      <dgm:prSet phldrT="[Text]" custT="1"/>
      <dgm:spPr/>
      <dgm:t>
        <a:bodyPr/>
        <a:lstStyle/>
        <a:p>
          <a:r>
            <a:rPr lang="en-US" sz="1800" b="1" dirty="0" smtClean="0">
              <a:latin typeface="Arial" panose="020B0604020202020204" pitchFamily="34" charset="0"/>
              <a:cs typeface="Arial" panose="020B0604020202020204" pitchFamily="34" charset="0"/>
            </a:rPr>
            <a:t>Partnership Working</a:t>
          </a:r>
          <a:endParaRPr lang="en-US" sz="1800" b="1" dirty="0">
            <a:latin typeface="Arial" panose="020B0604020202020204" pitchFamily="34" charset="0"/>
            <a:cs typeface="Arial" panose="020B0604020202020204" pitchFamily="34" charset="0"/>
          </a:endParaRPr>
        </a:p>
      </dgm:t>
    </dgm:pt>
    <dgm:pt modelId="{B6637C9B-9758-440A-982F-3AC574679E6B}" type="parTrans" cxnId="{D4F7E0EA-CA07-43DF-80DF-764B344B471E}">
      <dgm:prSet/>
      <dgm:spPr/>
      <dgm:t>
        <a:bodyPr/>
        <a:lstStyle/>
        <a:p>
          <a:endParaRPr lang="en-US"/>
        </a:p>
      </dgm:t>
    </dgm:pt>
    <dgm:pt modelId="{B2533E68-E965-4613-AB87-3DDEB193AC3B}" type="sibTrans" cxnId="{D4F7E0EA-CA07-43DF-80DF-764B344B471E}">
      <dgm:prSet/>
      <dgm:spPr/>
      <dgm:t>
        <a:bodyPr/>
        <a:lstStyle/>
        <a:p>
          <a:endParaRPr lang="en-US"/>
        </a:p>
      </dgm:t>
    </dgm:pt>
    <dgm:pt modelId="{4D87D888-14EF-4E83-957A-0C825C903C87}">
      <dgm:prSet phldrT="[Text]" custT="1"/>
      <dgm:spPr/>
      <dgm:t>
        <a:bodyPr/>
        <a:lstStyle/>
        <a:p>
          <a:pPr algn="l"/>
          <a:r>
            <a:rPr lang="en-GB" sz="1800" dirty="0" smtClean="0">
              <a:solidFill>
                <a:srgbClr val="000000"/>
              </a:solidFill>
              <a:latin typeface="Arial" panose="020B0604020202020204" pitchFamily="34" charset="0"/>
              <a:cs typeface="Arial" panose="020B0604020202020204" pitchFamily="34" charset="0"/>
            </a:rPr>
            <a:t>West Belfast (WB) </a:t>
          </a:r>
          <a:r>
            <a:rPr lang="en-GB" sz="1800" dirty="0">
              <a:solidFill>
                <a:srgbClr val="000000"/>
              </a:solidFill>
              <a:latin typeface="Arial" panose="020B0604020202020204" pitchFamily="34" charset="0"/>
              <a:cs typeface="Arial" panose="020B0604020202020204" pitchFamily="34" charset="0"/>
            </a:rPr>
            <a:t>PC MDT is a partnership between </a:t>
          </a:r>
          <a:r>
            <a:rPr lang="en-GB" sz="1800" dirty="0" smtClean="0">
              <a:solidFill>
                <a:srgbClr val="000000"/>
              </a:solidFill>
              <a:latin typeface="Arial" panose="020B0604020202020204" pitchFamily="34" charset="0"/>
              <a:cs typeface="Arial" panose="020B0604020202020204" pitchFamily="34" charset="0"/>
            </a:rPr>
            <a:t>WB GP </a:t>
          </a:r>
          <a:r>
            <a:rPr lang="en-GB" sz="1800" dirty="0">
              <a:solidFill>
                <a:srgbClr val="000000"/>
              </a:solidFill>
              <a:latin typeface="Arial" panose="020B0604020202020204" pitchFamily="34" charset="0"/>
              <a:cs typeface="Arial" panose="020B0604020202020204" pitchFamily="34" charset="0"/>
            </a:rPr>
            <a:t>Federation and Belfast Health and Social Care Trust </a:t>
          </a:r>
          <a:r>
            <a:rPr lang="en-GB" sz="1800" dirty="0" smtClean="0">
              <a:solidFill>
                <a:srgbClr val="000000"/>
              </a:solidFill>
              <a:latin typeface="Arial" panose="020B0604020202020204" pitchFamily="34" charset="0"/>
              <a:cs typeface="Arial" panose="020B0604020202020204" pitchFamily="34" charset="0"/>
            </a:rPr>
            <a:t>(BHSCT) funded </a:t>
          </a:r>
          <a:r>
            <a:rPr lang="en-GB" sz="1800" dirty="0">
              <a:solidFill>
                <a:srgbClr val="000000"/>
              </a:solidFill>
              <a:latin typeface="Arial" panose="020B0604020202020204" pitchFamily="34" charset="0"/>
              <a:cs typeface="Arial" panose="020B0604020202020204" pitchFamily="34" charset="0"/>
            </a:rPr>
            <a:t>by DoH. </a:t>
          </a:r>
          <a:endParaRPr lang="en-US" sz="1800" dirty="0">
            <a:latin typeface="Arial" panose="020B0604020202020204" pitchFamily="34" charset="0"/>
            <a:cs typeface="Arial" panose="020B0604020202020204" pitchFamily="34" charset="0"/>
          </a:endParaRPr>
        </a:p>
      </dgm:t>
    </dgm:pt>
    <dgm:pt modelId="{8669C330-519D-41E6-BE83-DFCF3088DC93}" type="parTrans" cxnId="{CA4FC764-3AB6-4B0D-A249-4AD4DD8B08A4}">
      <dgm:prSet/>
      <dgm:spPr/>
      <dgm:t>
        <a:bodyPr/>
        <a:lstStyle/>
        <a:p>
          <a:endParaRPr lang="en-US"/>
        </a:p>
      </dgm:t>
    </dgm:pt>
    <dgm:pt modelId="{CEEA33DF-E28F-4435-8EFA-1D27B1EC93C4}" type="sibTrans" cxnId="{CA4FC764-3AB6-4B0D-A249-4AD4DD8B08A4}">
      <dgm:prSet/>
      <dgm:spPr/>
      <dgm:t>
        <a:bodyPr/>
        <a:lstStyle/>
        <a:p>
          <a:endParaRPr lang="en-US"/>
        </a:p>
      </dgm:t>
    </dgm:pt>
    <dgm:pt modelId="{669649B9-F936-4494-9AE5-F8AD1DB16F7A}">
      <dgm:prSet phldrT="[Text]" custT="1"/>
      <dgm:spPr/>
      <dgm:t>
        <a:bodyPr/>
        <a:lstStyle/>
        <a:p>
          <a:r>
            <a:rPr lang="en-US" sz="1800" b="1" dirty="0">
              <a:latin typeface="Arial" panose="020B0604020202020204" pitchFamily="34" charset="0"/>
              <a:cs typeface="Arial" panose="020B0604020202020204" pitchFamily="34" charset="0"/>
            </a:rPr>
            <a:t>First Contact </a:t>
          </a:r>
          <a:r>
            <a:rPr lang="en-US" sz="1800" b="1" dirty="0" smtClean="0">
              <a:latin typeface="Arial" panose="020B0604020202020204" pitchFamily="34" charset="0"/>
              <a:cs typeface="Arial" panose="020B0604020202020204" pitchFamily="34" charset="0"/>
            </a:rPr>
            <a:t>Staff</a:t>
          </a:r>
          <a:endParaRPr lang="en-US" sz="1800" b="1" dirty="0">
            <a:latin typeface="Arial" panose="020B0604020202020204" pitchFamily="34" charset="0"/>
            <a:cs typeface="Arial" panose="020B0604020202020204" pitchFamily="34" charset="0"/>
          </a:endParaRPr>
        </a:p>
      </dgm:t>
    </dgm:pt>
    <dgm:pt modelId="{872587F9-96E8-4B68-B36E-4363E463DA5E}" type="parTrans" cxnId="{C455E948-D6FF-435E-AE9A-C89B48044F52}">
      <dgm:prSet/>
      <dgm:spPr/>
      <dgm:t>
        <a:bodyPr/>
        <a:lstStyle/>
        <a:p>
          <a:endParaRPr lang="en-US"/>
        </a:p>
      </dgm:t>
    </dgm:pt>
    <dgm:pt modelId="{F07CCC2B-2F73-46E4-A2B7-BB1A72D90AFE}" type="sibTrans" cxnId="{C455E948-D6FF-435E-AE9A-C89B48044F52}">
      <dgm:prSet/>
      <dgm:spPr/>
      <dgm:t>
        <a:bodyPr/>
        <a:lstStyle/>
        <a:p>
          <a:endParaRPr lang="en-US"/>
        </a:p>
      </dgm:t>
    </dgm:pt>
    <dgm:pt modelId="{B6C55105-41F0-4C53-A72F-9535C80D97CE}">
      <dgm:prSet phldrT="[Text]" custT="1"/>
      <dgm:spPr/>
      <dgm:t>
        <a:bodyPr/>
        <a:lstStyle/>
        <a:p>
          <a:pPr algn="l"/>
          <a:r>
            <a:rPr lang="en-GB" sz="1800" dirty="0">
              <a:solidFill>
                <a:srgbClr val="000000"/>
              </a:solidFill>
              <a:latin typeface="Arial" panose="020B0604020202020204" pitchFamily="34" charset="0"/>
              <a:cs typeface="Arial" panose="020B0604020202020204" pitchFamily="34" charset="0"/>
            </a:rPr>
            <a:t>First Contact </a:t>
          </a:r>
          <a:r>
            <a:rPr lang="en-GB" sz="1800" dirty="0" smtClean="0">
              <a:solidFill>
                <a:srgbClr val="000000"/>
              </a:solidFill>
              <a:latin typeface="Arial" panose="020B0604020202020204" pitchFamily="34" charset="0"/>
              <a:cs typeface="Arial" panose="020B0604020202020204" pitchFamily="34" charset="0"/>
            </a:rPr>
            <a:t>Physiotherapy (FCP), </a:t>
          </a:r>
          <a:r>
            <a:rPr lang="en-GB" sz="1800" dirty="0">
              <a:solidFill>
                <a:srgbClr val="000000"/>
              </a:solidFill>
              <a:latin typeface="Arial" panose="020B0604020202020204" pitchFamily="34" charset="0"/>
              <a:cs typeface="Arial" panose="020B0604020202020204" pitchFamily="34" charset="0"/>
            </a:rPr>
            <a:t>Mental </a:t>
          </a:r>
          <a:r>
            <a:rPr lang="en-GB" sz="1800" dirty="0" smtClean="0">
              <a:solidFill>
                <a:srgbClr val="000000"/>
              </a:solidFill>
              <a:latin typeface="Arial" panose="020B0604020202020204" pitchFamily="34" charset="0"/>
              <a:cs typeface="Arial" panose="020B0604020202020204" pitchFamily="34" charset="0"/>
            </a:rPr>
            <a:t>Health (MH) </a:t>
          </a:r>
          <a:r>
            <a:rPr lang="en-GB" sz="1800" dirty="0">
              <a:solidFill>
                <a:srgbClr val="000000"/>
              </a:solidFill>
              <a:latin typeface="Arial" panose="020B0604020202020204" pitchFamily="34" charset="0"/>
              <a:cs typeface="Arial" panose="020B0604020202020204" pitchFamily="34" charset="0"/>
            </a:rPr>
            <a:t>and Social Work </a:t>
          </a:r>
          <a:r>
            <a:rPr lang="en-GB" sz="1800" dirty="0" smtClean="0">
              <a:solidFill>
                <a:srgbClr val="000000"/>
              </a:solidFill>
              <a:latin typeface="Arial" panose="020B0604020202020204" pitchFamily="34" charset="0"/>
              <a:cs typeface="Arial" panose="020B0604020202020204" pitchFamily="34" charset="0"/>
            </a:rPr>
            <a:t>(SW) staff</a:t>
          </a:r>
          <a:endParaRPr lang="en-US" sz="1800" dirty="0">
            <a:latin typeface="Arial" panose="020B0604020202020204" pitchFamily="34" charset="0"/>
            <a:cs typeface="Arial" panose="020B0604020202020204" pitchFamily="34" charset="0"/>
          </a:endParaRPr>
        </a:p>
      </dgm:t>
    </dgm:pt>
    <dgm:pt modelId="{396F9AD0-D07C-400A-BEDC-A9941D1FE51A}" type="parTrans" cxnId="{419AE880-36AF-4CAD-A30E-D886746A4B8B}">
      <dgm:prSet/>
      <dgm:spPr/>
      <dgm:t>
        <a:bodyPr/>
        <a:lstStyle/>
        <a:p>
          <a:endParaRPr lang="en-US"/>
        </a:p>
      </dgm:t>
    </dgm:pt>
    <dgm:pt modelId="{CCE3A690-C6CA-4B85-AC3F-76FD81BF6D92}" type="sibTrans" cxnId="{419AE880-36AF-4CAD-A30E-D886746A4B8B}">
      <dgm:prSet/>
      <dgm:spPr/>
      <dgm:t>
        <a:bodyPr/>
        <a:lstStyle/>
        <a:p>
          <a:endParaRPr lang="en-US"/>
        </a:p>
      </dgm:t>
    </dgm:pt>
    <dgm:pt modelId="{509E1BDB-7E3F-4024-838A-4A27B2A6E15B}">
      <dgm:prSet phldrT="[Text]" custT="1"/>
      <dgm:spPr/>
      <dgm:t>
        <a:bodyPr/>
        <a:lstStyle/>
        <a:p>
          <a:r>
            <a:rPr lang="en-US" sz="1800" b="1" dirty="0">
              <a:latin typeface="Arial" panose="020B0604020202020204" pitchFamily="34" charset="0"/>
              <a:cs typeface="Arial" panose="020B0604020202020204" pitchFamily="34" charset="0"/>
            </a:rPr>
            <a:t>Holistic Care</a:t>
          </a:r>
        </a:p>
      </dgm:t>
    </dgm:pt>
    <dgm:pt modelId="{2E67084C-E79A-4507-86FD-17B2EB467978}" type="parTrans" cxnId="{ED9939EC-450C-4DE8-94DF-97E5BA2E0C55}">
      <dgm:prSet/>
      <dgm:spPr/>
      <dgm:t>
        <a:bodyPr/>
        <a:lstStyle/>
        <a:p>
          <a:endParaRPr lang="en-US"/>
        </a:p>
      </dgm:t>
    </dgm:pt>
    <dgm:pt modelId="{F3EBF52E-ECEF-45BE-9B04-EF4AEB60FC43}" type="sibTrans" cxnId="{ED9939EC-450C-4DE8-94DF-97E5BA2E0C55}">
      <dgm:prSet/>
      <dgm:spPr/>
      <dgm:t>
        <a:bodyPr/>
        <a:lstStyle/>
        <a:p>
          <a:endParaRPr lang="en-US"/>
        </a:p>
      </dgm:t>
    </dgm:pt>
    <dgm:pt modelId="{682FC046-1B22-46C9-8EA1-0D1A80CC954A}">
      <dgm:prSet phldrT="[Text]" custT="1"/>
      <dgm:spPr/>
      <dgm:t>
        <a:bodyPr/>
        <a:lstStyle/>
        <a:p>
          <a:pPr algn="l"/>
          <a:r>
            <a:rPr lang="en-GB" sz="1800" dirty="0" smtClean="0">
              <a:solidFill>
                <a:srgbClr val="000000"/>
              </a:solidFill>
              <a:latin typeface="Arial" panose="020B0604020202020204" pitchFamily="34" charset="0"/>
              <a:cs typeface="Arial" panose="020B0604020202020204" pitchFamily="34" charset="0"/>
            </a:rPr>
            <a:t>Holistic </a:t>
          </a:r>
          <a:r>
            <a:rPr lang="en-GB" sz="1800" dirty="0">
              <a:solidFill>
                <a:srgbClr val="000000"/>
              </a:solidFill>
              <a:latin typeface="Arial" panose="020B0604020202020204" pitchFamily="34" charset="0"/>
              <a:cs typeface="Arial" panose="020B0604020202020204" pitchFamily="34" charset="0"/>
            </a:rPr>
            <a:t>approach to physical, mental and social </a:t>
          </a:r>
          <a:r>
            <a:rPr lang="en-GB" sz="1800" dirty="0" smtClean="0">
              <a:solidFill>
                <a:srgbClr val="000000"/>
              </a:solidFill>
              <a:latin typeface="Arial" panose="020B0604020202020204" pitchFamily="34" charset="0"/>
              <a:cs typeface="Arial" panose="020B0604020202020204" pitchFamily="34" charset="0"/>
            </a:rPr>
            <a:t>wellbeing. Focus </a:t>
          </a:r>
          <a:r>
            <a:rPr lang="en-GB" sz="1800" dirty="0">
              <a:solidFill>
                <a:srgbClr val="000000"/>
              </a:solidFill>
              <a:latin typeface="Arial" panose="020B0604020202020204" pitchFamily="34" charset="0"/>
              <a:cs typeface="Arial" panose="020B0604020202020204" pitchFamily="34" charset="0"/>
            </a:rPr>
            <a:t>of prevention and early intervention across the team. </a:t>
          </a:r>
          <a:r>
            <a:rPr lang="en-GB" sz="1600" dirty="0" smtClean="0">
              <a:solidFill>
                <a:srgbClr val="000000"/>
              </a:solidFill>
              <a:latin typeface="Arial" panose="020B0604020202020204" pitchFamily="34" charset="0"/>
              <a:cs typeface="Arial" panose="020B0604020202020204" pitchFamily="34" charset="0"/>
            </a:rPr>
            <a:t> </a:t>
          </a:r>
          <a:endParaRPr lang="en-US" sz="1600" dirty="0">
            <a:latin typeface="Arial" panose="020B0604020202020204" pitchFamily="34" charset="0"/>
            <a:cs typeface="Arial" panose="020B0604020202020204" pitchFamily="34" charset="0"/>
          </a:endParaRPr>
        </a:p>
      </dgm:t>
    </dgm:pt>
    <dgm:pt modelId="{76D36A1E-A6CC-4262-999C-55D1ACEEC3DA}" type="parTrans" cxnId="{426480DC-0240-4C3B-9CD8-0E6708B5DC7D}">
      <dgm:prSet/>
      <dgm:spPr/>
      <dgm:t>
        <a:bodyPr/>
        <a:lstStyle/>
        <a:p>
          <a:endParaRPr lang="en-US"/>
        </a:p>
      </dgm:t>
    </dgm:pt>
    <dgm:pt modelId="{F225CA62-E0BA-43D4-8ADD-6AFDD5604F5B}" type="sibTrans" cxnId="{426480DC-0240-4C3B-9CD8-0E6708B5DC7D}">
      <dgm:prSet/>
      <dgm:spPr/>
      <dgm:t>
        <a:bodyPr/>
        <a:lstStyle/>
        <a:p>
          <a:endParaRPr lang="en-US"/>
        </a:p>
      </dgm:t>
    </dgm:pt>
    <dgm:pt modelId="{3FD966BB-380D-4AD4-842B-552D31B4A0DA}">
      <dgm:prSet phldrT="[Text]" custT="1"/>
      <dgm:spPr/>
      <dgm:t>
        <a:bodyPr/>
        <a:lstStyle/>
        <a:p>
          <a:pPr algn="l"/>
          <a:r>
            <a:rPr lang="en-GB" sz="1800" dirty="0" smtClean="0">
              <a:solidFill>
                <a:srgbClr val="000000"/>
              </a:solidFill>
              <a:latin typeface="Arial" panose="020B0604020202020204" pitchFamily="34" charset="0"/>
              <a:cs typeface="Arial" panose="020B0604020202020204" pitchFamily="34" charset="0"/>
            </a:rPr>
            <a:t>FC staff co-located </a:t>
          </a:r>
          <a:r>
            <a:rPr lang="en-GB" sz="1800" dirty="0">
              <a:solidFill>
                <a:srgbClr val="000000"/>
              </a:solidFill>
              <a:latin typeface="Arial" panose="020B0604020202020204" pitchFamily="34" charset="0"/>
              <a:cs typeface="Arial" panose="020B0604020202020204" pitchFamily="34" charset="0"/>
            </a:rPr>
            <a:t>in GP practices </a:t>
          </a:r>
          <a:r>
            <a:rPr lang="en-GB" sz="1800" dirty="0" smtClean="0">
              <a:solidFill>
                <a:srgbClr val="000000"/>
              </a:solidFill>
              <a:latin typeface="Arial" panose="020B0604020202020204" pitchFamily="34" charset="0"/>
              <a:cs typeface="Arial" panose="020B0604020202020204" pitchFamily="34" charset="0"/>
            </a:rPr>
            <a:t> </a:t>
          </a:r>
          <a:r>
            <a:rPr lang="en-GB" sz="1800" dirty="0">
              <a:solidFill>
                <a:srgbClr val="000000"/>
              </a:solidFill>
              <a:latin typeface="Arial" panose="020B0604020202020204" pitchFamily="34" charset="0"/>
              <a:cs typeface="Arial" panose="020B0604020202020204" pitchFamily="34" charset="0"/>
            </a:rPr>
            <a:t>embedded within the existing practice </a:t>
          </a:r>
          <a:r>
            <a:rPr lang="en-GB" sz="1800" dirty="0" smtClean="0">
              <a:solidFill>
                <a:srgbClr val="000000"/>
              </a:solidFill>
              <a:latin typeface="Arial" panose="020B0604020202020204" pitchFamily="34" charset="0"/>
              <a:cs typeface="Arial" panose="020B0604020202020204" pitchFamily="34" charset="0"/>
            </a:rPr>
            <a:t>teams.</a:t>
          </a:r>
          <a:endParaRPr lang="en-US" sz="1800" dirty="0">
            <a:latin typeface="Arial" panose="020B0604020202020204" pitchFamily="34" charset="0"/>
            <a:cs typeface="Arial" panose="020B0604020202020204" pitchFamily="34" charset="0"/>
          </a:endParaRPr>
        </a:p>
      </dgm:t>
    </dgm:pt>
    <dgm:pt modelId="{CB26D17C-E9A7-4B7F-818E-F8C5B9FFE44C}" type="parTrans" cxnId="{D02DD9E0-AD37-4545-87CF-9FCFBBCF3ABB}">
      <dgm:prSet/>
      <dgm:spPr/>
      <dgm:t>
        <a:bodyPr/>
        <a:lstStyle/>
        <a:p>
          <a:endParaRPr lang="en-US"/>
        </a:p>
      </dgm:t>
    </dgm:pt>
    <dgm:pt modelId="{14AF545F-6B55-471F-BB41-80C34FD4D9C7}" type="sibTrans" cxnId="{D02DD9E0-AD37-4545-87CF-9FCFBBCF3ABB}">
      <dgm:prSet/>
      <dgm:spPr/>
      <dgm:t>
        <a:bodyPr/>
        <a:lstStyle/>
        <a:p>
          <a:endParaRPr lang="en-US"/>
        </a:p>
      </dgm:t>
    </dgm:pt>
    <dgm:pt modelId="{B429C407-4824-41B2-83AC-18C259FFA80A}">
      <dgm:prSet phldrT="[Text]" custT="1"/>
      <dgm:spPr/>
      <dgm:t>
        <a:bodyPr/>
        <a:lstStyle/>
        <a:p>
          <a:pPr algn="l"/>
          <a:r>
            <a:rPr lang="en-US" sz="1800" dirty="0" smtClean="0">
              <a:latin typeface="Arial" panose="020B0604020202020204" pitchFamily="34" charset="0"/>
              <a:cs typeface="Arial" panose="020B0604020202020204" pitchFamily="34" charset="0"/>
            </a:rPr>
            <a:t>Providing Enhanced Primary Care Services</a:t>
          </a:r>
          <a:endParaRPr lang="en-US" sz="1800" dirty="0">
            <a:latin typeface="Arial" panose="020B0604020202020204" pitchFamily="34" charset="0"/>
            <a:cs typeface="Arial" panose="020B0604020202020204" pitchFamily="34" charset="0"/>
          </a:endParaRPr>
        </a:p>
      </dgm:t>
    </dgm:pt>
    <dgm:pt modelId="{0D87E971-A27A-4DD5-8C1D-FCB07F2F36CB}" type="parTrans" cxnId="{0F417394-012A-416A-8729-67402353F616}">
      <dgm:prSet/>
      <dgm:spPr/>
      <dgm:t>
        <a:bodyPr/>
        <a:lstStyle/>
        <a:p>
          <a:endParaRPr lang="en-US"/>
        </a:p>
      </dgm:t>
    </dgm:pt>
    <dgm:pt modelId="{E29801AD-768D-4792-A315-CB70392068E8}" type="sibTrans" cxnId="{0F417394-012A-416A-8729-67402353F616}">
      <dgm:prSet/>
      <dgm:spPr/>
      <dgm:t>
        <a:bodyPr/>
        <a:lstStyle/>
        <a:p>
          <a:endParaRPr lang="en-US"/>
        </a:p>
      </dgm:t>
    </dgm:pt>
    <dgm:pt modelId="{48E83957-FAD6-495C-B60A-471BF17F24EB}">
      <dgm:prSet phldrT="[Text]" custT="1"/>
      <dgm:spPr/>
      <dgm:t>
        <a:bodyPr/>
        <a:lstStyle/>
        <a:p>
          <a:pPr algn="l"/>
          <a:r>
            <a:rPr lang="en-GB" sz="1800" dirty="0" smtClean="0">
              <a:solidFill>
                <a:srgbClr val="000000"/>
              </a:solidFill>
              <a:latin typeface="Arial" panose="020B0604020202020204" pitchFamily="34" charset="0"/>
              <a:cs typeface="Arial" panose="020B0604020202020204" pitchFamily="34" charset="0"/>
            </a:rPr>
            <a:t>Strong emphasis on partnership working with community and voluntary sector organisations </a:t>
          </a:r>
          <a:endParaRPr lang="en-US" sz="1800" dirty="0">
            <a:latin typeface="Arial" panose="020B0604020202020204" pitchFamily="34" charset="0"/>
            <a:cs typeface="Arial" panose="020B0604020202020204" pitchFamily="34" charset="0"/>
          </a:endParaRPr>
        </a:p>
      </dgm:t>
    </dgm:pt>
    <dgm:pt modelId="{66B0DD2A-F673-414E-B9C2-3BDAF7430438}" type="parTrans" cxnId="{E09C306C-83A0-403A-BFFE-A6E0A478714C}">
      <dgm:prSet/>
      <dgm:spPr/>
      <dgm:t>
        <a:bodyPr/>
        <a:lstStyle/>
        <a:p>
          <a:endParaRPr lang="en-US"/>
        </a:p>
      </dgm:t>
    </dgm:pt>
    <dgm:pt modelId="{65794AE0-D079-4A82-B7E6-841C24E15DC4}" type="sibTrans" cxnId="{E09C306C-83A0-403A-BFFE-A6E0A478714C}">
      <dgm:prSet/>
      <dgm:spPr/>
      <dgm:t>
        <a:bodyPr/>
        <a:lstStyle/>
        <a:p>
          <a:endParaRPr lang="en-US"/>
        </a:p>
      </dgm:t>
    </dgm:pt>
    <dgm:pt modelId="{1BE7F0D1-8C0E-41E6-9E11-B7EE50A1CB34}" type="pres">
      <dgm:prSet presAssocID="{B1DF211E-84A6-405E-A8DC-41299BC65CDB}" presName="Name0" presStyleCnt="0">
        <dgm:presLayoutVars>
          <dgm:dir/>
          <dgm:animLvl val="lvl"/>
          <dgm:resizeHandles val="exact"/>
        </dgm:presLayoutVars>
      </dgm:prSet>
      <dgm:spPr/>
      <dgm:t>
        <a:bodyPr/>
        <a:lstStyle/>
        <a:p>
          <a:endParaRPr lang="en-US"/>
        </a:p>
      </dgm:t>
    </dgm:pt>
    <dgm:pt modelId="{337CCBAA-0294-4E2E-B933-180C9088048D}" type="pres">
      <dgm:prSet presAssocID="{000A124A-25C8-4797-A7CF-DDC1AC4B1CBB}" presName="linNode" presStyleCnt="0"/>
      <dgm:spPr/>
    </dgm:pt>
    <dgm:pt modelId="{6699CA5A-A17F-4AE8-8CFB-1E65560ACB67}" type="pres">
      <dgm:prSet presAssocID="{000A124A-25C8-4797-A7CF-DDC1AC4B1CBB}" presName="parentText" presStyleLbl="node1" presStyleIdx="0" presStyleCnt="3" custScaleX="94180" custScaleY="75740" custLinFactNeighborX="-10198" custLinFactNeighborY="-884">
        <dgm:presLayoutVars>
          <dgm:chMax val="1"/>
          <dgm:bulletEnabled val="1"/>
        </dgm:presLayoutVars>
      </dgm:prSet>
      <dgm:spPr/>
      <dgm:t>
        <a:bodyPr/>
        <a:lstStyle/>
        <a:p>
          <a:endParaRPr lang="en-US"/>
        </a:p>
      </dgm:t>
    </dgm:pt>
    <dgm:pt modelId="{993969A3-D783-4CBD-A86B-259287D87A23}" type="pres">
      <dgm:prSet presAssocID="{000A124A-25C8-4797-A7CF-DDC1AC4B1CBB}" presName="descendantText" presStyleLbl="alignAccFollowNode1" presStyleIdx="0" presStyleCnt="3" custScaleX="187213" custScaleY="84261" custLinFactNeighborX="-1657" custLinFactNeighborY="-671">
        <dgm:presLayoutVars>
          <dgm:bulletEnabled val="1"/>
        </dgm:presLayoutVars>
      </dgm:prSet>
      <dgm:spPr/>
      <dgm:t>
        <a:bodyPr/>
        <a:lstStyle/>
        <a:p>
          <a:endParaRPr lang="en-US"/>
        </a:p>
      </dgm:t>
    </dgm:pt>
    <dgm:pt modelId="{F45C73BA-677F-44B9-B33D-9455E650E3ED}" type="pres">
      <dgm:prSet presAssocID="{B2533E68-E965-4613-AB87-3DDEB193AC3B}" presName="sp" presStyleCnt="0"/>
      <dgm:spPr/>
    </dgm:pt>
    <dgm:pt modelId="{60E0D605-3C8D-4049-B641-E1C75B787475}" type="pres">
      <dgm:prSet presAssocID="{669649B9-F936-4494-9AE5-F8AD1DB16F7A}" presName="linNode" presStyleCnt="0"/>
      <dgm:spPr/>
    </dgm:pt>
    <dgm:pt modelId="{F0EEF01B-C76A-4AD8-BF0E-60A1CCDCE843}" type="pres">
      <dgm:prSet presAssocID="{669649B9-F936-4494-9AE5-F8AD1DB16F7A}" presName="parentText" presStyleLbl="node1" presStyleIdx="1" presStyleCnt="3" custScaleX="60532" custScaleY="70459" custLinFactNeighborX="66" custLinFactNeighborY="-3014">
        <dgm:presLayoutVars>
          <dgm:chMax val="1"/>
          <dgm:bulletEnabled val="1"/>
        </dgm:presLayoutVars>
      </dgm:prSet>
      <dgm:spPr/>
      <dgm:t>
        <a:bodyPr/>
        <a:lstStyle/>
        <a:p>
          <a:endParaRPr lang="en-US"/>
        </a:p>
      </dgm:t>
    </dgm:pt>
    <dgm:pt modelId="{3C6D4A48-A5E2-4732-B9DE-CA9AEE051AA3}" type="pres">
      <dgm:prSet presAssocID="{669649B9-F936-4494-9AE5-F8AD1DB16F7A}" presName="descendantText" presStyleLbl="alignAccFollowNode1" presStyleIdx="1" presStyleCnt="3" custScaleX="121181" custScaleY="84238" custLinFactNeighborX="1783" custLinFactNeighborY="-3768">
        <dgm:presLayoutVars>
          <dgm:bulletEnabled val="1"/>
        </dgm:presLayoutVars>
      </dgm:prSet>
      <dgm:spPr/>
      <dgm:t>
        <a:bodyPr/>
        <a:lstStyle/>
        <a:p>
          <a:endParaRPr lang="en-US"/>
        </a:p>
      </dgm:t>
    </dgm:pt>
    <dgm:pt modelId="{8E9D1DE1-E9B0-4373-B40E-9F942F4AC580}" type="pres">
      <dgm:prSet presAssocID="{F07CCC2B-2F73-46E4-A2B7-BB1A72D90AFE}" presName="sp" presStyleCnt="0"/>
      <dgm:spPr/>
    </dgm:pt>
    <dgm:pt modelId="{EB518B01-F206-4AA1-88CF-3DB3B9469EBA}" type="pres">
      <dgm:prSet presAssocID="{509E1BDB-7E3F-4024-838A-4A27B2A6E15B}" presName="linNode" presStyleCnt="0"/>
      <dgm:spPr/>
    </dgm:pt>
    <dgm:pt modelId="{877725BC-605B-4786-9B02-B3BB7ADF8845}" type="pres">
      <dgm:prSet presAssocID="{509E1BDB-7E3F-4024-838A-4A27B2A6E15B}" presName="parentText" presStyleLbl="node1" presStyleIdx="2" presStyleCnt="3" custScaleX="61099" custScaleY="72780" custLinFactNeighborX="-17" custLinFactNeighborY="-5816">
        <dgm:presLayoutVars>
          <dgm:chMax val="1"/>
          <dgm:bulletEnabled val="1"/>
        </dgm:presLayoutVars>
      </dgm:prSet>
      <dgm:spPr/>
      <dgm:t>
        <a:bodyPr/>
        <a:lstStyle/>
        <a:p>
          <a:endParaRPr lang="en-US"/>
        </a:p>
      </dgm:t>
    </dgm:pt>
    <dgm:pt modelId="{1CD04277-98DB-4CDB-BF2A-21348EC29D60}" type="pres">
      <dgm:prSet presAssocID="{509E1BDB-7E3F-4024-838A-4A27B2A6E15B}" presName="descendantText" presStyleLbl="alignAccFollowNode1" presStyleIdx="2" presStyleCnt="3" custScaleX="121637" custScaleY="74824" custLinFactNeighborX="406" custLinFactNeighborY="-7855">
        <dgm:presLayoutVars>
          <dgm:bulletEnabled val="1"/>
        </dgm:presLayoutVars>
      </dgm:prSet>
      <dgm:spPr/>
      <dgm:t>
        <a:bodyPr/>
        <a:lstStyle/>
        <a:p>
          <a:endParaRPr lang="en-US"/>
        </a:p>
      </dgm:t>
    </dgm:pt>
  </dgm:ptLst>
  <dgm:cxnLst>
    <dgm:cxn modelId="{ECA4DF87-11F8-427B-A7D9-821A7A9EE0E2}" type="presOf" srcId="{48E83957-FAD6-495C-B60A-471BF17F24EB}" destId="{993969A3-D783-4CBD-A86B-259287D87A23}" srcOrd="0" destOrd="1" presId="urn:microsoft.com/office/officeart/2005/8/layout/vList5"/>
    <dgm:cxn modelId="{E09C306C-83A0-403A-BFFE-A6E0A478714C}" srcId="{000A124A-25C8-4797-A7CF-DDC1AC4B1CBB}" destId="{48E83957-FAD6-495C-B60A-471BF17F24EB}" srcOrd="1" destOrd="0" parTransId="{66B0DD2A-F673-414E-B9C2-3BDAF7430438}" sibTransId="{65794AE0-D079-4A82-B7E6-841C24E15DC4}"/>
    <dgm:cxn modelId="{92EF5B39-C48E-4083-9059-A61E57BAC7AB}" type="presOf" srcId="{B429C407-4824-41B2-83AC-18C259FFA80A}" destId="{3C6D4A48-A5E2-4732-B9DE-CA9AEE051AA3}" srcOrd="0" destOrd="2" presId="urn:microsoft.com/office/officeart/2005/8/layout/vList5"/>
    <dgm:cxn modelId="{426480DC-0240-4C3B-9CD8-0E6708B5DC7D}" srcId="{509E1BDB-7E3F-4024-838A-4A27B2A6E15B}" destId="{682FC046-1B22-46C9-8EA1-0D1A80CC954A}" srcOrd="0" destOrd="0" parTransId="{76D36A1E-A6CC-4262-999C-55D1ACEEC3DA}" sibTransId="{F225CA62-E0BA-43D4-8ADD-6AFDD5604F5B}"/>
    <dgm:cxn modelId="{25FEC095-EA2A-4957-8D3A-CF9F32DC9A05}" type="presOf" srcId="{000A124A-25C8-4797-A7CF-DDC1AC4B1CBB}" destId="{6699CA5A-A17F-4AE8-8CFB-1E65560ACB67}" srcOrd="0" destOrd="0" presId="urn:microsoft.com/office/officeart/2005/8/layout/vList5"/>
    <dgm:cxn modelId="{C455E948-D6FF-435E-AE9A-C89B48044F52}" srcId="{B1DF211E-84A6-405E-A8DC-41299BC65CDB}" destId="{669649B9-F936-4494-9AE5-F8AD1DB16F7A}" srcOrd="1" destOrd="0" parTransId="{872587F9-96E8-4B68-B36E-4363E463DA5E}" sibTransId="{F07CCC2B-2F73-46E4-A2B7-BB1A72D90AFE}"/>
    <dgm:cxn modelId="{0F417394-012A-416A-8729-67402353F616}" srcId="{669649B9-F936-4494-9AE5-F8AD1DB16F7A}" destId="{B429C407-4824-41B2-83AC-18C259FFA80A}" srcOrd="2" destOrd="0" parTransId="{0D87E971-A27A-4DD5-8C1D-FCB07F2F36CB}" sibTransId="{E29801AD-768D-4792-A315-CB70392068E8}"/>
    <dgm:cxn modelId="{5992F7D1-B73E-4B08-B95B-F1049B1C62A5}" type="presOf" srcId="{B1DF211E-84A6-405E-A8DC-41299BC65CDB}" destId="{1BE7F0D1-8C0E-41E6-9E11-B7EE50A1CB34}" srcOrd="0" destOrd="0" presId="urn:microsoft.com/office/officeart/2005/8/layout/vList5"/>
    <dgm:cxn modelId="{419AE880-36AF-4CAD-A30E-D886746A4B8B}" srcId="{669649B9-F936-4494-9AE5-F8AD1DB16F7A}" destId="{B6C55105-41F0-4C53-A72F-9535C80D97CE}" srcOrd="0" destOrd="0" parTransId="{396F9AD0-D07C-400A-BEDC-A9941D1FE51A}" sibTransId="{CCE3A690-C6CA-4B85-AC3F-76FD81BF6D92}"/>
    <dgm:cxn modelId="{8BF01B3A-F046-4624-92AD-222BDD69AD33}" type="presOf" srcId="{B6C55105-41F0-4C53-A72F-9535C80D97CE}" destId="{3C6D4A48-A5E2-4732-B9DE-CA9AEE051AA3}" srcOrd="0" destOrd="0" presId="urn:microsoft.com/office/officeart/2005/8/layout/vList5"/>
    <dgm:cxn modelId="{D4F7E0EA-CA07-43DF-80DF-764B344B471E}" srcId="{B1DF211E-84A6-405E-A8DC-41299BC65CDB}" destId="{000A124A-25C8-4797-A7CF-DDC1AC4B1CBB}" srcOrd="0" destOrd="0" parTransId="{B6637C9B-9758-440A-982F-3AC574679E6B}" sibTransId="{B2533E68-E965-4613-AB87-3DDEB193AC3B}"/>
    <dgm:cxn modelId="{597DD15F-40B0-496D-B983-A64AAA3561B7}" type="presOf" srcId="{669649B9-F936-4494-9AE5-F8AD1DB16F7A}" destId="{F0EEF01B-C76A-4AD8-BF0E-60A1CCDCE843}" srcOrd="0" destOrd="0" presId="urn:microsoft.com/office/officeart/2005/8/layout/vList5"/>
    <dgm:cxn modelId="{7B872C54-DD79-4DC9-AFE0-2C04BA12955A}" type="presOf" srcId="{682FC046-1B22-46C9-8EA1-0D1A80CC954A}" destId="{1CD04277-98DB-4CDB-BF2A-21348EC29D60}" srcOrd="0" destOrd="0" presId="urn:microsoft.com/office/officeart/2005/8/layout/vList5"/>
    <dgm:cxn modelId="{E539B059-D589-43B9-A290-BE4E5E56CF17}" type="presOf" srcId="{3FD966BB-380D-4AD4-842B-552D31B4A0DA}" destId="{3C6D4A48-A5E2-4732-B9DE-CA9AEE051AA3}" srcOrd="0" destOrd="1" presId="urn:microsoft.com/office/officeart/2005/8/layout/vList5"/>
    <dgm:cxn modelId="{D02DD9E0-AD37-4545-87CF-9FCFBBCF3ABB}" srcId="{669649B9-F936-4494-9AE5-F8AD1DB16F7A}" destId="{3FD966BB-380D-4AD4-842B-552D31B4A0DA}" srcOrd="1" destOrd="0" parTransId="{CB26D17C-E9A7-4B7F-818E-F8C5B9FFE44C}" sibTransId="{14AF545F-6B55-471F-BB41-80C34FD4D9C7}"/>
    <dgm:cxn modelId="{32B49585-707F-49F6-B088-326BC6C283C3}" type="presOf" srcId="{4D87D888-14EF-4E83-957A-0C825C903C87}" destId="{993969A3-D783-4CBD-A86B-259287D87A23}" srcOrd="0" destOrd="0" presId="urn:microsoft.com/office/officeart/2005/8/layout/vList5"/>
    <dgm:cxn modelId="{1F4039E2-6E27-4640-BB7C-5F63B63F305F}" type="presOf" srcId="{509E1BDB-7E3F-4024-838A-4A27B2A6E15B}" destId="{877725BC-605B-4786-9B02-B3BB7ADF8845}" srcOrd="0" destOrd="0" presId="urn:microsoft.com/office/officeart/2005/8/layout/vList5"/>
    <dgm:cxn modelId="{CA4FC764-3AB6-4B0D-A249-4AD4DD8B08A4}" srcId="{000A124A-25C8-4797-A7CF-DDC1AC4B1CBB}" destId="{4D87D888-14EF-4E83-957A-0C825C903C87}" srcOrd="0" destOrd="0" parTransId="{8669C330-519D-41E6-BE83-DFCF3088DC93}" sibTransId="{CEEA33DF-E28F-4435-8EFA-1D27B1EC93C4}"/>
    <dgm:cxn modelId="{ED9939EC-450C-4DE8-94DF-97E5BA2E0C55}" srcId="{B1DF211E-84A6-405E-A8DC-41299BC65CDB}" destId="{509E1BDB-7E3F-4024-838A-4A27B2A6E15B}" srcOrd="2" destOrd="0" parTransId="{2E67084C-E79A-4507-86FD-17B2EB467978}" sibTransId="{F3EBF52E-ECEF-45BE-9B04-EF4AEB60FC43}"/>
    <dgm:cxn modelId="{44EEDBC2-C5FD-41A9-9AB3-A3C7D61AE9E9}" type="presParOf" srcId="{1BE7F0D1-8C0E-41E6-9E11-B7EE50A1CB34}" destId="{337CCBAA-0294-4E2E-B933-180C9088048D}" srcOrd="0" destOrd="0" presId="urn:microsoft.com/office/officeart/2005/8/layout/vList5"/>
    <dgm:cxn modelId="{A6E17603-2893-4ECE-BE32-9F459CE38656}" type="presParOf" srcId="{337CCBAA-0294-4E2E-B933-180C9088048D}" destId="{6699CA5A-A17F-4AE8-8CFB-1E65560ACB67}" srcOrd="0" destOrd="0" presId="urn:microsoft.com/office/officeart/2005/8/layout/vList5"/>
    <dgm:cxn modelId="{2EE378BF-A48E-435A-8013-21AF2E59282C}" type="presParOf" srcId="{337CCBAA-0294-4E2E-B933-180C9088048D}" destId="{993969A3-D783-4CBD-A86B-259287D87A23}" srcOrd="1" destOrd="0" presId="urn:microsoft.com/office/officeart/2005/8/layout/vList5"/>
    <dgm:cxn modelId="{02AC6AE7-7F23-41E4-8669-733C9F6B1F15}" type="presParOf" srcId="{1BE7F0D1-8C0E-41E6-9E11-B7EE50A1CB34}" destId="{F45C73BA-677F-44B9-B33D-9455E650E3ED}" srcOrd="1" destOrd="0" presId="urn:microsoft.com/office/officeart/2005/8/layout/vList5"/>
    <dgm:cxn modelId="{9F7842AE-3036-4378-86AA-F3ACB03386B7}" type="presParOf" srcId="{1BE7F0D1-8C0E-41E6-9E11-B7EE50A1CB34}" destId="{60E0D605-3C8D-4049-B641-E1C75B787475}" srcOrd="2" destOrd="0" presId="urn:microsoft.com/office/officeart/2005/8/layout/vList5"/>
    <dgm:cxn modelId="{394A3520-4E93-41D6-A69B-5C401398F885}" type="presParOf" srcId="{60E0D605-3C8D-4049-B641-E1C75B787475}" destId="{F0EEF01B-C76A-4AD8-BF0E-60A1CCDCE843}" srcOrd="0" destOrd="0" presId="urn:microsoft.com/office/officeart/2005/8/layout/vList5"/>
    <dgm:cxn modelId="{8520CACC-AC14-4B83-BD4D-92F0196F389F}" type="presParOf" srcId="{60E0D605-3C8D-4049-B641-E1C75B787475}" destId="{3C6D4A48-A5E2-4732-B9DE-CA9AEE051AA3}" srcOrd="1" destOrd="0" presId="urn:microsoft.com/office/officeart/2005/8/layout/vList5"/>
    <dgm:cxn modelId="{85895838-5503-4E9C-BDDA-9C77874F8E48}" type="presParOf" srcId="{1BE7F0D1-8C0E-41E6-9E11-B7EE50A1CB34}" destId="{8E9D1DE1-E9B0-4373-B40E-9F942F4AC580}" srcOrd="3" destOrd="0" presId="urn:microsoft.com/office/officeart/2005/8/layout/vList5"/>
    <dgm:cxn modelId="{5F893559-45DD-47CA-8402-C457E11BBFD7}" type="presParOf" srcId="{1BE7F0D1-8C0E-41E6-9E11-B7EE50A1CB34}" destId="{EB518B01-F206-4AA1-88CF-3DB3B9469EBA}" srcOrd="4" destOrd="0" presId="urn:microsoft.com/office/officeart/2005/8/layout/vList5"/>
    <dgm:cxn modelId="{333212D7-1BB8-4706-963C-0787C692649C}" type="presParOf" srcId="{EB518B01-F206-4AA1-88CF-3DB3B9469EBA}" destId="{877725BC-605B-4786-9B02-B3BB7ADF8845}" srcOrd="0" destOrd="0" presId="urn:microsoft.com/office/officeart/2005/8/layout/vList5"/>
    <dgm:cxn modelId="{24476DD8-55D6-4824-90B4-8E01FC199888}" type="presParOf" srcId="{EB518B01-F206-4AA1-88CF-3DB3B9469EBA}" destId="{1CD04277-98DB-4CDB-BF2A-21348EC29D60}"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3969A3-D783-4CBD-A86B-259287D87A23}">
      <dsp:nvSpPr>
        <dsp:cNvPr id="0" name=""/>
        <dsp:cNvSpPr/>
      </dsp:nvSpPr>
      <dsp:spPr>
        <a:xfrm rot="5400000">
          <a:off x="5609624" y="-3246735"/>
          <a:ext cx="1533588" cy="819453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en-GB" sz="1800" kern="1200" dirty="0" smtClean="0">
              <a:solidFill>
                <a:srgbClr val="000000"/>
              </a:solidFill>
              <a:latin typeface="Arial" panose="020B0604020202020204" pitchFamily="34" charset="0"/>
              <a:cs typeface="Arial" panose="020B0604020202020204" pitchFamily="34" charset="0"/>
            </a:rPr>
            <a:t>West Belfast (WB) </a:t>
          </a:r>
          <a:r>
            <a:rPr lang="en-GB" sz="1800" kern="1200" dirty="0">
              <a:solidFill>
                <a:srgbClr val="000000"/>
              </a:solidFill>
              <a:latin typeface="Arial" panose="020B0604020202020204" pitchFamily="34" charset="0"/>
              <a:cs typeface="Arial" panose="020B0604020202020204" pitchFamily="34" charset="0"/>
            </a:rPr>
            <a:t>PC MDT is a partnership between </a:t>
          </a:r>
          <a:r>
            <a:rPr lang="en-GB" sz="1800" kern="1200" dirty="0" smtClean="0">
              <a:solidFill>
                <a:srgbClr val="000000"/>
              </a:solidFill>
              <a:latin typeface="Arial" panose="020B0604020202020204" pitchFamily="34" charset="0"/>
              <a:cs typeface="Arial" panose="020B0604020202020204" pitchFamily="34" charset="0"/>
            </a:rPr>
            <a:t>WB GP </a:t>
          </a:r>
          <a:r>
            <a:rPr lang="en-GB" sz="1800" kern="1200" dirty="0">
              <a:solidFill>
                <a:srgbClr val="000000"/>
              </a:solidFill>
              <a:latin typeface="Arial" panose="020B0604020202020204" pitchFamily="34" charset="0"/>
              <a:cs typeface="Arial" panose="020B0604020202020204" pitchFamily="34" charset="0"/>
            </a:rPr>
            <a:t>Federation and Belfast Health and Social Care Trust </a:t>
          </a:r>
          <a:r>
            <a:rPr lang="en-GB" sz="1800" kern="1200" dirty="0" smtClean="0">
              <a:solidFill>
                <a:srgbClr val="000000"/>
              </a:solidFill>
              <a:latin typeface="Arial" panose="020B0604020202020204" pitchFamily="34" charset="0"/>
              <a:cs typeface="Arial" panose="020B0604020202020204" pitchFamily="34" charset="0"/>
            </a:rPr>
            <a:t>(BHSCT) funded </a:t>
          </a:r>
          <a:r>
            <a:rPr lang="en-GB" sz="1800" kern="1200" dirty="0">
              <a:solidFill>
                <a:srgbClr val="000000"/>
              </a:solidFill>
              <a:latin typeface="Arial" panose="020B0604020202020204" pitchFamily="34" charset="0"/>
              <a:cs typeface="Arial" panose="020B0604020202020204" pitchFamily="34" charset="0"/>
            </a:rPr>
            <a:t>by DoH. </a:t>
          </a:r>
          <a:endParaRPr lang="en-US" sz="1800" kern="1200" dirty="0">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Char char="••"/>
          </a:pPr>
          <a:r>
            <a:rPr lang="en-GB" sz="1800" kern="1200" dirty="0" smtClean="0">
              <a:solidFill>
                <a:srgbClr val="000000"/>
              </a:solidFill>
              <a:latin typeface="Arial" panose="020B0604020202020204" pitchFamily="34" charset="0"/>
              <a:cs typeface="Arial" panose="020B0604020202020204" pitchFamily="34" charset="0"/>
            </a:rPr>
            <a:t>Strong emphasis on partnership working with community and voluntary sector organisations </a:t>
          </a:r>
          <a:endParaRPr lang="en-US" sz="1800" kern="1200" dirty="0">
            <a:latin typeface="Arial" panose="020B0604020202020204" pitchFamily="34" charset="0"/>
            <a:cs typeface="Arial" panose="020B0604020202020204" pitchFamily="34" charset="0"/>
          </a:endParaRPr>
        </a:p>
      </dsp:txBody>
      <dsp:txXfrm rot="-5400000">
        <a:off x="2279151" y="158602"/>
        <a:ext cx="8119670" cy="1383860"/>
      </dsp:txXfrm>
    </dsp:sp>
    <dsp:sp modelId="{6699CA5A-A17F-4AE8-8CFB-1E65560ACB67}">
      <dsp:nvSpPr>
        <dsp:cNvPr id="0" name=""/>
        <dsp:cNvSpPr/>
      </dsp:nvSpPr>
      <dsp:spPr>
        <a:xfrm>
          <a:off x="0" y="0"/>
          <a:ext cx="2318833" cy="172312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pPr>
          <a:r>
            <a:rPr lang="en-US" sz="1800" b="1" kern="1200" dirty="0" smtClean="0">
              <a:latin typeface="Arial" panose="020B0604020202020204" pitchFamily="34" charset="0"/>
              <a:cs typeface="Arial" panose="020B0604020202020204" pitchFamily="34" charset="0"/>
            </a:rPr>
            <a:t>Partnership Working</a:t>
          </a:r>
          <a:endParaRPr lang="en-US" sz="1800" b="1" kern="1200" dirty="0">
            <a:latin typeface="Arial" panose="020B0604020202020204" pitchFamily="34" charset="0"/>
            <a:cs typeface="Arial" panose="020B0604020202020204" pitchFamily="34" charset="0"/>
          </a:endParaRPr>
        </a:p>
      </dsp:txBody>
      <dsp:txXfrm>
        <a:off x="84116" y="84116"/>
        <a:ext cx="2150601" cy="1554895"/>
      </dsp:txXfrm>
    </dsp:sp>
    <dsp:sp modelId="{3C6D4A48-A5E2-4732-B9DE-CA9AEE051AA3}">
      <dsp:nvSpPr>
        <dsp:cNvPr id="0" name=""/>
        <dsp:cNvSpPr/>
      </dsp:nvSpPr>
      <dsp:spPr>
        <a:xfrm rot="5400000">
          <a:off x="5671268" y="-1506757"/>
          <a:ext cx="1533169" cy="815546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en-GB" sz="1800" kern="1200" dirty="0">
              <a:solidFill>
                <a:srgbClr val="000000"/>
              </a:solidFill>
              <a:latin typeface="Arial" panose="020B0604020202020204" pitchFamily="34" charset="0"/>
              <a:cs typeface="Arial" panose="020B0604020202020204" pitchFamily="34" charset="0"/>
            </a:rPr>
            <a:t>First Contact </a:t>
          </a:r>
          <a:r>
            <a:rPr lang="en-GB" sz="1800" kern="1200" dirty="0" smtClean="0">
              <a:solidFill>
                <a:srgbClr val="000000"/>
              </a:solidFill>
              <a:latin typeface="Arial" panose="020B0604020202020204" pitchFamily="34" charset="0"/>
              <a:cs typeface="Arial" panose="020B0604020202020204" pitchFamily="34" charset="0"/>
            </a:rPr>
            <a:t>Physiotherapy (FCP), </a:t>
          </a:r>
          <a:r>
            <a:rPr lang="en-GB" sz="1800" kern="1200" dirty="0">
              <a:solidFill>
                <a:srgbClr val="000000"/>
              </a:solidFill>
              <a:latin typeface="Arial" panose="020B0604020202020204" pitchFamily="34" charset="0"/>
              <a:cs typeface="Arial" panose="020B0604020202020204" pitchFamily="34" charset="0"/>
            </a:rPr>
            <a:t>Mental </a:t>
          </a:r>
          <a:r>
            <a:rPr lang="en-GB" sz="1800" kern="1200" dirty="0" smtClean="0">
              <a:solidFill>
                <a:srgbClr val="000000"/>
              </a:solidFill>
              <a:latin typeface="Arial" panose="020B0604020202020204" pitchFamily="34" charset="0"/>
              <a:cs typeface="Arial" panose="020B0604020202020204" pitchFamily="34" charset="0"/>
            </a:rPr>
            <a:t>Health (MH) </a:t>
          </a:r>
          <a:r>
            <a:rPr lang="en-GB" sz="1800" kern="1200" dirty="0">
              <a:solidFill>
                <a:srgbClr val="000000"/>
              </a:solidFill>
              <a:latin typeface="Arial" panose="020B0604020202020204" pitchFamily="34" charset="0"/>
              <a:cs typeface="Arial" panose="020B0604020202020204" pitchFamily="34" charset="0"/>
            </a:rPr>
            <a:t>and Social Work </a:t>
          </a:r>
          <a:r>
            <a:rPr lang="en-GB" sz="1800" kern="1200" dirty="0" smtClean="0">
              <a:solidFill>
                <a:srgbClr val="000000"/>
              </a:solidFill>
              <a:latin typeface="Arial" panose="020B0604020202020204" pitchFamily="34" charset="0"/>
              <a:cs typeface="Arial" panose="020B0604020202020204" pitchFamily="34" charset="0"/>
            </a:rPr>
            <a:t>(SW) staff</a:t>
          </a:r>
          <a:endParaRPr lang="en-US" sz="1800" kern="1200" dirty="0">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Char char="••"/>
          </a:pPr>
          <a:r>
            <a:rPr lang="en-GB" sz="1800" kern="1200" dirty="0" smtClean="0">
              <a:solidFill>
                <a:srgbClr val="000000"/>
              </a:solidFill>
              <a:latin typeface="Arial" panose="020B0604020202020204" pitchFamily="34" charset="0"/>
              <a:cs typeface="Arial" panose="020B0604020202020204" pitchFamily="34" charset="0"/>
            </a:rPr>
            <a:t>FC staff co-located </a:t>
          </a:r>
          <a:r>
            <a:rPr lang="en-GB" sz="1800" kern="1200" dirty="0">
              <a:solidFill>
                <a:srgbClr val="000000"/>
              </a:solidFill>
              <a:latin typeface="Arial" panose="020B0604020202020204" pitchFamily="34" charset="0"/>
              <a:cs typeface="Arial" panose="020B0604020202020204" pitchFamily="34" charset="0"/>
            </a:rPr>
            <a:t>in GP practices </a:t>
          </a:r>
          <a:r>
            <a:rPr lang="en-GB" sz="1800" kern="1200" dirty="0" smtClean="0">
              <a:solidFill>
                <a:srgbClr val="000000"/>
              </a:solidFill>
              <a:latin typeface="Arial" panose="020B0604020202020204" pitchFamily="34" charset="0"/>
              <a:cs typeface="Arial" panose="020B0604020202020204" pitchFamily="34" charset="0"/>
            </a:rPr>
            <a:t> </a:t>
          </a:r>
          <a:r>
            <a:rPr lang="en-GB" sz="1800" kern="1200" dirty="0">
              <a:solidFill>
                <a:srgbClr val="000000"/>
              </a:solidFill>
              <a:latin typeface="Arial" panose="020B0604020202020204" pitchFamily="34" charset="0"/>
              <a:cs typeface="Arial" panose="020B0604020202020204" pitchFamily="34" charset="0"/>
            </a:rPr>
            <a:t>embedded within the existing practice </a:t>
          </a:r>
          <a:r>
            <a:rPr lang="en-GB" sz="1800" kern="1200" dirty="0" smtClean="0">
              <a:solidFill>
                <a:srgbClr val="000000"/>
              </a:solidFill>
              <a:latin typeface="Arial" panose="020B0604020202020204" pitchFamily="34" charset="0"/>
              <a:cs typeface="Arial" panose="020B0604020202020204" pitchFamily="34" charset="0"/>
            </a:rPr>
            <a:t>teams.</a:t>
          </a:r>
          <a:endParaRPr lang="en-US" sz="1800" kern="1200" dirty="0">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Char char="••"/>
          </a:pPr>
          <a:r>
            <a:rPr lang="en-US" sz="1800" kern="1200" dirty="0" smtClean="0">
              <a:latin typeface="Arial" panose="020B0604020202020204" pitchFamily="34" charset="0"/>
              <a:cs typeface="Arial" panose="020B0604020202020204" pitchFamily="34" charset="0"/>
            </a:rPr>
            <a:t>Providing Enhanced Primary Care Services</a:t>
          </a:r>
          <a:endParaRPr lang="en-US" sz="1800" kern="1200" dirty="0">
            <a:latin typeface="Arial" panose="020B0604020202020204" pitchFamily="34" charset="0"/>
            <a:cs typeface="Arial" panose="020B0604020202020204" pitchFamily="34" charset="0"/>
          </a:endParaRPr>
        </a:p>
      </dsp:txBody>
      <dsp:txXfrm rot="-5400000">
        <a:off x="2360123" y="1879231"/>
        <a:ext cx="8080618" cy="1383483"/>
      </dsp:txXfrm>
    </dsp:sp>
    <dsp:sp modelId="{F0EEF01B-C76A-4AD8-BF0E-60A1CCDCE843}">
      <dsp:nvSpPr>
        <dsp:cNvPr id="0" name=""/>
        <dsp:cNvSpPr/>
      </dsp:nvSpPr>
      <dsp:spPr>
        <a:xfrm>
          <a:off x="5557" y="1769491"/>
          <a:ext cx="2291509" cy="160298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pPr>
          <a:r>
            <a:rPr lang="en-US" sz="1800" b="1" kern="1200" dirty="0">
              <a:latin typeface="Arial" panose="020B0604020202020204" pitchFamily="34" charset="0"/>
              <a:cs typeface="Arial" panose="020B0604020202020204" pitchFamily="34" charset="0"/>
            </a:rPr>
            <a:t>First Contact </a:t>
          </a:r>
          <a:r>
            <a:rPr lang="en-US" sz="1800" b="1" kern="1200" dirty="0" smtClean="0">
              <a:latin typeface="Arial" panose="020B0604020202020204" pitchFamily="34" charset="0"/>
              <a:cs typeface="Arial" panose="020B0604020202020204" pitchFamily="34" charset="0"/>
            </a:rPr>
            <a:t>Staff</a:t>
          </a:r>
          <a:endParaRPr lang="en-US" sz="1800" b="1" kern="1200" dirty="0">
            <a:latin typeface="Arial" panose="020B0604020202020204" pitchFamily="34" charset="0"/>
            <a:cs typeface="Arial" panose="020B0604020202020204" pitchFamily="34" charset="0"/>
          </a:endParaRPr>
        </a:p>
      </dsp:txBody>
      <dsp:txXfrm>
        <a:off x="83808" y="1847742"/>
        <a:ext cx="2135007" cy="1446480"/>
      </dsp:txXfrm>
    </dsp:sp>
    <dsp:sp modelId="{1CD04277-98DB-4CDB-BF2A-21348EC29D60}">
      <dsp:nvSpPr>
        <dsp:cNvPr id="0" name=""/>
        <dsp:cNvSpPr/>
      </dsp:nvSpPr>
      <dsp:spPr>
        <a:xfrm rot="5400000">
          <a:off x="5741609" y="146649"/>
          <a:ext cx="1361830" cy="818615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en-GB" sz="1800" kern="1200" dirty="0" smtClean="0">
              <a:solidFill>
                <a:srgbClr val="000000"/>
              </a:solidFill>
              <a:latin typeface="Arial" panose="020B0604020202020204" pitchFamily="34" charset="0"/>
              <a:cs typeface="Arial" panose="020B0604020202020204" pitchFamily="34" charset="0"/>
            </a:rPr>
            <a:t>Holistic </a:t>
          </a:r>
          <a:r>
            <a:rPr lang="en-GB" sz="1800" kern="1200" dirty="0">
              <a:solidFill>
                <a:srgbClr val="000000"/>
              </a:solidFill>
              <a:latin typeface="Arial" panose="020B0604020202020204" pitchFamily="34" charset="0"/>
              <a:cs typeface="Arial" panose="020B0604020202020204" pitchFamily="34" charset="0"/>
            </a:rPr>
            <a:t>approach to physical, mental and social </a:t>
          </a:r>
          <a:r>
            <a:rPr lang="en-GB" sz="1800" kern="1200" dirty="0" smtClean="0">
              <a:solidFill>
                <a:srgbClr val="000000"/>
              </a:solidFill>
              <a:latin typeface="Arial" panose="020B0604020202020204" pitchFamily="34" charset="0"/>
              <a:cs typeface="Arial" panose="020B0604020202020204" pitchFamily="34" charset="0"/>
            </a:rPr>
            <a:t>wellbeing. Focus </a:t>
          </a:r>
          <a:r>
            <a:rPr lang="en-GB" sz="1800" kern="1200" dirty="0">
              <a:solidFill>
                <a:srgbClr val="000000"/>
              </a:solidFill>
              <a:latin typeface="Arial" panose="020B0604020202020204" pitchFamily="34" charset="0"/>
              <a:cs typeface="Arial" panose="020B0604020202020204" pitchFamily="34" charset="0"/>
            </a:rPr>
            <a:t>of prevention and early intervention across the team. </a:t>
          </a:r>
          <a:r>
            <a:rPr lang="en-GB" sz="1600" kern="1200" dirty="0" smtClean="0">
              <a:solidFill>
                <a:srgbClr val="000000"/>
              </a:solidFill>
              <a:latin typeface="Arial" panose="020B0604020202020204" pitchFamily="34" charset="0"/>
              <a:cs typeface="Arial" panose="020B0604020202020204" pitchFamily="34" charset="0"/>
            </a:rPr>
            <a:t> </a:t>
          </a:r>
          <a:endParaRPr lang="en-US" sz="1600" kern="1200" dirty="0">
            <a:latin typeface="Arial" panose="020B0604020202020204" pitchFamily="34" charset="0"/>
            <a:cs typeface="Arial" panose="020B0604020202020204" pitchFamily="34" charset="0"/>
          </a:endParaRPr>
        </a:p>
      </dsp:txBody>
      <dsp:txXfrm rot="-5400000">
        <a:off x="2329450" y="3625288"/>
        <a:ext cx="8119671" cy="1228872"/>
      </dsp:txXfrm>
    </dsp:sp>
    <dsp:sp modelId="{877725BC-605B-4786-9B02-B3BB7ADF8845}">
      <dsp:nvSpPr>
        <dsp:cNvPr id="0" name=""/>
        <dsp:cNvSpPr/>
      </dsp:nvSpPr>
      <dsp:spPr>
        <a:xfrm>
          <a:off x="0" y="3422478"/>
          <a:ext cx="2312973" cy="165578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pPr>
          <a:r>
            <a:rPr lang="en-US" sz="1800" b="1" kern="1200" dirty="0">
              <a:latin typeface="Arial" panose="020B0604020202020204" pitchFamily="34" charset="0"/>
              <a:cs typeface="Arial" panose="020B0604020202020204" pitchFamily="34" charset="0"/>
            </a:rPr>
            <a:t>Holistic Care</a:t>
          </a:r>
        </a:p>
      </dsp:txBody>
      <dsp:txXfrm>
        <a:off x="80829" y="3503307"/>
        <a:ext cx="2151315" cy="1494128"/>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998FD29-776D-4C17-8734-D707F7C4874B}"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F67DF-D492-44E0-B717-187A79777044}" type="slidenum">
              <a:rPr lang="en-GB" smtClean="0"/>
              <a:t>‹#›</a:t>
            </a:fld>
            <a:endParaRPr lang="en-GB"/>
          </a:p>
        </p:txBody>
      </p:sp>
    </p:spTree>
    <p:extLst>
      <p:ext uri="{BB962C8B-B14F-4D97-AF65-F5344CB8AC3E}">
        <p14:creationId xmlns:p14="http://schemas.microsoft.com/office/powerpoint/2010/main" val="303535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998FD29-776D-4C17-8734-D707F7C4874B}"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F67DF-D492-44E0-B717-187A79777044}" type="slidenum">
              <a:rPr lang="en-GB" smtClean="0"/>
              <a:t>‹#›</a:t>
            </a:fld>
            <a:endParaRPr lang="en-GB"/>
          </a:p>
        </p:txBody>
      </p:sp>
    </p:spTree>
    <p:extLst>
      <p:ext uri="{BB962C8B-B14F-4D97-AF65-F5344CB8AC3E}">
        <p14:creationId xmlns:p14="http://schemas.microsoft.com/office/powerpoint/2010/main" val="1319959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998FD29-776D-4C17-8734-D707F7C4874B}"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F67DF-D492-44E0-B717-187A79777044}" type="slidenum">
              <a:rPr lang="en-GB" smtClean="0"/>
              <a:t>‹#›</a:t>
            </a:fld>
            <a:endParaRPr lang="en-GB"/>
          </a:p>
        </p:txBody>
      </p:sp>
    </p:spTree>
    <p:extLst>
      <p:ext uri="{BB962C8B-B14F-4D97-AF65-F5344CB8AC3E}">
        <p14:creationId xmlns:p14="http://schemas.microsoft.com/office/powerpoint/2010/main" val="24221417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998FD29-776D-4C17-8734-D707F7C4874B}" type="datetimeFigureOut">
              <a:rPr lang="en-GB" smtClean="0"/>
              <a:t>02/10/2025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5F67DF-D492-44E0-B717-187A79777044}" type="slidenum">
              <a:rPr lang="en-GB" smtClean="0"/>
              <a:t>‹#›</a:t>
            </a:fld>
            <a:endParaRPr lang="en-GB"/>
          </a:p>
        </p:txBody>
      </p:sp>
    </p:spTree>
    <p:extLst>
      <p:ext uri="{BB962C8B-B14F-4D97-AF65-F5344CB8AC3E}">
        <p14:creationId xmlns:p14="http://schemas.microsoft.com/office/powerpoint/2010/main" val="36040301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998FD29-776D-4C17-8734-D707F7C4874B}" type="datetimeFigureOut">
              <a:rPr lang="en-GB" smtClean="0"/>
              <a:t>02/10/2025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25F67DF-D492-44E0-B717-187A79777044}" type="slidenum">
              <a:rPr lang="en-GB" smtClean="0"/>
              <a:t>‹#›</a:t>
            </a:fld>
            <a:endParaRPr lang="en-GB"/>
          </a:p>
        </p:txBody>
      </p:sp>
    </p:spTree>
    <p:extLst>
      <p:ext uri="{BB962C8B-B14F-4D97-AF65-F5344CB8AC3E}">
        <p14:creationId xmlns:p14="http://schemas.microsoft.com/office/powerpoint/2010/main" val="37107959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998FD29-776D-4C17-8734-D707F7C4874B}" type="datetimeFigureOut">
              <a:rPr lang="en-GB" smtClean="0"/>
              <a:t>02/10/2025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25F67DF-D492-44E0-B717-187A79777044}" type="slidenum">
              <a:rPr lang="en-GB" smtClean="0"/>
              <a:t>‹#›</a:t>
            </a:fld>
            <a:endParaRPr lang="en-GB"/>
          </a:p>
        </p:txBody>
      </p:sp>
    </p:spTree>
    <p:extLst>
      <p:ext uri="{BB962C8B-B14F-4D97-AF65-F5344CB8AC3E}">
        <p14:creationId xmlns:p14="http://schemas.microsoft.com/office/powerpoint/2010/main" val="42924300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998FD29-776D-4C17-8734-D707F7C4874B}" type="datetimeFigureOut">
              <a:rPr lang="en-GB" smtClean="0"/>
              <a:t>02/10/2025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25F67DF-D492-44E0-B717-187A79777044}" type="slidenum">
              <a:rPr lang="en-GB" smtClean="0"/>
              <a:t>‹#›</a:t>
            </a:fld>
            <a:endParaRPr lang="en-GB"/>
          </a:p>
        </p:txBody>
      </p:sp>
    </p:spTree>
    <p:extLst>
      <p:ext uri="{BB962C8B-B14F-4D97-AF65-F5344CB8AC3E}">
        <p14:creationId xmlns:p14="http://schemas.microsoft.com/office/powerpoint/2010/main" val="2705705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998FD29-776D-4C17-8734-D707F7C4874B}" type="datetimeFigureOut">
              <a:rPr lang="en-GB" smtClean="0"/>
              <a:t>02/10/2025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5F67DF-D492-44E0-B717-187A79777044}" type="slidenum">
              <a:rPr lang="en-GB" smtClean="0"/>
              <a:t>‹#›</a:t>
            </a:fld>
            <a:endParaRPr lang="en-GB"/>
          </a:p>
        </p:txBody>
      </p:sp>
    </p:spTree>
    <p:extLst>
      <p:ext uri="{BB962C8B-B14F-4D97-AF65-F5344CB8AC3E}">
        <p14:creationId xmlns:p14="http://schemas.microsoft.com/office/powerpoint/2010/main" val="10727752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998FD29-776D-4C17-8734-D707F7C4874B}" type="datetimeFigureOut">
              <a:rPr lang="en-GB" smtClean="0"/>
              <a:t>02/10/2025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5F67DF-D492-44E0-B717-187A79777044}" type="slidenum">
              <a:rPr lang="en-GB" smtClean="0"/>
              <a:t>‹#›</a:t>
            </a:fld>
            <a:endParaRPr lang="en-GB"/>
          </a:p>
        </p:txBody>
      </p:sp>
    </p:spTree>
    <p:extLst>
      <p:ext uri="{BB962C8B-B14F-4D97-AF65-F5344CB8AC3E}">
        <p14:creationId xmlns:p14="http://schemas.microsoft.com/office/powerpoint/2010/main" val="1295111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998FD29-776D-4C17-8734-D707F7C4874B}"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F67DF-D492-44E0-B717-187A79777044}" type="slidenum">
              <a:rPr lang="en-GB" smtClean="0"/>
              <a:t>‹#›</a:t>
            </a:fld>
            <a:endParaRPr lang="en-GB"/>
          </a:p>
        </p:txBody>
      </p:sp>
    </p:spTree>
    <p:extLst>
      <p:ext uri="{BB962C8B-B14F-4D97-AF65-F5344CB8AC3E}">
        <p14:creationId xmlns:p14="http://schemas.microsoft.com/office/powerpoint/2010/main" val="14201107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998FD29-776D-4C17-8734-D707F7C4874B}"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F67DF-D492-44E0-B717-187A79777044}" type="slidenum">
              <a:rPr lang="en-GB" smtClean="0"/>
              <a:t>‹#›</a:t>
            </a:fld>
            <a:endParaRPr lang="en-GB"/>
          </a:p>
        </p:txBody>
      </p:sp>
    </p:spTree>
    <p:extLst>
      <p:ext uri="{BB962C8B-B14F-4D97-AF65-F5344CB8AC3E}">
        <p14:creationId xmlns:p14="http://schemas.microsoft.com/office/powerpoint/2010/main" val="15393610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98FD29-776D-4C17-8734-D707F7C4874B}" type="datetimeFigureOut">
              <a:rPr lang="en-GB" smtClean="0"/>
              <a:t>02/10/2025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5F67DF-D492-44E0-B717-187A79777044}" type="slidenum">
              <a:rPr lang="en-GB" smtClean="0"/>
              <a:t>‹#›</a:t>
            </a:fld>
            <a:endParaRPr lang="en-GB"/>
          </a:p>
        </p:txBody>
      </p:sp>
    </p:spTree>
    <p:extLst>
      <p:ext uri="{BB962C8B-B14F-4D97-AF65-F5344CB8AC3E}">
        <p14:creationId xmlns:p14="http://schemas.microsoft.com/office/powerpoint/2010/main" val="38910237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emf"/><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 name="Footer Placeholder 1"/>
          <p:cNvSpPr txBox="1"/>
          <p:nvPr/>
        </p:nvSpPr>
        <p:spPr>
          <a:xfrm>
            <a:off x="4587239" y="5646018"/>
            <a:ext cx="3017522" cy="23083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34289" rIns="34289" anchor="ctr">
            <a:spAutoFit/>
          </a:bodyPr>
          <a:lstStyle>
            <a:lvl1pPr algn="ctr">
              <a:defRPr sz="1200">
                <a:solidFill>
                  <a:srgbClr val="888888"/>
                </a:solidFill>
              </a:defRPr>
            </a:lvl1pPr>
          </a:lstStyle>
          <a:p>
            <a:endParaRPr sz="900" dirty="0"/>
          </a:p>
        </p:txBody>
      </p:sp>
      <p:sp>
        <p:nvSpPr>
          <p:cNvPr id="196" name="Title 1"/>
          <p:cNvSpPr txBox="1"/>
          <p:nvPr/>
        </p:nvSpPr>
        <p:spPr>
          <a:xfrm>
            <a:off x="2659990" y="4056040"/>
            <a:ext cx="4261882" cy="41549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34289" rIns="34289" anchor="ctr">
            <a:spAutoFit/>
          </a:bodyPr>
          <a:lstStyle>
            <a:lvl1pPr algn="r">
              <a:defRPr sz="2800">
                <a:solidFill>
                  <a:srgbClr val="661C78"/>
                </a:solidFill>
                <a:latin typeface="Tahoma"/>
                <a:ea typeface="Tahoma"/>
                <a:cs typeface="Tahoma"/>
                <a:sym typeface="Tahoma"/>
              </a:defRPr>
            </a:lvl1pPr>
          </a:lstStyle>
          <a:p>
            <a:r>
              <a:rPr sz="2100" dirty="0"/>
              <a:t>    </a:t>
            </a:r>
          </a:p>
        </p:txBody>
      </p:sp>
      <p:sp>
        <p:nvSpPr>
          <p:cNvPr id="197" name="Title 1"/>
          <p:cNvSpPr txBox="1"/>
          <p:nvPr/>
        </p:nvSpPr>
        <p:spPr>
          <a:xfrm>
            <a:off x="2117758" y="-438221"/>
            <a:ext cx="7956485" cy="467050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34289" rIns="34289" anchor="ctr">
            <a:spAutoFit/>
          </a:bodyPr>
          <a:lstStyle/>
          <a:p>
            <a:pPr algn="ctr">
              <a:defRPr sz="4000">
                <a:latin typeface="Tahoma Bold"/>
                <a:ea typeface="Tahoma Bold"/>
                <a:cs typeface="Tahoma Bold"/>
                <a:sym typeface="Tahoma Bold"/>
              </a:defRPr>
            </a:pPr>
            <a:r>
              <a:rPr sz="3000" dirty="0"/>
              <a:t/>
            </a:r>
            <a:br>
              <a:rPr sz="3000" dirty="0"/>
            </a:br>
            <a:r>
              <a:rPr lang="en-GB" sz="4000" b="1" dirty="0" smtClean="0">
                <a:solidFill>
                  <a:srgbClr val="7030A0"/>
                </a:solidFill>
                <a:latin typeface="Calibri" panose="020F0502020204030204" pitchFamily="34" charset="0"/>
                <a:cs typeface="Calibri" panose="020F0502020204030204" pitchFamily="34" charset="0"/>
              </a:rPr>
              <a:t>West Belfast </a:t>
            </a:r>
            <a:r>
              <a:rPr sz="4000" b="1" dirty="0" smtClean="0">
                <a:solidFill>
                  <a:srgbClr val="7030A0"/>
                </a:solidFill>
                <a:latin typeface="Calibri" panose="020F0502020204030204" pitchFamily="34" charset="0"/>
                <a:cs typeface="Calibri" panose="020F0502020204030204" pitchFamily="34" charset="0"/>
              </a:rPr>
              <a:t>Primary </a:t>
            </a:r>
            <a:r>
              <a:rPr sz="4000" b="1" dirty="0">
                <a:solidFill>
                  <a:srgbClr val="7030A0"/>
                </a:solidFill>
                <a:latin typeface="Calibri" panose="020F0502020204030204" pitchFamily="34" charset="0"/>
                <a:cs typeface="Calibri" panose="020F0502020204030204" pitchFamily="34" charset="0"/>
              </a:rPr>
              <a:t>Care Multidisciplinary Team</a:t>
            </a:r>
            <a:r>
              <a:rPr lang="en-GB" sz="4000" b="1" dirty="0">
                <a:solidFill>
                  <a:srgbClr val="7030A0"/>
                </a:solidFill>
                <a:latin typeface="Calibri" panose="020F0502020204030204" pitchFamily="34" charset="0"/>
                <a:cs typeface="Calibri" panose="020F0502020204030204" pitchFamily="34" charset="0"/>
              </a:rPr>
              <a:t>s Service</a:t>
            </a:r>
          </a:p>
          <a:p>
            <a:pPr algn="ctr">
              <a:defRPr sz="4000">
                <a:latin typeface="Tahoma Bold"/>
                <a:ea typeface="Tahoma Bold"/>
                <a:cs typeface="Tahoma Bold"/>
                <a:sym typeface="Tahoma Bold"/>
              </a:defRPr>
            </a:pPr>
            <a:r>
              <a:rPr lang="en-GB" sz="3000" dirty="0"/>
              <a:t> </a:t>
            </a:r>
            <a:endParaRPr lang="en-GB" sz="3000" dirty="0" smtClean="0"/>
          </a:p>
          <a:p>
            <a:pPr algn="ctr">
              <a:defRPr sz="4000">
                <a:latin typeface="Tahoma Bold"/>
                <a:ea typeface="Tahoma Bold"/>
                <a:cs typeface="Tahoma Bold"/>
                <a:sym typeface="Tahoma Bold"/>
              </a:defRPr>
            </a:pPr>
            <a:r>
              <a:rPr sz="2400" b="1" i="1" dirty="0" smtClean="0">
                <a:latin typeface="Calibri" panose="020F0502020204030204" pitchFamily="34" charset="0"/>
                <a:cs typeface="Calibri" panose="020F0502020204030204" pitchFamily="34" charset="0"/>
              </a:rPr>
              <a:t>A </a:t>
            </a:r>
            <a:r>
              <a:rPr sz="2400" b="1" i="1" dirty="0">
                <a:latin typeface="Calibri" panose="020F0502020204030204" pitchFamily="34" charset="0"/>
                <a:cs typeface="Calibri" panose="020F0502020204030204" pitchFamily="34" charset="0"/>
              </a:rPr>
              <a:t>joint partnership between</a:t>
            </a:r>
            <a:r>
              <a:rPr lang="en-GB" sz="2400" b="1" i="1" dirty="0">
                <a:latin typeface="Calibri" panose="020F0502020204030204" pitchFamily="34" charset="0"/>
                <a:cs typeface="Calibri" panose="020F0502020204030204" pitchFamily="34" charset="0"/>
              </a:rPr>
              <a:t> </a:t>
            </a:r>
            <a:r>
              <a:rPr sz="2400" b="1" i="1" dirty="0">
                <a:latin typeface="Calibri" panose="020F0502020204030204" pitchFamily="34" charset="0"/>
                <a:cs typeface="Calibri" panose="020F0502020204030204" pitchFamily="34" charset="0"/>
              </a:rPr>
              <a:t>BHSCT</a:t>
            </a:r>
            <a:r>
              <a:rPr lang="en-GB" sz="2400" b="1" i="1" dirty="0">
                <a:latin typeface="Calibri" panose="020F0502020204030204" pitchFamily="34" charset="0"/>
                <a:cs typeface="Calibri" panose="020F0502020204030204" pitchFamily="34" charset="0"/>
              </a:rPr>
              <a:t> &amp; </a:t>
            </a:r>
            <a:r>
              <a:rPr lang="en-GB" sz="2400" b="1" i="1" dirty="0" smtClean="0">
                <a:latin typeface="Calibri" panose="020F0502020204030204" pitchFamily="34" charset="0"/>
                <a:cs typeface="Calibri" panose="020F0502020204030204" pitchFamily="34" charset="0"/>
              </a:rPr>
              <a:t>West </a:t>
            </a:r>
            <a:r>
              <a:rPr lang="en-GB" sz="2400" b="1" i="1" dirty="0" smtClean="0">
                <a:latin typeface="Calibri" panose="020F0502020204030204" pitchFamily="34" charset="0"/>
                <a:cs typeface="Calibri" panose="020F0502020204030204" pitchFamily="34" charset="0"/>
              </a:rPr>
              <a:t>Belfast </a:t>
            </a:r>
            <a:r>
              <a:rPr lang="en-GB" sz="2400" b="1" i="1" dirty="0">
                <a:latin typeface="Calibri" panose="020F0502020204030204" pitchFamily="34" charset="0"/>
                <a:cs typeface="Calibri" panose="020F0502020204030204" pitchFamily="34" charset="0"/>
              </a:rPr>
              <a:t>GP </a:t>
            </a:r>
            <a:r>
              <a:rPr lang="en-GB" sz="2400" b="1" i="1" dirty="0" smtClean="0">
                <a:latin typeface="Calibri" panose="020F0502020204030204" pitchFamily="34" charset="0"/>
                <a:cs typeface="Calibri" panose="020F0502020204030204" pitchFamily="34" charset="0"/>
              </a:rPr>
              <a:t>Federation</a:t>
            </a:r>
            <a:endParaRPr lang="en-GB" sz="2400" b="1" i="1" dirty="0" smtClean="0">
              <a:latin typeface="Calibri" panose="020F0502020204030204" pitchFamily="34" charset="0"/>
              <a:cs typeface="Calibri" panose="020F0502020204030204" pitchFamily="34" charset="0"/>
            </a:endParaRPr>
          </a:p>
          <a:p>
            <a:pPr algn="ctr">
              <a:defRPr sz="4000">
                <a:latin typeface="Tahoma Bold"/>
                <a:ea typeface="Tahoma Bold"/>
                <a:cs typeface="Tahoma Bold"/>
                <a:sym typeface="Tahoma Bold"/>
              </a:defRPr>
            </a:pPr>
            <a:endParaRPr lang="en-GB" sz="1600" i="1" dirty="0">
              <a:latin typeface="Calibri" panose="020F0502020204030204" pitchFamily="34" charset="0"/>
              <a:cs typeface="Calibri" panose="020F0502020204030204" pitchFamily="34" charset="0"/>
            </a:endParaRPr>
          </a:p>
          <a:p>
            <a:endParaRPr lang="en-GB" dirty="0"/>
          </a:p>
          <a:p>
            <a:r>
              <a:rPr lang="en-GB" dirty="0"/>
              <a:t> </a:t>
            </a:r>
            <a:r>
              <a:rPr lang="en-GB" sz="2000" i="1" dirty="0">
                <a:solidFill>
                  <a:schemeClr val="accent1">
                    <a:lumMod val="75000"/>
                  </a:schemeClr>
                </a:solidFill>
              </a:rPr>
              <a:t>Dr Aine Harley, Chair West Belfast GP Federation and Michelle Toland Programme </a:t>
            </a:r>
            <a:r>
              <a:rPr lang="en-GB" sz="2000" i="1" dirty="0" smtClean="0">
                <a:solidFill>
                  <a:srgbClr val="0070C0"/>
                </a:solidFill>
                <a:latin typeface="Calibri" panose="020F0502020204030204" pitchFamily="34" charset="0"/>
                <a:cs typeface="Calibri" panose="020F0502020204030204" pitchFamily="34" charset="0"/>
              </a:rPr>
              <a:t>Manager </a:t>
            </a:r>
            <a:r>
              <a:rPr lang="en-GB" sz="2000" i="1" dirty="0" smtClean="0">
                <a:solidFill>
                  <a:srgbClr val="0070C0"/>
                </a:solidFill>
                <a:latin typeface="Calibri" panose="020F0502020204030204" pitchFamily="34" charset="0"/>
                <a:cs typeface="Calibri" panose="020F0502020204030204" pitchFamily="34" charset="0"/>
              </a:rPr>
              <a:t>Primary Care MDTs, </a:t>
            </a:r>
            <a:r>
              <a:rPr lang="en-GB" sz="2000" i="1" dirty="0" smtClean="0">
                <a:solidFill>
                  <a:srgbClr val="0070C0"/>
                </a:solidFill>
                <a:latin typeface="Calibri" panose="020F0502020204030204" pitchFamily="34" charset="0"/>
                <a:cs typeface="Calibri" panose="020F0502020204030204" pitchFamily="34" charset="0"/>
              </a:rPr>
              <a:t>BHSCT</a:t>
            </a:r>
            <a:endParaRPr lang="en-GB" sz="1600" i="1" dirty="0">
              <a:solidFill>
                <a:srgbClr val="E7E6E6"/>
              </a:solidFill>
              <a:latin typeface="Calibri Light"/>
              <a:ea typeface="Calibri Light"/>
              <a:cs typeface="Calibri Light"/>
              <a:sym typeface="Calibri Light"/>
            </a:endParaRPr>
          </a:p>
          <a:p>
            <a:pPr algn="ctr">
              <a:defRPr sz="4000">
                <a:latin typeface="Tahoma Bold"/>
                <a:ea typeface="Tahoma Bold"/>
                <a:cs typeface="Tahoma Bold"/>
                <a:sym typeface="Tahoma Bold"/>
              </a:defRPr>
            </a:pPr>
            <a:endParaRPr sz="1600" i="1" dirty="0">
              <a:solidFill>
                <a:srgbClr val="E7E6E6"/>
              </a:solidFill>
              <a:latin typeface="Calibri Light"/>
              <a:ea typeface="Calibri Light"/>
              <a:cs typeface="Calibri Light"/>
              <a:sym typeface="Calibri Light"/>
            </a:endParaRPr>
          </a:p>
          <a:p>
            <a:pPr algn="ctr">
              <a:defRPr sz="2600">
                <a:latin typeface="Tahoma"/>
                <a:ea typeface="Tahoma"/>
                <a:cs typeface="Tahoma"/>
                <a:sym typeface="Tahoma"/>
              </a:defRPr>
            </a:pPr>
            <a:endParaRPr lang="en-GB" sz="1950" dirty="0"/>
          </a:p>
        </p:txBody>
      </p:sp>
      <p:grpSp>
        <p:nvGrpSpPr>
          <p:cNvPr id="201" name="Footer Placeholder 3"/>
          <p:cNvGrpSpPr/>
          <p:nvPr/>
        </p:nvGrpSpPr>
        <p:grpSpPr>
          <a:xfrm>
            <a:off x="1498169" y="6348173"/>
            <a:ext cx="9144002" cy="411956"/>
            <a:chOff x="-1" y="0"/>
            <a:chExt cx="12192001" cy="549275"/>
          </a:xfrm>
        </p:grpSpPr>
        <p:sp>
          <p:nvSpPr>
            <p:cNvPr id="199" name="Rectangle"/>
            <p:cNvSpPr/>
            <p:nvPr/>
          </p:nvSpPr>
          <p:spPr>
            <a:xfrm>
              <a:off x="-1" y="0"/>
              <a:ext cx="12192001" cy="549275"/>
            </a:xfrm>
            <a:prstGeom prst="rect">
              <a:avLst/>
            </a:prstGeom>
            <a:solidFill>
              <a:srgbClr val="00B0F0"/>
            </a:solidFill>
            <a:ln w="12700" cap="flat">
              <a:noFill/>
              <a:miter lim="400000"/>
            </a:ln>
            <a:effectLst/>
          </p:spPr>
          <p:txBody>
            <a:bodyPr wrap="square" lIns="34289" tIns="34289" rIns="34289" bIns="34289" numCol="1" anchor="ctr">
              <a:noAutofit/>
            </a:bodyPr>
            <a:lstStyle/>
            <a:p>
              <a:pPr algn="ctr">
                <a:defRPr sz="1600">
                  <a:solidFill>
                    <a:srgbClr val="FFFFFF"/>
                  </a:solidFill>
                  <a:latin typeface="Arial"/>
                  <a:ea typeface="Arial"/>
                  <a:cs typeface="Arial"/>
                  <a:sym typeface="Arial"/>
                </a:defRPr>
              </a:pPr>
              <a:endParaRPr sz="1200"/>
            </a:p>
          </p:txBody>
        </p:sp>
        <p:sp>
          <p:nvSpPr>
            <p:cNvPr id="200" name="West Belfast GP Federation Multi-disciplinary Team"/>
            <p:cNvSpPr txBox="1"/>
            <p:nvPr/>
          </p:nvSpPr>
          <p:spPr>
            <a:xfrm>
              <a:off x="45719" y="105361"/>
              <a:ext cx="12100561" cy="338552"/>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34289" tIns="34289" rIns="34289" bIns="34289" numCol="1" anchor="ctr">
              <a:spAutoFit/>
            </a:bodyPr>
            <a:lstStyle>
              <a:lvl1pPr algn="ctr">
                <a:defRPr sz="1600">
                  <a:solidFill>
                    <a:srgbClr val="FFFFFF"/>
                  </a:solidFill>
                  <a:latin typeface="Arial"/>
                  <a:ea typeface="Arial"/>
                  <a:cs typeface="Arial"/>
                  <a:sym typeface="Arial"/>
                </a:defRPr>
              </a:lvl1pPr>
            </a:lstStyle>
            <a:p>
              <a:r>
                <a:rPr lang="en-GB" sz="1200" dirty="0" smtClean="0"/>
                <a:t>West </a:t>
              </a:r>
              <a:r>
                <a:rPr sz="1200" dirty="0" smtClean="0"/>
                <a:t>Belfast </a:t>
              </a:r>
              <a:r>
                <a:rPr lang="en-GB" sz="1200" dirty="0"/>
                <a:t>Primary Care </a:t>
              </a:r>
              <a:r>
                <a:rPr sz="1200" dirty="0"/>
                <a:t>Multi-disciplinary </a:t>
              </a:r>
              <a:r>
                <a:rPr sz="1200" dirty="0" smtClean="0"/>
                <a:t>Team</a:t>
              </a:r>
              <a:endParaRPr sz="1200" dirty="0"/>
            </a:p>
          </p:txBody>
        </p:sp>
      </p:grpSp>
      <p:pic>
        <p:nvPicPr>
          <p:cNvPr id="5" name="Picture 4"/>
          <p:cNvPicPr>
            <a:picLocks noChangeAspect="1"/>
          </p:cNvPicPr>
          <p:nvPr/>
        </p:nvPicPr>
        <p:blipFill>
          <a:blip r:embed="rId2"/>
          <a:stretch>
            <a:fillRect/>
          </a:stretch>
        </p:blipFill>
        <p:spPr>
          <a:xfrm>
            <a:off x="4655154" y="4726520"/>
            <a:ext cx="2671354" cy="434378"/>
          </a:xfrm>
          <a:prstGeom prst="rect">
            <a:avLst/>
          </a:prstGeom>
        </p:spPr>
      </p:pic>
      <p:pic>
        <p:nvPicPr>
          <p:cNvPr id="2" name="Picture 1"/>
          <p:cNvPicPr>
            <a:picLocks noChangeAspect="1"/>
          </p:cNvPicPr>
          <p:nvPr/>
        </p:nvPicPr>
        <p:blipFill>
          <a:blip r:embed="rId3"/>
          <a:stretch>
            <a:fillRect/>
          </a:stretch>
        </p:blipFill>
        <p:spPr>
          <a:xfrm>
            <a:off x="1775521" y="4397544"/>
            <a:ext cx="1298561" cy="1091279"/>
          </a:xfrm>
          <a:prstGeom prst="rect">
            <a:avLst/>
          </a:prstGeom>
        </p:spPr>
      </p:pic>
      <p:pic>
        <p:nvPicPr>
          <p:cNvPr id="7" name="Picture 6"/>
          <p:cNvPicPr>
            <a:picLocks noChangeAspect="1"/>
          </p:cNvPicPr>
          <p:nvPr/>
        </p:nvPicPr>
        <p:blipFill>
          <a:blip r:embed="rId4"/>
          <a:stretch>
            <a:fillRect/>
          </a:stretch>
        </p:blipFill>
        <p:spPr>
          <a:xfrm>
            <a:off x="9445069" y="4471538"/>
            <a:ext cx="1835803" cy="734321"/>
          </a:xfrm>
          <a:prstGeom prst="rect">
            <a:avLst/>
          </a:prstGeom>
        </p:spPr>
      </p:pic>
    </p:spTree>
    <p:extLst>
      <p:ext uri="{BB962C8B-B14F-4D97-AF65-F5344CB8AC3E}">
        <p14:creationId xmlns:p14="http://schemas.microsoft.com/office/powerpoint/2010/main" val="29424799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16387"/>
          </a:xfrm>
        </p:spPr>
        <p:txBody>
          <a:bodyPr>
            <a:normAutofit fontScale="90000"/>
          </a:bodyPr>
          <a:lstStyle/>
          <a:p>
            <a:r>
              <a:rPr lang="en-GB" b="1" dirty="0" smtClean="0">
                <a:solidFill>
                  <a:srgbClr val="002060"/>
                </a:solidFill>
              </a:rPr>
              <a:t>Introduction</a:t>
            </a:r>
            <a:endParaRPr lang="en-GB" b="1" dirty="0">
              <a:solidFill>
                <a:srgbClr val="002060"/>
              </a:solidFill>
            </a:endParaRPr>
          </a:p>
        </p:txBody>
      </p:sp>
      <p:sp>
        <p:nvSpPr>
          <p:cNvPr id="3" name="Content Placeholder 2"/>
          <p:cNvSpPr>
            <a:spLocks noGrp="1"/>
          </p:cNvSpPr>
          <p:nvPr>
            <p:ph idx="1"/>
          </p:nvPr>
        </p:nvSpPr>
        <p:spPr>
          <a:xfrm>
            <a:off x="838200" y="922789"/>
            <a:ext cx="10515600" cy="5254174"/>
          </a:xfrm>
        </p:spPr>
        <p:txBody>
          <a:bodyPr>
            <a:normAutofit/>
          </a:bodyPr>
          <a:lstStyle/>
          <a:p>
            <a:pPr algn="just"/>
            <a:r>
              <a:rPr lang="en-GB" sz="2000" dirty="0">
                <a:latin typeface="Arial" panose="020B0604020202020204" pitchFamily="34" charset="0"/>
                <a:cs typeface="Arial" panose="020B0604020202020204" pitchFamily="34" charset="0"/>
              </a:rPr>
              <a:t>Current pressures across the healthcare system in Northern Ireland (NI) are unprecedented. Within Primary Care, demands upon our General Medical Services (GMS) are pushing GP Practices to breaking point. With increasing practice contract handbacks there has been a 10% decrease in the number of GP practices in NI in the past 10 years.</a:t>
            </a:r>
          </a:p>
          <a:p>
            <a:pPr algn="just"/>
            <a:r>
              <a:rPr lang="en-GB" sz="2000" dirty="0">
                <a:solidFill>
                  <a:srgbClr val="000000"/>
                </a:solidFill>
                <a:latin typeface="Arial" panose="020B0604020202020204" pitchFamily="34" charset="0"/>
                <a:cs typeface="Arial" panose="020B0604020202020204" pitchFamily="34" charset="0"/>
              </a:rPr>
              <a:t>The  regional development of new Primary Care Multidisciplinary Teams (PC MDTs) is a central element of ‘Health and Wellbeing 2026: Delivering Together’ for Department of Health (DoH) in NI. It has been identified as a key factor to stabilising and strengthening Primary Care Services.</a:t>
            </a:r>
          </a:p>
          <a:p>
            <a:pPr algn="just"/>
            <a:r>
              <a:rPr lang="en-GB" sz="2000" dirty="0">
                <a:solidFill>
                  <a:srgbClr val="000000"/>
                </a:solidFill>
                <a:latin typeface="Arial" panose="020B0604020202020204" pitchFamily="34" charset="0"/>
                <a:cs typeface="Arial" panose="020B0604020202020204" pitchFamily="34" charset="0"/>
              </a:rPr>
              <a:t>The PC MDT Programme has been established to transform the planning and delivery of Primary care services by:</a:t>
            </a:r>
          </a:p>
          <a:p>
            <a:pPr marL="310741" indent="-310741" algn="just">
              <a:buFont typeface="Wingdings" panose="05000000000000000000" pitchFamily="2" charset="2"/>
              <a:buChar char="Ø"/>
            </a:pPr>
            <a:r>
              <a:rPr lang="en-GB" sz="2000" dirty="0">
                <a:solidFill>
                  <a:srgbClr val="000000"/>
                </a:solidFill>
                <a:latin typeface="Arial" panose="020B0604020202020204" pitchFamily="34" charset="0"/>
                <a:cs typeface="Arial" panose="020B0604020202020204" pitchFamily="34" charset="0"/>
              </a:rPr>
              <a:t>Better meeting existing demand for primary care services;</a:t>
            </a:r>
          </a:p>
          <a:p>
            <a:pPr marL="310741" indent="-310741" algn="just">
              <a:buFont typeface="Wingdings" panose="05000000000000000000" pitchFamily="2" charset="2"/>
              <a:buChar char="Ø"/>
            </a:pPr>
            <a:r>
              <a:rPr lang="en-GB" sz="2000" dirty="0">
                <a:solidFill>
                  <a:srgbClr val="000000"/>
                </a:solidFill>
                <a:latin typeface="Arial" panose="020B0604020202020204" pitchFamily="34" charset="0"/>
                <a:cs typeface="Arial" panose="020B0604020202020204" pitchFamily="34" charset="0"/>
              </a:rPr>
              <a:t>Providing a platform for service reform –supporting the shift of care into primary and community settings; and</a:t>
            </a:r>
          </a:p>
          <a:p>
            <a:pPr marL="310741" indent="-310741" algn="just">
              <a:buFont typeface="Wingdings" panose="05000000000000000000" pitchFamily="2" charset="2"/>
              <a:buChar char="Ø"/>
            </a:pPr>
            <a:r>
              <a:rPr lang="en-GB" sz="2000" dirty="0">
                <a:solidFill>
                  <a:srgbClr val="000000"/>
                </a:solidFill>
                <a:latin typeface="Arial" panose="020B0604020202020204" pitchFamily="34" charset="0"/>
                <a:cs typeface="Arial" panose="020B0604020202020204" pitchFamily="34" charset="0"/>
              </a:rPr>
              <a:t>Boosting capability and capacity for early intervention, prevention and focus on wellbeing. </a:t>
            </a:r>
          </a:p>
          <a:p>
            <a:endParaRPr lang="en-GB" dirty="0"/>
          </a:p>
        </p:txBody>
      </p:sp>
    </p:spTree>
    <p:extLst>
      <p:ext uri="{BB962C8B-B14F-4D97-AF65-F5344CB8AC3E}">
        <p14:creationId xmlns:p14="http://schemas.microsoft.com/office/powerpoint/2010/main" val="36182380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482163"/>
          </a:xfrm>
        </p:spPr>
        <p:txBody>
          <a:bodyPr>
            <a:normAutofit fontScale="90000"/>
          </a:bodyPr>
          <a:lstStyle/>
          <a:p>
            <a:r>
              <a:rPr lang="en-GB" b="1" dirty="0" smtClean="0">
                <a:solidFill>
                  <a:srgbClr val="002060"/>
                </a:solidFill>
              </a:rPr>
              <a:t>Background - </a:t>
            </a:r>
            <a:r>
              <a:rPr lang="en-GB" dirty="0">
                <a:solidFill>
                  <a:srgbClr val="002060"/>
                </a:solidFill>
                <a:latin typeface="+mn-lt"/>
                <a:cs typeface="Arial" panose="020B0604020202020204" pitchFamily="34" charset="0"/>
              </a:rPr>
              <a:t>West Belfast Primary Care MDT </a:t>
            </a:r>
            <a:endParaRPr lang="en-GB" dirty="0">
              <a:latin typeface="+mn-lt"/>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95144649"/>
              </p:ext>
            </p:extLst>
          </p:nvPr>
        </p:nvGraphicFramePr>
        <p:xfrm>
          <a:off x="838200" y="965200"/>
          <a:ext cx="10515600" cy="52117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438764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2614"/>
            <a:ext cx="10515600" cy="461394"/>
          </a:xfrm>
        </p:spPr>
        <p:txBody>
          <a:bodyPr>
            <a:normAutofit fontScale="90000"/>
          </a:bodyPr>
          <a:lstStyle/>
          <a:p>
            <a:r>
              <a:rPr lang="en-GB" b="1" dirty="0" smtClean="0">
                <a:solidFill>
                  <a:srgbClr val="002060"/>
                </a:solidFill>
              </a:rPr>
              <a:t>Background </a:t>
            </a:r>
            <a:r>
              <a:rPr lang="en-GB" b="1" dirty="0" err="1" smtClean="0">
                <a:solidFill>
                  <a:srgbClr val="002060"/>
                </a:solidFill>
              </a:rPr>
              <a:t>cont</a:t>
            </a:r>
            <a:r>
              <a:rPr lang="en-GB" b="1" dirty="0" smtClean="0">
                <a:solidFill>
                  <a:srgbClr val="002060"/>
                </a:solidFill>
              </a:rPr>
              <a:t>:</a:t>
            </a:r>
            <a:endParaRPr lang="en-GB" b="1" dirty="0">
              <a:solidFill>
                <a:srgbClr val="002060"/>
              </a:solidFill>
            </a:endParaRPr>
          </a:p>
        </p:txBody>
      </p:sp>
      <p:sp>
        <p:nvSpPr>
          <p:cNvPr id="3" name="Content Placeholder 2"/>
          <p:cNvSpPr>
            <a:spLocks noGrp="1"/>
          </p:cNvSpPr>
          <p:nvPr>
            <p:ph idx="1"/>
          </p:nvPr>
        </p:nvSpPr>
        <p:spPr>
          <a:xfrm>
            <a:off x="838200" y="973124"/>
            <a:ext cx="10515600" cy="5203839"/>
          </a:xfrm>
        </p:spPr>
        <p:txBody>
          <a:bodyPr>
            <a:normAutofit/>
          </a:bodyPr>
          <a:lstStyle/>
          <a:p>
            <a:pPr algn="just"/>
            <a:r>
              <a:rPr lang="en-GB" sz="1800" dirty="0">
                <a:latin typeface="Arial" panose="020B0604020202020204" pitchFamily="34" charset="0"/>
                <a:cs typeface="Arial" panose="020B0604020202020204" pitchFamily="34" charset="0"/>
              </a:rPr>
              <a:t>In addition to staff funding, the DoH NI provides WB PC MDT with annual Seed funding for the purpose of building capacity in the local community and/or enhancing services provided by the Community &amp; Voluntary(C&amp;V) Sector. </a:t>
            </a:r>
            <a:endParaRPr lang="en-GB" sz="1800" dirty="0" smtClean="0">
              <a:latin typeface="Arial" panose="020B0604020202020204" pitchFamily="34" charset="0"/>
              <a:cs typeface="Arial" panose="020B0604020202020204" pitchFamily="34" charset="0"/>
            </a:endParaRPr>
          </a:p>
          <a:p>
            <a:pPr algn="just"/>
            <a:r>
              <a:rPr lang="en-GB" sz="1800" dirty="0" smtClean="0">
                <a:latin typeface="Arial" panose="020B0604020202020204" pitchFamily="34" charset="0"/>
                <a:cs typeface="Arial" panose="020B0604020202020204" pitchFamily="34" charset="0"/>
              </a:rPr>
              <a:t>The </a:t>
            </a:r>
            <a:r>
              <a:rPr lang="en-GB" sz="1800" dirty="0">
                <a:latin typeface="Arial" panose="020B0604020202020204" pitchFamily="34" charset="0"/>
                <a:cs typeface="Arial" panose="020B0604020202020204" pitchFamily="34" charset="0"/>
              </a:rPr>
              <a:t>Primary Care Social Work service oversees the allocation of this funding on behalf of the WB GP Federation working together with PC MDT professional colleagues and local community </a:t>
            </a:r>
            <a:r>
              <a:rPr lang="en-GB" sz="1800" dirty="0" smtClean="0">
                <a:latin typeface="Arial" panose="020B0604020202020204" pitchFamily="34" charset="0"/>
                <a:cs typeface="Arial" panose="020B0604020202020204" pitchFamily="34" charset="0"/>
              </a:rPr>
              <a:t>organisations</a:t>
            </a:r>
            <a:endParaRPr lang="en-GB" sz="1800" dirty="0">
              <a:latin typeface="Arial" panose="020B0604020202020204" pitchFamily="34" charset="0"/>
              <a:cs typeface="Arial" panose="020B0604020202020204" pitchFamily="34" charset="0"/>
            </a:endParaRPr>
          </a:p>
          <a:p>
            <a:pPr algn="just"/>
            <a:r>
              <a:rPr lang="en-GB" sz="1800" dirty="0">
                <a:latin typeface="Arial" panose="020B0604020202020204" pitchFamily="34" charset="0"/>
                <a:cs typeface="Arial" panose="020B0604020202020204" pitchFamily="34" charset="0"/>
              </a:rPr>
              <a:t>All Seed money projects are designed in partnership between the Primary Care MDT, C&amp;V organisations and Service Users. </a:t>
            </a:r>
            <a:endParaRPr lang="en-GB" sz="1800" dirty="0" smtClean="0">
              <a:latin typeface="Arial" panose="020B0604020202020204" pitchFamily="34" charset="0"/>
              <a:cs typeface="Arial" panose="020B0604020202020204" pitchFamily="34" charset="0"/>
            </a:endParaRPr>
          </a:p>
          <a:p>
            <a:pPr algn="just"/>
            <a:r>
              <a:rPr lang="en-GB" sz="1800" dirty="0" smtClean="0">
                <a:latin typeface="Arial" panose="020B0604020202020204" pitchFamily="34" charset="0"/>
                <a:cs typeface="Arial" panose="020B0604020202020204" pitchFamily="34" charset="0"/>
              </a:rPr>
              <a:t>All </a:t>
            </a:r>
            <a:r>
              <a:rPr lang="en-GB" sz="1800" dirty="0">
                <a:latin typeface="Arial" panose="020B0604020202020204" pitchFamily="34" charset="0"/>
                <a:cs typeface="Arial" panose="020B0604020202020204" pitchFamily="34" charset="0"/>
              </a:rPr>
              <a:t>projects are planned with an outcomes based approach to ensure optimum delivery of project objectives.  </a:t>
            </a:r>
            <a:endParaRPr lang="en-GB" sz="1800" dirty="0" smtClean="0">
              <a:latin typeface="Arial" panose="020B0604020202020204" pitchFamily="34" charset="0"/>
              <a:cs typeface="Arial" panose="020B0604020202020204" pitchFamily="34" charset="0"/>
            </a:endParaRPr>
          </a:p>
          <a:p>
            <a:pPr algn="just"/>
            <a:r>
              <a:rPr lang="en-GB" sz="1800" dirty="0" smtClean="0">
                <a:latin typeface="Arial" panose="020B0604020202020204" pitchFamily="34" charset="0"/>
                <a:cs typeface="Arial" panose="020B0604020202020204" pitchFamily="34" charset="0"/>
              </a:rPr>
              <a:t>Projects </a:t>
            </a:r>
            <a:r>
              <a:rPr lang="en-GB" sz="1800" dirty="0">
                <a:latin typeface="Arial" panose="020B0604020202020204" pitchFamily="34" charset="0"/>
                <a:cs typeface="Arial" panose="020B0604020202020204" pitchFamily="34" charset="0"/>
              </a:rPr>
              <a:t>address unmet local need in the local community. Current projects include the following key themes:  </a:t>
            </a:r>
          </a:p>
          <a:p>
            <a:pPr algn="just"/>
            <a:endParaRPr lang="en-GB" sz="3200"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a:stretch>
            <a:fillRect/>
          </a:stretch>
        </p:blipFill>
        <p:spPr>
          <a:xfrm>
            <a:off x="2578933" y="4514299"/>
            <a:ext cx="6681795" cy="2225233"/>
          </a:xfrm>
          <a:prstGeom prst="rect">
            <a:avLst/>
          </a:prstGeom>
        </p:spPr>
      </p:pic>
    </p:spTree>
    <p:extLst>
      <p:ext uri="{BB962C8B-B14F-4D97-AF65-F5344CB8AC3E}">
        <p14:creationId xmlns:p14="http://schemas.microsoft.com/office/powerpoint/2010/main" val="5728861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0" y="123825"/>
            <a:ext cx="10515600" cy="823913"/>
          </a:xfrm>
        </p:spPr>
        <p:txBody>
          <a:bodyPr>
            <a:noAutofit/>
          </a:bodyPr>
          <a:lstStyle/>
          <a:p>
            <a:pPr algn="ctr"/>
            <a:r>
              <a:rPr lang="en-GB" sz="2700" b="1" dirty="0" smtClean="0">
                <a:solidFill>
                  <a:srgbClr val="002060"/>
                </a:solidFill>
              </a:rPr>
              <a:t>West Belfast Primary Care MDT Service Activity – 2024/25 Full year reporting period – High Level Summary &amp; First Contact Professions Activity</a:t>
            </a:r>
            <a:endParaRPr lang="en-GB" sz="2700" b="1" dirty="0">
              <a:solidFill>
                <a:srgbClr val="002060"/>
              </a:solidFill>
            </a:endParaRPr>
          </a:p>
        </p:txBody>
      </p:sp>
      <p:pic>
        <p:nvPicPr>
          <p:cNvPr id="6" name="Picture 5"/>
          <p:cNvPicPr>
            <a:picLocks noChangeAspect="1"/>
          </p:cNvPicPr>
          <p:nvPr/>
        </p:nvPicPr>
        <p:blipFill>
          <a:blip r:embed="rId2"/>
          <a:stretch>
            <a:fillRect/>
          </a:stretch>
        </p:blipFill>
        <p:spPr>
          <a:xfrm>
            <a:off x="11186252" y="6011605"/>
            <a:ext cx="888227" cy="746444"/>
          </a:xfrm>
          <a:prstGeom prst="rect">
            <a:avLst/>
          </a:prstGeom>
        </p:spPr>
      </p:pic>
      <p:pic>
        <p:nvPicPr>
          <p:cNvPr id="7" name="Picture 6"/>
          <p:cNvPicPr>
            <a:picLocks noChangeAspect="1"/>
          </p:cNvPicPr>
          <p:nvPr/>
        </p:nvPicPr>
        <p:blipFill>
          <a:blip r:embed="rId3"/>
          <a:stretch>
            <a:fillRect/>
          </a:stretch>
        </p:blipFill>
        <p:spPr>
          <a:xfrm>
            <a:off x="0" y="6478325"/>
            <a:ext cx="1283910" cy="326362"/>
          </a:xfrm>
          <a:prstGeom prst="rect">
            <a:avLst/>
          </a:prstGeom>
        </p:spPr>
      </p:pic>
      <p:pic>
        <p:nvPicPr>
          <p:cNvPr id="9" name="Picture 8"/>
          <p:cNvPicPr>
            <a:picLocks noChangeAspect="1"/>
          </p:cNvPicPr>
          <p:nvPr/>
        </p:nvPicPr>
        <p:blipFill>
          <a:blip r:embed="rId4"/>
          <a:stretch>
            <a:fillRect/>
          </a:stretch>
        </p:blipFill>
        <p:spPr>
          <a:xfrm>
            <a:off x="323727" y="1405768"/>
            <a:ext cx="5333515" cy="2558608"/>
          </a:xfrm>
          <a:prstGeom prst="rect">
            <a:avLst/>
          </a:prstGeom>
        </p:spPr>
      </p:pic>
      <p:sp>
        <p:nvSpPr>
          <p:cNvPr id="15" name="TextBox 14"/>
          <p:cNvSpPr txBox="1"/>
          <p:nvPr/>
        </p:nvSpPr>
        <p:spPr>
          <a:xfrm>
            <a:off x="1154533" y="962304"/>
            <a:ext cx="3507971" cy="369332"/>
          </a:xfrm>
          <a:prstGeom prst="rect">
            <a:avLst/>
          </a:prstGeom>
          <a:noFill/>
        </p:spPr>
        <p:txBody>
          <a:bodyPr wrap="square" rtlCol="0">
            <a:spAutoFit/>
          </a:bodyPr>
          <a:lstStyle/>
          <a:p>
            <a:r>
              <a:rPr lang="en-GB" dirty="0" smtClean="0"/>
              <a:t>Service Delivery Summary</a:t>
            </a:r>
            <a:endParaRPr lang="en-GB" dirty="0"/>
          </a:p>
        </p:txBody>
      </p:sp>
      <p:sp>
        <p:nvSpPr>
          <p:cNvPr id="16" name="TextBox 15"/>
          <p:cNvSpPr txBox="1"/>
          <p:nvPr/>
        </p:nvSpPr>
        <p:spPr>
          <a:xfrm>
            <a:off x="180859" y="3929505"/>
            <a:ext cx="5389812" cy="3385542"/>
          </a:xfrm>
          <a:prstGeom prst="rect">
            <a:avLst/>
          </a:prstGeom>
          <a:noFill/>
        </p:spPr>
        <p:txBody>
          <a:bodyPr wrap="square" rtlCol="0">
            <a:spAutoFit/>
          </a:bodyPr>
          <a:lstStyle/>
          <a:p>
            <a:r>
              <a:rPr lang="en-GB" b="1" u="sng" dirty="0" smtClean="0"/>
              <a:t>GP Practice Based Service Activity Summary</a:t>
            </a:r>
          </a:p>
          <a:p>
            <a:r>
              <a:rPr lang="en-GB" sz="1400" dirty="0">
                <a:solidFill>
                  <a:srgbClr val="000000"/>
                </a:solidFill>
                <a:latin typeface="Arial" panose="020B0604020202020204" pitchFamily="34" charset="0"/>
                <a:cs typeface="Arial" panose="020B0604020202020204" pitchFamily="34" charset="0"/>
              </a:rPr>
              <a:t>Since implementation in 2019/20-2024/25, </a:t>
            </a:r>
          </a:p>
          <a:p>
            <a:endParaRPr lang="en-GB" sz="1400" dirty="0">
              <a:solidFill>
                <a:srgbClr val="000000"/>
              </a:solidFill>
              <a:latin typeface="Arial" panose="020B0604020202020204" pitchFamily="34" charset="0"/>
              <a:cs typeface="Arial" panose="020B0604020202020204" pitchFamily="34" charset="0"/>
            </a:endParaRPr>
          </a:p>
          <a:p>
            <a:r>
              <a:rPr lang="en-GB" sz="1400" dirty="0">
                <a:solidFill>
                  <a:srgbClr val="000000"/>
                </a:solidFill>
                <a:latin typeface="Arial" panose="020B0604020202020204" pitchFamily="34" charset="0"/>
                <a:cs typeface="Arial" panose="020B0604020202020204" pitchFamily="34" charset="0"/>
              </a:rPr>
              <a:t>WB PC MDT </a:t>
            </a:r>
            <a:r>
              <a:rPr lang="en-GB" sz="1400" b="1" dirty="0">
                <a:solidFill>
                  <a:srgbClr val="FF0000"/>
                </a:solidFill>
                <a:latin typeface="Arial" panose="020B0604020202020204" pitchFamily="34" charset="0"/>
                <a:cs typeface="Arial" panose="020B0604020202020204" pitchFamily="34" charset="0"/>
              </a:rPr>
              <a:t>First Contact services -  </a:t>
            </a:r>
            <a:r>
              <a:rPr lang="en-GB" sz="1400" b="1" dirty="0">
                <a:latin typeface="Arial" panose="020B0604020202020204" pitchFamily="34" charset="0"/>
                <a:cs typeface="Arial" panose="020B0604020202020204" pitchFamily="34" charset="0"/>
              </a:rPr>
              <a:t>MSK Physiotherapy, Social Work and Mental Health</a:t>
            </a:r>
            <a:r>
              <a:rPr lang="en-GB" sz="1400" b="1" dirty="0">
                <a:solidFill>
                  <a:srgbClr val="FF0000"/>
                </a:solidFill>
                <a:latin typeface="Arial" panose="020B0604020202020204" pitchFamily="34" charset="0"/>
                <a:cs typeface="Arial" panose="020B0604020202020204" pitchFamily="34" charset="0"/>
              </a:rPr>
              <a:t> </a:t>
            </a:r>
          </a:p>
          <a:p>
            <a:endParaRPr lang="en-GB" sz="1400" b="1" u="sng" dirty="0">
              <a:solidFill>
                <a:srgbClr val="FF0000"/>
              </a:solidFill>
              <a:latin typeface="Arial" panose="020B0604020202020204" pitchFamily="34" charset="0"/>
              <a:cs typeface="Arial" panose="020B0604020202020204" pitchFamily="34" charset="0"/>
            </a:endParaRPr>
          </a:p>
          <a:p>
            <a:r>
              <a:rPr lang="en-GB" sz="1400" u="sng" dirty="0">
                <a:solidFill>
                  <a:srgbClr val="000000"/>
                </a:solidFill>
                <a:latin typeface="Arial" panose="020B0604020202020204" pitchFamily="34" charset="0"/>
                <a:cs typeface="Arial" panose="020B0604020202020204" pitchFamily="34" charset="0"/>
              </a:rPr>
              <a:t>have delivered:</a:t>
            </a:r>
            <a:r>
              <a:rPr lang="en-GB" sz="1400" dirty="0"/>
              <a:t> </a:t>
            </a:r>
            <a:endParaRPr lang="en-GB" sz="1400" dirty="0" smtClean="0"/>
          </a:p>
          <a:p>
            <a:pPr algn="ctr"/>
            <a:r>
              <a:rPr lang="en-GB" sz="2000" dirty="0" smtClean="0">
                <a:solidFill>
                  <a:srgbClr val="00B050"/>
                </a:solidFill>
                <a:latin typeface="Rockwell Extra Bold" panose="02060903040505020403" pitchFamily="18" charset="0"/>
              </a:rPr>
              <a:t>&gt;</a:t>
            </a:r>
            <a:r>
              <a:rPr lang="en-GB" sz="2800" dirty="0" smtClean="0">
                <a:solidFill>
                  <a:srgbClr val="00B050"/>
                </a:solidFill>
                <a:latin typeface="Rockwell Extra Bold" panose="02060903040505020403" pitchFamily="18" charset="0"/>
              </a:rPr>
              <a:t>171,000 </a:t>
            </a:r>
          </a:p>
          <a:p>
            <a:pPr algn="ctr"/>
            <a:r>
              <a:rPr lang="en-GB" sz="1400" dirty="0" smtClean="0">
                <a:solidFill>
                  <a:srgbClr val="00B050"/>
                </a:solidFill>
                <a:latin typeface="Rockwell Extra Bold" panose="02060903040505020403" pitchFamily="18" charset="0"/>
              </a:rPr>
              <a:t>patient consultations</a:t>
            </a:r>
          </a:p>
          <a:p>
            <a:pPr algn="ctr"/>
            <a:r>
              <a:rPr lang="en-GB" sz="1400" dirty="0" smtClean="0">
                <a:solidFill>
                  <a:srgbClr val="00B050"/>
                </a:solidFill>
                <a:latin typeface="Rockwell Extra Bold" panose="02060903040505020403" pitchFamily="18" charset="0"/>
              </a:rPr>
              <a:t>In GP practice</a:t>
            </a:r>
          </a:p>
          <a:p>
            <a:endParaRPr lang="en-GB" sz="1400" dirty="0"/>
          </a:p>
          <a:p>
            <a:endParaRPr lang="en-GB" sz="1400" dirty="0" smtClean="0"/>
          </a:p>
          <a:p>
            <a:endParaRPr lang="en-GB" sz="1400" dirty="0"/>
          </a:p>
          <a:p>
            <a:endParaRPr lang="en-GB" sz="1400" dirty="0"/>
          </a:p>
        </p:txBody>
      </p:sp>
      <p:sp>
        <p:nvSpPr>
          <p:cNvPr id="17" name="TextBox 16"/>
          <p:cNvSpPr txBox="1"/>
          <p:nvPr/>
        </p:nvSpPr>
        <p:spPr>
          <a:xfrm>
            <a:off x="8019875" y="3918662"/>
            <a:ext cx="3943991" cy="646331"/>
          </a:xfrm>
          <a:prstGeom prst="rect">
            <a:avLst/>
          </a:prstGeom>
          <a:noFill/>
        </p:spPr>
        <p:txBody>
          <a:bodyPr wrap="square" rtlCol="0">
            <a:spAutoFit/>
          </a:bodyPr>
          <a:lstStyle/>
          <a:p>
            <a:pPr algn="ctr"/>
            <a:r>
              <a:rPr lang="en-GB" b="1" u="sng" dirty="0" smtClean="0"/>
              <a:t>Low Onward Referral rates to </a:t>
            </a:r>
          </a:p>
          <a:p>
            <a:pPr algn="ctr"/>
            <a:r>
              <a:rPr lang="en-GB" b="1" u="sng" dirty="0" smtClean="0"/>
              <a:t>Secondary Care 2024/25 </a:t>
            </a:r>
            <a:endParaRPr lang="en-GB" b="1" u="sng" dirty="0"/>
          </a:p>
        </p:txBody>
      </p:sp>
      <p:sp>
        <p:nvSpPr>
          <p:cNvPr id="18" name="TextBox 17"/>
          <p:cNvSpPr txBox="1"/>
          <p:nvPr/>
        </p:nvSpPr>
        <p:spPr>
          <a:xfrm>
            <a:off x="7010553" y="1044240"/>
            <a:ext cx="3291840" cy="646331"/>
          </a:xfrm>
          <a:prstGeom prst="rect">
            <a:avLst/>
          </a:prstGeom>
          <a:noFill/>
        </p:spPr>
        <p:txBody>
          <a:bodyPr wrap="square" rtlCol="0">
            <a:spAutoFit/>
          </a:bodyPr>
          <a:lstStyle/>
          <a:p>
            <a:r>
              <a:rPr lang="en-GB" dirty="0" smtClean="0"/>
              <a:t>Community Development Delivery Summary 2020/25</a:t>
            </a:r>
            <a:endParaRPr lang="en-GB" dirty="0"/>
          </a:p>
        </p:txBody>
      </p:sp>
      <p:pic>
        <p:nvPicPr>
          <p:cNvPr id="19" name="Picture 18"/>
          <p:cNvPicPr>
            <a:picLocks noChangeAspect="1"/>
          </p:cNvPicPr>
          <p:nvPr/>
        </p:nvPicPr>
        <p:blipFill>
          <a:blip r:embed="rId5"/>
          <a:stretch>
            <a:fillRect/>
          </a:stretch>
        </p:blipFill>
        <p:spPr>
          <a:xfrm>
            <a:off x="8019875" y="4665106"/>
            <a:ext cx="3943991" cy="1346499"/>
          </a:xfrm>
          <a:prstGeom prst="rect">
            <a:avLst/>
          </a:prstGeom>
        </p:spPr>
      </p:pic>
      <p:pic>
        <p:nvPicPr>
          <p:cNvPr id="2" name="Picture 1"/>
          <p:cNvPicPr>
            <a:picLocks noChangeAspect="1"/>
          </p:cNvPicPr>
          <p:nvPr/>
        </p:nvPicPr>
        <p:blipFill>
          <a:blip r:embed="rId6"/>
          <a:stretch>
            <a:fillRect/>
          </a:stretch>
        </p:blipFill>
        <p:spPr>
          <a:xfrm>
            <a:off x="4344278" y="5410540"/>
            <a:ext cx="1407252" cy="1362253"/>
          </a:xfrm>
          <a:prstGeom prst="rect">
            <a:avLst/>
          </a:prstGeom>
        </p:spPr>
      </p:pic>
      <p:pic>
        <p:nvPicPr>
          <p:cNvPr id="3" name="Picture 2"/>
          <p:cNvPicPr>
            <a:picLocks noChangeAspect="1"/>
          </p:cNvPicPr>
          <p:nvPr/>
        </p:nvPicPr>
        <p:blipFill>
          <a:blip r:embed="rId7"/>
          <a:stretch>
            <a:fillRect/>
          </a:stretch>
        </p:blipFill>
        <p:spPr>
          <a:xfrm>
            <a:off x="6572703" y="1899761"/>
            <a:ext cx="4710490" cy="1423071"/>
          </a:xfrm>
          <a:prstGeom prst="rect">
            <a:avLst/>
          </a:prstGeom>
        </p:spPr>
      </p:pic>
      <p:sp>
        <p:nvSpPr>
          <p:cNvPr id="5" name="TextBox 4"/>
          <p:cNvSpPr txBox="1"/>
          <p:nvPr/>
        </p:nvSpPr>
        <p:spPr>
          <a:xfrm>
            <a:off x="5657243" y="4564993"/>
            <a:ext cx="2155971" cy="1354217"/>
          </a:xfrm>
          <a:prstGeom prst="rect">
            <a:avLst/>
          </a:prstGeom>
          <a:noFill/>
        </p:spPr>
        <p:txBody>
          <a:bodyPr wrap="square" rtlCol="0">
            <a:spAutoFit/>
          </a:bodyPr>
          <a:lstStyle/>
          <a:p>
            <a:pPr algn="ctr"/>
            <a:r>
              <a:rPr lang="en-GB" sz="2800" b="1" dirty="0" smtClean="0">
                <a:solidFill>
                  <a:srgbClr val="FF0000"/>
                </a:solidFill>
              </a:rPr>
              <a:t>84 %</a:t>
            </a:r>
            <a:r>
              <a:rPr lang="en-GB" b="1" dirty="0" smtClean="0">
                <a:solidFill>
                  <a:srgbClr val="FF0000"/>
                </a:solidFill>
              </a:rPr>
              <a:t>                                   of patient referrals managed within primary care </a:t>
            </a:r>
            <a:endParaRPr lang="en-GB" b="1" dirty="0">
              <a:solidFill>
                <a:srgbClr val="FF0000"/>
              </a:solidFill>
            </a:endParaRPr>
          </a:p>
        </p:txBody>
      </p:sp>
    </p:spTree>
    <p:extLst>
      <p:ext uri="{BB962C8B-B14F-4D97-AF65-F5344CB8AC3E}">
        <p14:creationId xmlns:p14="http://schemas.microsoft.com/office/powerpoint/2010/main" val="13593955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p:cNvSpPr>
            <a:spLocks noGrp="1"/>
          </p:cNvSpPr>
          <p:nvPr>
            <p:ph type="title"/>
          </p:nvPr>
        </p:nvSpPr>
        <p:spPr>
          <a:xfrm>
            <a:off x="839788" y="178515"/>
            <a:ext cx="10515600" cy="581643"/>
          </a:xfrm>
        </p:spPr>
        <p:txBody>
          <a:bodyPr>
            <a:normAutofit fontScale="90000"/>
          </a:bodyPr>
          <a:lstStyle/>
          <a:p>
            <a:r>
              <a:rPr lang="en-GB" b="1" dirty="0" smtClean="0">
                <a:solidFill>
                  <a:srgbClr val="7030A0"/>
                </a:solidFill>
              </a:rPr>
              <a:t>Patient/Service user and GP Feedback</a:t>
            </a:r>
            <a:endParaRPr lang="en-GB" b="1" dirty="0">
              <a:solidFill>
                <a:srgbClr val="7030A0"/>
              </a:solidFill>
            </a:endParaRPr>
          </a:p>
        </p:txBody>
      </p:sp>
      <p:sp>
        <p:nvSpPr>
          <p:cNvPr id="13" name="Text Placeholder 12"/>
          <p:cNvSpPr>
            <a:spLocks noGrp="1"/>
          </p:cNvSpPr>
          <p:nvPr>
            <p:ph type="body" idx="1"/>
          </p:nvPr>
        </p:nvSpPr>
        <p:spPr>
          <a:xfrm>
            <a:off x="839787" y="1108609"/>
            <a:ext cx="5157787" cy="631180"/>
          </a:xfrm>
        </p:spPr>
        <p:txBody>
          <a:bodyPr>
            <a:noAutofit/>
          </a:bodyPr>
          <a:lstStyle/>
          <a:p>
            <a:endParaRPr lang="en-GB" dirty="0" smtClean="0"/>
          </a:p>
          <a:p>
            <a:endParaRPr lang="en-GB" dirty="0"/>
          </a:p>
          <a:p>
            <a:endParaRPr lang="en-GB" u="sng" dirty="0" smtClean="0"/>
          </a:p>
          <a:p>
            <a:r>
              <a:rPr lang="en-GB" dirty="0" smtClean="0"/>
              <a:t>Regional </a:t>
            </a:r>
            <a:r>
              <a:rPr lang="en-GB" dirty="0"/>
              <a:t>SPPG 10,000 voices </a:t>
            </a:r>
            <a:r>
              <a:rPr lang="en-GB" dirty="0" smtClean="0"/>
              <a:t>Primary Care MDT patient </a:t>
            </a:r>
            <a:r>
              <a:rPr lang="en-GB" dirty="0"/>
              <a:t>experience survey </a:t>
            </a:r>
          </a:p>
        </p:txBody>
      </p:sp>
      <p:sp>
        <p:nvSpPr>
          <p:cNvPr id="14" name="Content Placeholder 13"/>
          <p:cNvSpPr>
            <a:spLocks noGrp="1"/>
          </p:cNvSpPr>
          <p:nvPr>
            <p:ph sz="half" idx="2"/>
          </p:nvPr>
        </p:nvSpPr>
        <p:spPr>
          <a:xfrm>
            <a:off x="839787" y="1739789"/>
            <a:ext cx="5157787" cy="4928048"/>
          </a:xfrm>
        </p:spPr>
        <p:txBody>
          <a:bodyPr>
            <a:normAutofit/>
          </a:bodyPr>
          <a:lstStyle/>
          <a:p>
            <a:pPr marL="0" indent="0" algn="ctr">
              <a:buNone/>
            </a:pPr>
            <a:r>
              <a:rPr lang="en-GB" sz="1500" u="sng" dirty="0" smtClean="0"/>
              <a:t>Regional </a:t>
            </a:r>
            <a:r>
              <a:rPr lang="en-GB" sz="1500" u="sng" dirty="0"/>
              <a:t>results summary:</a:t>
            </a:r>
            <a:endParaRPr lang="en-GB" sz="1500" dirty="0"/>
          </a:p>
          <a:p>
            <a:pPr marL="0" indent="0">
              <a:buNone/>
            </a:pPr>
            <a:r>
              <a:rPr lang="en-GB" sz="1500" dirty="0"/>
              <a:t>831 responses patients, relatives and carers</a:t>
            </a:r>
          </a:p>
          <a:p>
            <a:r>
              <a:rPr lang="en-GB" sz="1500" b="1" dirty="0">
                <a:solidFill>
                  <a:srgbClr val="FF0000"/>
                </a:solidFill>
              </a:rPr>
              <a:t>97%</a:t>
            </a:r>
            <a:r>
              <a:rPr lang="en-GB" sz="1500" dirty="0">
                <a:solidFill>
                  <a:srgbClr val="FF0000"/>
                </a:solidFill>
              </a:rPr>
              <a:t> </a:t>
            </a:r>
            <a:r>
              <a:rPr lang="en-GB" sz="1500" dirty="0"/>
              <a:t>reported experience of services as positive or strongly positive</a:t>
            </a:r>
          </a:p>
          <a:p>
            <a:r>
              <a:rPr lang="en-GB" sz="1500" b="1" dirty="0">
                <a:solidFill>
                  <a:srgbClr val="FF0000"/>
                </a:solidFill>
              </a:rPr>
              <a:t>81%</a:t>
            </a:r>
            <a:r>
              <a:rPr lang="en-GB" sz="1500" b="1" dirty="0"/>
              <a:t> </a:t>
            </a:r>
            <a:r>
              <a:rPr lang="en-GB" sz="1500" dirty="0"/>
              <a:t>were satisfied or very satisfied with time to access an appointment </a:t>
            </a:r>
          </a:p>
          <a:p>
            <a:r>
              <a:rPr lang="en-GB" sz="1500" b="1" dirty="0">
                <a:solidFill>
                  <a:srgbClr val="FF0000"/>
                </a:solidFill>
              </a:rPr>
              <a:t>86%</a:t>
            </a:r>
            <a:r>
              <a:rPr lang="en-GB" sz="1500" dirty="0"/>
              <a:t> satisfied or very satisfied with tie spent at appointment</a:t>
            </a:r>
          </a:p>
          <a:p>
            <a:r>
              <a:rPr lang="en-GB" sz="1500" b="1" dirty="0">
                <a:solidFill>
                  <a:srgbClr val="FF0000"/>
                </a:solidFill>
              </a:rPr>
              <a:t>81%</a:t>
            </a:r>
            <a:r>
              <a:rPr lang="en-GB" sz="1500" dirty="0"/>
              <a:t> satisfied or very satisfied with their progress and number of appointments </a:t>
            </a:r>
            <a:r>
              <a:rPr lang="en-GB" sz="1500" dirty="0" smtClean="0"/>
              <a:t>offered</a:t>
            </a:r>
          </a:p>
          <a:p>
            <a:endParaRPr lang="en-GB" sz="1500" dirty="0"/>
          </a:p>
          <a:p>
            <a:endParaRPr lang="en-GB" sz="1500" dirty="0"/>
          </a:p>
        </p:txBody>
      </p:sp>
      <p:sp>
        <p:nvSpPr>
          <p:cNvPr id="15" name="Text Placeholder 14"/>
          <p:cNvSpPr>
            <a:spLocks noGrp="1"/>
          </p:cNvSpPr>
          <p:nvPr>
            <p:ph type="body" sz="quarter" idx="3"/>
          </p:nvPr>
        </p:nvSpPr>
        <p:spPr>
          <a:xfrm>
            <a:off x="6172200" y="946768"/>
            <a:ext cx="5183188" cy="477431"/>
          </a:xfrm>
        </p:spPr>
        <p:txBody>
          <a:bodyPr/>
          <a:lstStyle/>
          <a:p>
            <a:r>
              <a:rPr lang="en-GB" dirty="0" smtClean="0"/>
              <a:t>GP feedback –SPPG regional survey</a:t>
            </a:r>
            <a:endParaRPr lang="en-GB" dirty="0"/>
          </a:p>
        </p:txBody>
      </p:sp>
      <p:sp>
        <p:nvSpPr>
          <p:cNvPr id="16" name="Content Placeholder 15"/>
          <p:cNvSpPr>
            <a:spLocks noGrp="1"/>
          </p:cNvSpPr>
          <p:nvPr>
            <p:ph sz="quarter" idx="4"/>
          </p:nvPr>
        </p:nvSpPr>
        <p:spPr>
          <a:xfrm>
            <a:off x="6172200" y="1424199"/>
            <a:ext cx="5183188" cy="5243638"/>
          </a:xfrm>
        </p:spPr>
        <p:txBody>
          <a:bodyPr>
            <a:normAutofit fontScale="40000" lnSpcReduction="20000"/>
          </a:bodyPr>
          <a:lstStyle/>
          <a:p>
            <a:pPr marL="0" indent="0">
              <a:buNone/>
            </a:pPr>
            <a:r>
              <a:rPr lang="en-GB" sz="4600" b="1" dirty="0" smtClean="0">
                <a:solidFill>
                  <a:srgbClr val="FF0000"/>
                </a:solidFill>
              </a:rPr>
              <a:t>303</a:t>
            </a:r>
            <a:r>
              <a:rPr lang="en-GB" sz="4600" dirty="0" smtClean="0"/>
              <a:t> survey responses received from across all 17 GP Federation areas in NI</a:t>
            </a:r>
          </a:p>
          <a:p>
            <a:pPr marL="0" indent="0">
              <a:buNone/>
            </a:pPr>
            <a:r>
              <a:rPr lang="en-GB" sz="4600" b="1" dirty="0" smtClean="0">
                <a:solidFill>
                  <a:srgbClr val="FF0000"/>
                </a:solidFill>
              </a:rPr>
              <a:t>50</a:t>
            </a:r>
            <a:r>
              <a:rPr lang="en-GB" sz="4600" dirty="0" smtClean="0"/>
              <a:t> patient responses from West Belfast Primary Care MDT area.</a:t>
            </a:r>
          </a:p>
          <a:p>
            <a:r>
              <a:rPr lang="en-GB" sz="4600" b="1" dirty="0" smtClean="0">
                <a:solidFill>
                  <a:srgbClr val="FF0000"/>
                </a:solidFill>
              </a:rPr>
              <a:t>89% </a:t>
            </a:r>
            <a:r>
              <a:rPr lang="en-GB" sz="4600" dirty="0" smtClean="0"/>
              <a:t>of responses from current MDT practice GPs Strongly Agreeing/Agreeing that MDTs have improved the quality of patient care </a:t>
            </a:r>
          </a:p>
          <a:p>
            <a:r>
              <a:rPr lang="en-GB" sz="4600" b="1" dirty="0" smtClean="0">
                <a:solidFill>
                  <a:srgbClr val="FF0000"/>
                </a:solidFill>
              </a:rPr>
              <a:t>94%</a:t>
            </a:r>
            <a:r>
              <a:rPr lang="en-GB" sz="4600" dirty="0" smtClean="0"/>
              <a:t> GPs Strongly Agreeing/Agreeing that MDTs improved patient access</a:t>
            </a:r>
          </a:p>
          <a:p>
            <a:r>
              <a:rPr lang="en-GB" sz="4600" b="1" dirty="0" smtClean="0">
                <a:solidFill>
                  <a:srgbClr val="FF0000"/>
                </a:solidFill>
              </a:rPr>
              <a:t>80%</a:t>
            </a:r>
            <a:r>
              <a:rPr lang="en-GB" sz="4600" dirty="0" smtClean="0">
                <a:solidFill>
                  <a:srgbClr val="FF0000"/>
                </a:solidFill>
              </a:rPr>
              <a:t> </a:t>
            </a:r>
            <a:r>
              <a:rPr lang="en-GB" sz="4600" dirty="0" smtClean="0"/>
              <a:t>GPs strongly agreed/agreed that MDTs uncovered an unmet need </a:t>
            </a:r>
          </a:p>
          <a:p>
            <a:r>
              <a:rPr lang="en-GB" sz="4600" b="1" dirty="0" smtClean="0">
                <a:solidFill>
                  <a:srgbClr val="FF0000"/>
                </a:solidFill>
              </a:rPr>
              <a:t>72%</a:t>
            </a:r>
            <a:r>
              <a:rPr lang="en-GB" sz="4600" dirty="0" smtClean="0"/>
              <a:t> GPs Strongly agreed/agreed that the introduction of MDTs to their practice had  changed the utilisation of their time in a positive way including increased time for complex medical patients</a:t>
            </a:r>
          </a:p>
          <a:p>
            <a:r>
              <a:rPr lang="en-GB" sz="4600" b="1" dirty="0" smtClean="0">
                <a:solidFill>
                  <a:srgbClr val="FF0000"/>
                </a:solidFill>
              </a:rPr>
              <a:t>97%</a:t>
            </a:r>
            <a:r>
              <a:rPr lang="en-GB" sz="4600" dirty="0" smtClean="0"/>
              <a:t> GPs in a current MDT practice would encourage their peers to seek an MDT for their</a:t>
            </a:r>
          </a:p>
          <a:p>
            <a:pPr marL="0" indent="0">
              <a:buNone/>
            </a:pPr>
            <a:r>
              <a:rPr lang="en-GB" sz="4600" dirty="0"/>
              <a:t> </a:t>
            </a:r>
            <a:r>
              <a:rPr lang="en-GB" sz="4600" dirty="0" smtClean="0"/>
              <a:t>    practice.</a:t>
            </a:r>
          </a:p>
          <a:p>
            <a:r>
              <a:rPr lang="en-GB" sz="4600" b="1" dirty="0" smtClean="0">
                <a:solidFill>
                  <a:srgbClr val="FF0000"/>
                </a:solidFill>
              </a:rPr>
              <a:t>95%</a:t>
            </a:r>
            <a:r>
              <a:rPr lang="en-GB" sz="4600" dirty="0" smtClean="0"/>
              <a:t> non-MDT practice GPs indicated that their practice would benefit from an MDT</a:t>
            </a:r>
          </a:p>
          <a:p>
            <a:endParaRPr lang="en-GB" dirty="0"/>
          </a:p>
        </p:txBody>
      </p:sp>
      <p:pic>
        <p:nvPicPr>
          <p:cNvPr id="17" name="Picture 16"/>
          <p:cNvPicPr>
            <a:picLocks noChangeAspect="1"/>
          </p:cNvPicPr>
          <p:nvPr/>
        </p:nvPicPr>
        <p:blipFill>
          <a:blip r:embed="rId2"/>
          <a:stretch>
            <a:fillRect/>
          </a:stretch>
        </p:blipFill>
        <p:spPr>
          <a:xfrm>
            <a:off x="10345732" y="117640"/>
            <a:ext cx="1615580" cy="829128"/>
          </a:xfrm>
          <a:prstGeom prst="rect">
            <a:avLst/>
          </a:prstGeom>
        </p:spPr>
      </p:pic>
      <p:pic>
        <p:nvPicPr>
          <p:cNvPr id="18" name="Picture 17"/>
          <p:cNvPicPr>
            <a:picLocks noChangeAspect="1"/>
          </p:cNvPicPr>
          <p:nvPr/>
        </p:nvPicPr>
        <p:blipFill>
          <a:blip r:embed="rId3"/>
          <a:stretch>
            <a:fillRect/>
          </a:stretch>
        </p:blipFill>
        <p:spPr>
          <a:xfrm>
            <a:off x="0" y="4290274"/>
            <a:ext cx="4673889" cy="961457"/>
          </a:xfrm>
          <a:prstGeom prst="rect">
            <a:avLst/>
          </a:prstGeom>
        </p:spPr>
      </p:pic>
      <p:sp>
        <p:nvSpPr>
          <p:cNvPr id="19" name="Rounded Rectangular Callout 18"/>
          <p:cNvSpPr/>
          <p:nvPr/>
        </p:nvSpPr>
        <p:spPr>
          <a:xfrm>
            <a:off x="1468943" y="5264047"/>
            <a:ext cx="4703257" cy="744467"/>
          </a:xfrm>
          <a:prstGeom prst="wedgeRoundRectCallout">
            <a:avLst/>
          </a:prstGeom>
          <a:solidFill>
            <a:schemeClr val="accent6"/>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900" dirty="0"/>
              <a:t>I am very happy with this </a:t>
            </a:r>
            <a:r>
              <a:rPr lang="en-GB" sz="900" b="1" dirty="0" smtClean="0"/>
              <a:t>Mental </a:t>
            </a:r>
            <a:r>
              <a:rPr lang="en-GB" sz="900" b="1" dirty="0"/>
              <a:t>H</a:t>
            </a:r>
            <a:r>
              <a:rPr lang="en-GB" sz="900" b="1" dirty="0" smtClean="0"/>
              <a:t>ealth </a:t>
            </a:r>
            <a:r>
              <a:rPr lang="en-GB" sz="900" dirty="0" smtClean="0"/>
              <a:t>service </a:t>
            </a:r>
            <a:r>
              <a:rPr lang="en-GB" sz="900" dirty="0"/>
              <a:t>and they have helped me significantly. I had some similar issues approximately 6 years ago and was provided with none of the support and help. </a:t>
            </a:r>
            <a:r>
              <a:rPr lang="en-GB" sz="900" b="1" dirty="0"/>
              <a:t>This time I hope to get ahead of things, the support, advice and understanding of the team has been very </a:t>
            </a:r>
            <a:r>
              <a:rPr lang="en-GB" sz="900" b="1" dirty="0" err="1"/>
              <a:t>very</a:t>
            </a:r>
            <a:r>
              <a:rPr lang="en-GB" sz="900" b="1" dirty="0"/>
              <a:t> helpful.</a:t>
            </a:r>
            <a:br>
              <a:rPr lang="en-GB" sz="900" b="1" dirty="0"/>
            </a:br>
            <a:endParaRPr lang="en-GB" sz="900" dirty="0"/>
          </a:p>
        </p:txBody>
      </p:sp>
      <p:sp>
        <p:nvSpPr>
          <p:cNvPr id="21" name="Rectangular Callout 20"/>
          <p:cNvSpPr/>
          <p:nvPr/>
        </p:nvSpPr>
        <p:spPr>
          <a:xfrm>
            <a:off x="74443" y="6141855"/>
            <a:ext cx="5007355" cy="612648"/>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900" dirty="0">
                <a:solidFill>
                  <a:schemeClr val="tx1"/>
                </a:solidFill>
              </a:rPr>
              <a:t>We met with the MDT </a:t>
            </a:r>
            <a:r>
              <a:rPr lang="en-GB" sz="900" b="1" dirty="0">
                <a:solidFill>
                  <a:schemeClr val="tx1"/>
                </a:solidFill>
              </a:rPr>
              <a:t>Social Worker </a:t>
            </a:r>
            <a:r>
              <a:rPr lang="en-GB" sz="900" dirty="0">
                <a:solidFill>
                  <a:schemeClr val="tx1"/>
                </a:solidFill>
              </a:rPr>
              <a:t>in my GP surgery.  They showed a great amount of patience and care for myself and my family.  They pointed us in the right direction to obtain a very much needed care package that meant I could stay at home.  They also provided options to connect with other people which people, which helped with loneliness and isolation”</a:t>
            </a:r>
          </a:p>
        </p:txBody>
      </p:sp>
    </p:spTree>
    <p:extLst>
      <p:ext uri="{BB962C8B-B14F-4D97-AF65-F5344CB8AC3E}">
        <p14:creationId xmlns:p14="http://schemas.microsoft.com/office/powerpoint/2010/main" val="15482165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08666"/>
          </a:xfrm>
        </p:spPr>
        <p:txBody>
          <a:bodyPr/>
          <a:lstStyle/>
          <a:p>
            <a:r>
              <a:rPr lang="en-GB" b="1" dirty="0" smtClean="0">
                <a:solidFill>
                  <a:srgbClr val="002060"/>
                </a:solidFill>
              </a:rPr>
              <a:t>Conclusion</a:t>
            </a:r>
            <a:endParaRPr lang="en-GB" b="1" dirty="0">
              <a:solidFill>
                <a:srgbClr val="002060"/>
              </a:solidFill>
            </a:endParaRPr>
          </a:p>
        </p:txBody>
      </p:sp>
      <p:sp>
        <p:nvSpPr>
          <p:cNvPr id="3" name="Content Placeholder 2"/>
          <p:cNvSpPr>
            <a:spLocks noGrp="1"/>
          </p:cNvSpPr>
          <p:nvPr>
            <p:ph idx="1"/>
          </p:nvPr>
        </p:nvSpPr>
        <p:spPr>
          <a:xfrm>
            <a:off x="838200" y="1073792"/>
            <a:ext cx="10515600" cy="5103171"/>
          </a:xfrm>
        </p:spPr>
        <p:txBody>
          <a:bodyPr>
            <a:normAutofit fontScale="92500" lnSpcReduction="10000"/>
          </a:bodyPr>
          <a:lstStyle/>
          <a:p>
            <a:r>
              <a:rPr lang="en-US" sz="2600" dirty="0">
                <a:latin typeface="Arial" panose="020B0604020202020204" pitchFamily="34" charset="0"/>
                <a:cs typeface="Arial" panose="020B0604020202020204" pitchFamily="34" charset="0"/>
              </a:rPr>
              <a:t>The West Belfast Primary Care Multidisciplinary Team  has significantly strengthened local healthcare delivery by embedding First Contact Practitioners within GP practices, enabling rapid access to holistic care and reducing reliance on secondary services. </a:t>
            </a:r>
            <a:endParaRPr lang="en-US" sz="2600" dirty="0" smtClean="0">
              <a:latin typeface="Arial" panose="020B0604020202020204" pitchFamily="34" charset="0"/>
              <a:cs typeface="Arial" panose="020B0604020202020204" pitchFamily="34" charset="0"/>
            </a:endParaRPr>
          </a:p>
          <a:p>
            <a:r>
              <a:rPr lang="en-US" sz="2600" dirty="0" smtClean="0">
                <a:latin typeface="Arial" panose="020B0604020202020204" pitchFamily="34" charset="0"/>
                <a:cs typeface="Arial" panose="020B0604020202020204" pitchFamily="34" charset="0"/>
              </a:rPr>
              <a:t>Since </a:t>
            </a:r>
            <a:r>
              <a:rPr lang="en-US" sz="2600" dirty="0">
                <a:latin typeface="Arial" panose="020B0604020202020204" pitchFamily="34" charset="0"/>
                <a:cs typeface="Arial" panose="020B0604020202020204" pitchFamily="34" charset="0"/>
              </a:rPr>
              <a:t>its implementation, over 171,000 consultations have been delivered, releasing vital GP capacity and improving patient outcomes. </a:t>
            </a:r>
            <a:endParaRPr lang="en-US" sz="2600" dirty="0" smtClean="0">
              <a:latin typeface="Arial" panose="020B0604020202020204" pitchFamily="34" charset="0"/>
              <a:cs typeface="Arial" panose="020B0604020202020204" pitchFamily="34" charset="0"/>
            </a:endParaRPr>
          </a:p>
          <a:p>
            <a:r>
              <a:rPr lang="en-US" sz="2600" dirty="0" smtClean="0">
                <a:latin typeface="Arial" panose="020B0604020202020204" pitchFamily="34" charset="0"/>
                <a:cs typeface="Arial" panose="020B0604020202020204" pitchFamily="34" charset="0"/>
              </a:rPr>
              <a:t>Community </a:t>
            </a:r>
            <a:r>
              <a:rPr lang="en-US" sz="2600" dirty="0">
                <a:latin typeface="Arial" panose="020B0604020202020204" pitchFamily="34" charset="0"/>
                <a:cs typeface="Arial" panose="020B0604020202020204" pitchFamily="34" charset="0"/>
              </a:rPr>
              <a:t>development projects funded through Seed Money have further enhanced service reach by addressing unmet needs in partnership with local </a:t>
            </a:r>
            <a:r>
              <a:rPr lang="en-US" sz="2600" dirty="0" err="1">
                <a:latin typeface="Arial" panose="020B0604020202020204" pitchFamily="34" charset="0"/>
                <a:cs typeface="Arial" panose="020B0604020202020204" pitchFamily="34" charset="0"/>
              </a:rPr>
              <a:t>organisations</a:t>
            </a:r>
            <a:r>
              <a:rPr lang="en-US" sz="2600" dirty="0">
                <a:latin typeface="Arial" panose="020B0604020202020204" pitchFamily="34" charset="0"/>
                <a:cs typeface="Arial" panose="020B0604020202020204" pitchFamily="34" charset="0"/>
              </a:rPr>
              <a:t>. </a:t>
            </a:r>
            <a:endParaRPr lang="en-US" sz="2600" dirty="0" smtClean="0">
              <a:latin typeface="Arial" panose="020B0604020202020204" pitchFamily="34" charset="0"/>
              <a:cs typeface="Arial" panose="020B0604020202020204" pitchFamily="34" charset="0"/>
            </a:endParaRPr>
          </a:p>
          <a:p>
            <a:r>
              <a:rPr lang="en-US" sz="2600" dirty="0" smtClean="0">
                <a:latin typeface="Arial" panose="020B0604020202020204" pitchFamily="34" charset="0"/>
                <a:cs typeface="Arial" panose="020B0604020202020204" pitchFamily="34" charset="0"/>
              </a:rPr>
              <a:t>High </a:t>
            </a:r>
            <a:r>
              <a:rPr lang="en-US" sz="2600" dirty="0">
                <a:latin typeface="Arial" panose="020B0604020202020204" pitchFamily="34" charset="0"/>
                <a:cs typeface="Arial" panose="020B0604020202020204" pitchFamily="34" charset="0"/>
              </a:rPr>
              <a:t>levels of patient and GP satisfaction—97% and 94% respectively—underscore the model’s success in improving access, quality, and responsiveness. </a:t>
            </a:r>
            <a:endParaRPr lang="en-US" sz="2600" dirty="0" smtClean="0">
              <a:latin typeface="Arial" panose="020B0604020202020204" pitchFamily="34" charset="0"/>
              <a:cs typeface="Arial" panose="020B0604020202020204" pitchFamily="34" charset="0"/>
            </a:endParaRPr>
          </a:p>
          <a:p>
            <a:r>
              <a:rPr lang="en-US" sz="2600" dirty="0" smtClean="0">
                <a:latin typeface="Arial" panose="020B0604020202020204" pitchFamily="34" charset="0"/>
                <a:cs typeface="Arial" panose="020B0604020202020204" pitchFamily="34" charset="0"/>
              </a:rPr>
              <a:t>The </a:t>
            </a:r>
            <a:r>
              <a:rPr lang="en-US" sz="2600" dirty="0">
                <a:latin typeface="Arial" panose="020B0604020202020204" pitchFamily="34" charset="0"/>
                <a:cs typeface="Arial" panose="020B0604020202020204" pitchFamily="34" charset="0"/>
              </a:rPr>
              <a:t>Primary Care MDT approach represents a sustainable, collaborative solution to the growing pressures in primary care.</a:t>
            </a:r>
            <a:endParaRPr lang="en-GB" sz="26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7866270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7462</TotalTime>
  <Words>1007</Words>
  <Application>Microsoft Office PowerPoint</Application>
  <PresentationFormat>Widescreen</PresentationFormat>
  <Paragraphs>77</Paragraphs>
  <Slides>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vt:i4>
      </vt:variant>
    </vt:vector>
  </HeadingPairs>
  <TitlesOfParts>
    <vt:vector size="15" baseType="lpstr">
      <vt:lpstr>Arial</vt:lpstr>
      <vt:lpstr>Calibri</vt:lpstr>
      <vt:lpstr>Calibri Light</vt:lpstr>
      <vt:lpstr>Rockwell Extra Bold</vt:lpstr>
      <vt:lpstr>Tahoma</vt:lpstr>
      <vt:lpstr>Tahoma Bold</vt:lpstr>
      <vt:lpstr>Wingdings</vt:lpstr>
      <vt:lpstr>Office Theme</vt:lpstr>
      <vt:lpstr>PowerPoint Presentation</vt:lpstr>
      <vt:lpstr>Introduction</vt:lpstr>
      <vt:lpstr>Background - West Belfast Primary Care MDT </vt:lpstr>
      <vt:lpstr>Background cont:</vt:lpstr>
      <vt:lpstr>West Belfast Primary Care MDT Service Activity – 2024/25 Full year reporting period – High Level Summary &amp; First Contact Professions Activity</vt:lpstr>
      <vt:lpstr>Patient/Service user and GP Feedback</vt:lpstr>
      <vt:lpstr>Conclusion</vt:lpstr>
    </vt:vector>
  </TitlesOfParts>
  <Company>Belfast H&amp;SC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Toland, Michelle</dc:creator>
  <cp:lastModifiedBy>Toland, Michelle</cp:lastModifiedBy>
  <cp:revision>9</cp:revision>
  <dcterms:created xsi:type="dcterms:W3CDTF">2025-09-04T14:28:50Z</dcterms:created>
  <dcterms:modified xsi:type="dcterms:W3CDTF">2025-10-07T13:51:43Z</dcterms:modified>
</cp:coreProperties>
</file>