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7" r:id="rId2"/>
  </p:sldMasterIdLst>
  <p:sldIdLst>
    <p:sldId id="256" r:id="rId3"/>
    <p:sldId id="257" r:id="rId4"/>
    <p:sldId id="258" r:id="rId5"/>
    <p:sldId id="259" r:id="rId6"/>
    <p:sldId id="327" r:id="rId7"/>
    <p:sldId id="262" r:id="rId8"/>
    <p:sldId id="260" r:id="rId9"/>
    <p:sldId id="324" r:id="rId10"/>
    <p:sldId id="261" r:id="rId11"/>
    <p:sldId id="264" r:id="rId12"/>
    <p:sldId id="269" r:id="rId13"/>
    <p:sldId id="270" r:id="rId14"/>
    <p:sldId id="265" r:id="rId15"/>
    <p:sldId id="266" r:id="rId16"/>
    <p:sldId id="271" r:id="rId17"/>
    <p:sldId id="272" r:id="rId18"/>
    <p:sldId id="323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7FDCA-E56B-4B19-8F2D-A7CAA95E2C58}" v="521" dt="2025-09-29T22:44:37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Hughes @ Armagh Dungannon Fed" userId="b899c746-6c11-480a-b466-bb8c54bb32f4" providerId="ADAL" clId="{3FD55B29-2367-41D6-8766-3B00E4C59105}"/>
    <pc:docChg chg="undo custSel addSld delSld modSld sldOrd">
      <pc:chgData name="Brian Hughes @ Armagh Dungannon Fed" userId="b899c746-6c11-480a-b466-bb8c54bb32f4" providerId="ADAL" clId="{3FD55B29-2367-41D6-8766-3B00E4C59105}" dt="2025-09-29T22:44:37.038" v="604" actId="20577"/>
      <pc:docMkLst>
        <pc:docMk/>
      </pc:docMkLst>
      <pc:sldChg chg="modSp">
        <pc:chgData name="Brian Hughes @ Armagh Dungannon Fed" userId="b899c746-6c11-480a-b466-bb8c54bb32f4" providerId="ADAL" clId="{3FD55B29-2367-41D6-8766-3B00E4C59105}" dt="2025-09-29T22:26:01.237" v="10" actId="255"/>
        <pc:sldMkLst>
          <pc:docMk/>
          <pc:sldMk cId="658125149" sldId="257"/>
        </pc:sldMkLst>
        <pc:graphicFrameChg chg="mod">
          <ac:chgData name="Brian Hughes @ Armagh Dungannon Fed" userId="b899c746-6c11-480a-b466-bb8c54bb32f4" providerId="ADAL" clId="{3FD55B29-2367-41D6-8766-3B00E4C59105}" dt="2025-09-29T22:26:01.237" v="10" actId="255"/>
          <ac:graphicFrameMkLst>
            <pc:docMk/>
            <pc:sldMk cId="658125149" sldId="257"/>
            <ac:graphicFrameMk id="5" creationId="{91F3D1E6-72BD-47B5-6750-421E39786E1B}"/>
          </ac:graphicFrameMkLst>
        </pc:graphicFrameChg>
      </pc:sldChg>
      <pc:sldChg chg="modSp mod">
        <pc:chgData name="Brian Hughes @ Armagh Dungannon Fed" userId="b899c746-6c11-480a-b466-bb8c54bb32f4" providerId="ADAL" clId="{3FD55B29-2367-41D6-8766-3B00E4C59105}" dt="2025-09-29T22:36:37.213" v="53" actId="1076"/>
        <pc:sldMkLst>
          <pc:docMk/>
          <pc:sldMk cId="96279625" sldId="262"/>
        </pc:sldMkLst>
        <pc:spChg chg="mod">
          <ac:chgData name="Brian Hughes @ Armagh Dungannon Fed" userId="b899c746-6c11-480a-b466-bb8c54bb32f4" providerId="ADAL" clId="{3FD55B29-2367-41D6-8766-3B00E4C59105}" dt="2025-09-29T22:36:37.213" v="53" actId="1076"/>
          <ac:spMkLst>
            <pc:docMk/>
            <pc:sldMk cId="96279625" sldId="262"/>
            <ac:spMk id="5" creationId="{9CA5ACC8-A7FA-DBBF-9658-2EA17B4DE5EB}"/>
          </ac:spMkLst>
        </pc:spChg>
      </pc:sldChg>
      <pc:sldChg chg="addSp delSp modSp del mod ord delDesignElem chgLayout">
        <pc:chgData name="Brian Hughes @ Armagh Dungannon Fed" userId="b899c746-6c11-480a-b466-bb8c54bb32f4" providerId="ADAL" clId="{3FD55B29-2367-41D6-8766-3B00E4C59105}" dt="2025-09-29T22:40:08.116" v="82" actId="2696"/>
        <pc:sldMkLst>
          <pc:docMk/>
          <pc:sldMk cId="589081916" sldId="263"/>
        </pc:sldMkLst>
        <pc:spChg chg="add mod ord">
          <ac:chgData name="Brian Hughes @ Armagh Dungannon Fed" userId="b899c746-6c11-480a-b466-bb8c54bb32f4" providerId="ADAL" clId="{3FD55B29-2367-41D6-8766-3B00E4C59105}" dt="2025-09-29T22:37:03.546" v="56" actId="26606"/>
          <ac:spMkLst>
            <pc:docMk/>
            <pc:sldMk cId="589081916" sldId="263"/>
            <ac:spMk id="6" creationId="{E686F801-7564-114F-DE4B-268356BFECBC}"/>
          </ac:spMkLst>
        </pc:spChg>
        <pc:spChg chg="add">
          <ac:chgData name="Brian Hughes @ Armagh Dungannon Fed" userId="b899c746-6c11-480a-b466-bb8c54bb32f4" providerId="ADAL" clId="{3FD55B29-2367-41D6-8766-3B00E4C59105}" dt="2025-09-29T22:37:03.546" v="56" actId="26606"/>
          <ac:spMkLst>
            <pc:docMk/>
            <pc:sldMk cId="589081916" sldId="263"/>
            <ac:spMk id="11" creationId="{BACC6370-2D7E-4714-9D71-7542949D7D5D}"/>
          </ac:spMkLst>
        </pc:spChg>
        <pc:spChg chg="add">
          <ac:chgData name="Brian Hughes @ Armagh Dungannon Fed" userId="b899c746-6c11-480a-b466-bb8c54bb32f4" providerId="ADAL" clId="{3FD55B29-2367-41D6-8766-3B00E4C59105}" dt="2025-09-29T22:37:03.546" v="56" actId="26606"/>
          <ac:spMkLst>
            <pc:docMk/>
            <pc:sldMk cId="589081916" sldId="263"/>
            <ac:spMk id="13" creationId="{F68B3F68-107C-434F-AA38-110D5EA91B85}"/>
          </ac:spMkLst>
        </pc:spChg>
        <pc:spChg chg="add">
          <ac:chgData name="Brian Hughes @ Armagh Dungannon Fed" userId="b899c746-6c11-480a-b466-bb8c54bb32f4" providerId="ADAL" clId="{3FD55B29-2367-41D6-8766-3B00E4C59105}" dt="2025-09-29T22:37:03.546" v="56" actId="26606"/>
          <ac:spMkLst>
            <pc:docMk/>
            <pc:sldMk cId="589081916" sldId="263"/>
            <ac:spMk id="15" creationId="{AAD0DBB9-1A4B-4391-81D4-CB19F9AB918A}"/>
          </ac:spMkLst>
        </pc:spChg>
        <pc:spChg chg="add">
          <ac:chgData name="Brian Hughes @ Armagh Dungannon Fed" userId="b899c746-6c11-480a-b466-bb8c54bb32f4" providerId="ADAL" clId="{3FD55B29-2367-41D6-8766-3B00E4C59105}" dt="2025-09-29T22:37:03.546" v="56" actId="26606"/>
          <ac:spMkLst>
            <pc:docMk/>
            <pc:sldMk cId="589081916" sldId="263"/>
            <ac:spMk id="17" creationId="{063BBA22-50EA-4C4D-BE05-F1CE4E63AA56}"/>
          </ac:spMkLst>
        </pc:spChg>
        <pc:spChg chg="del">
          <ac:chgData name="Brian Hughes @ Armagh Dungannon Fed" userId="b899c746-6c11-480a-b466-bb8c54bb32f4" providerId="ADAL" clId="{3FD55B29-2367-41D6-8766-3B00E4C59105}" dt="2025-09-29T22:36:47.886" v="54" actId="700"/>
          <ac:spMkLst>
            <pc:docMk/>
            <pc:sldMk cId="589081916" sldId="263"/>
            <ac:spMk id="22" creationId="{BACC6370-2D7E-4714-9D71-7542949D7D5D}"/>
          </ac:spMkLst>
        </pc:spChg>
        <pc:spChg chg="del">
          <ac:chgData name="Brian Hughes @ Armagh Dungannon Fed" userId="b899c746-6c11-480a-b466-bb8c54bb32f4" providerId="ADAL" clId="{3FD55B29-2367-41D6-8766-3B00E4C59105}" dt="2025-09-29T22:36:47.886" v="54" actId="700"/>
          <ac:spMkLst>
            <pc:docMk/>
            <pc:sldMk cId="589081916" sldId="263"/>
            <ac:spMk id="23" creationId="{256B2C21-A230-48C0-8DF1-C46611373C44}"/>
          </ac:spMkLst>
        </pc:spChg>
        <pc:spChg chg="del">
          <ac:chgData name="Brian Hughes @ Armagh Dungannon Fed" userId="b899c746-6c11-480a-b466-bb8c54bb32f4" providerId="ADAL" clId="{3FD55B29-2367-41D6-8766-3B00E4C59105}" dt="2025-09-29T22:36:47.886" v="54" actId="700"/>
          <ac:spMkLst>
            <pc:docMk/>
            <pc:sldMk cId="589081916" sldId="263"/>
            <ac:spMk id="24" creationId="{3847E18C-932D-4C95-AABA-FEC7C9499AD7}"/>
          </ac:spMkLst>
        </pc:spChg>
        <pc:spChg chg="del">
          <ac:chgData name="Brian Hughes @ Armagh Dungannon Fed" userId="b899c746-6c11-480a-b466-bb8c54bb32f4" providerId="ADAL" clId="{3FD55B29-2367-41D6-8766-3B00E4C59105}" dt="2025-09-29T22:36:47.886" v="54" actId="700"/>
          <ac:spMkLst>
            <pc:docMk/>
            <pc:sldMk cId="589081916" sldId="263"/>
            <ac:spMk id="25" creationId="{3150CB11-0C61-439E-910F-5787759E72A0}"/>
          </ac:spMkLst>
        </pc:spChg>
        <pc:spChg chg="del">
          <ac:chgData name="Brian Hughes @ Armagh Dungannon Fed" userId="b899c746-6c11-480a-b466-bb8c54bb32f4" providerId="ADAL" clId="{3FD55B29-2367-41D6-8766-3B00E4C59105}" dt="2025-09-29T22:36:47.886" v="54" actId="700"/>
          <ac:spMkLst>
            <pc:docMk/>
            <pc:sldMk cId="589081916" sldId="263"/>
            <ac:spMk id="26" creationId="{43F8A58B-5155-44CE-A5FF-7647B47D0A7A}"/>
          </ac:spMkLst>
        </pc:spChg>
        <pc:spChg chg="del">
          <ac:chgData name="Brian Hughes @ Armagh Dungannon Fed" userId="b899c746-6c11-480a-b466-bb8c54bb32f4" providerId="ADAL" clId="{3FD55B29-2367-41D6-8766-3B00E4C59105}" dt="2025-09-29T22:36:47.886" v="54" actId="700"/>
          <ac:spMkLst>
            <pc:docMk/>
            <pc:sldMk cId="589081916" sldId="263"/>
            <ac:spMk id="27" creationId="{443F2ACA-E6D6-4028-82DD-F03C262D5DE6}"/>
          </ac:spMkLst>
        </pc:spChg>
        <pc:graphicFrameChg chg="mod ord modGraphic">
          <ac:chgData name="Brian Hughes @ Armagh Dungannon Fed" userId="b899c746-6c11-480a-b466-bb8c54bb32f4" providerId="ADAL" clId="{3FD55B29-2367-41D6-8766-3B00E4C59105}" dt="2025-09-29T22:39:39.009" v="79" actId="14100"/>
          <ac:graphicFrameMkLst>
            <pc:docMk/>
            <pc:sldMk cId="589081916" sldId="263"/>
            <ac:graphicFrameMk id="5" creationId="{11100504-400D-12C3-3F6C-6FFE965F2CBC}"/>
          </ac:graphicFrameMkLst>
        </pc:graphicFrameChg>
      </pc:sldChg>
      <pc:sldChg chg="addSp delSp modSp new mod ord setBg">
        <pc:chgData name="Brian Hughes @ Armagh Dungannon Fed" userId="b899c746-6c11-480a-b466-bb8c54bb32f4" providerId="ADAL" clId="{3FD55B29-2367-41D6-8766-3B00E4C59105}" dt="2025-09-29T22:40:38.629" v="94" actId="20577"/>
        <pc:sldMkLst>
          <pc:docMk/>
          <pc:sldMk cId="2420253805" sldId="324"/>
        </pc:sldMkLst>
        <pc:spChg chg="mod">
          <ac:chgData name="Brian Hughes @ Armagh Dungannon Fed" userId="b899c746-6c11-480a-b466-bb8c54bb32f4" providerId="ADAL" clId="{3FD55B29-2367-41D6-8766-3B00E4C59105}" dt="2025-09-29T22:40:38.629" v="94" actId="20577"/>
          <ac:spMkLst>
            <pc:docMk/>
            <pc:sldMk cId="2420253805" sldId="324"/>
            <ac:spMk id="2" creationId="{956CF32D-7D3E-1059-AB2E-CC456FB997E1}"/>
          </ac:spMkLst>
        </pc:spChg>
        <pc:spChg chg="mod">
          <ac:chgData name="Brian Hughes @ Armagh Dungannon Fed" userId="b899c746-6c11-480a-b466-bb8c54bb32f4" providerId="ADAL" clId="{3FD55B29-2367-41D6-8766-3B00E4C59105}" dt="2025-09-29T22:39:27.834" v="78"/>
          <ac:spMkLst>
            <pc:docMk/>
            <pc:sldMk cId="2420253805" sldId="324"/>
            <ac:spMk id="3" creationId="{861DA1C9-130F-A65C-3DA0-127FBC71306F}"/>
          </ac:spMkLst>
        </pc:spChg>
        <pc:spChg chg="add">
          <ac:chgData name="Brian Hughes @ Armagh Dungannon Fed" userId="b899c746-6c11-480a-b466-bb8c54bb32f4" providerId="ADAL" clId="{3FD55B29-2367-41D6-8766-3B00E4C59105}" dt="2025-09-29T22:37:43.153" v="58" actId="26606"/>
          <ac:spMkLst>
            <pc:docMk/>
            <pc:sldMk cId="2420253805" sldId="324"/>
            <ac:spMk id="8" creationId="{DEE2AD96-B495-4E06-9291-B71706F728CB}"/>
          </ac:spMkLst>
        </pc:spChg>
        <pc:spChg chg="add">
          <ac:chgData name="Brian Hughes @ Armagh Dungannon Fed" userId="b899c746-6c11-480a-b466-bb8c54bb32f4" providerId="ADAL" clId="{3FD55B29-2367-41D6-8766-3B00E4C59105}" dt="2025-09-29T22:37:43.153" v="58" actId="26606"/>
          <ac:spMkLst>
            <pc:docMk/>
            <pc:sldMk cId="2420253805" sldId="324"/>
            <ac:spMk id="10" creationId="{53CF6D67-C5A8-4ADD-9E8E-1E38CA1D3166}"/>
          </ac:spMkLst>
        </pc:spChg>
        <pc:spChg chg="add">
          <ac:chgData name="Brian Hughes @ Armagh Dungannon Fed" userId="b899c746-6c11-480a-b466-bb8c54bb32f4" providerId="ADAL" clId="{3FD55B29-2367-41D6-8766-3B00E4C59105}" dt="2025-09-29T22:37:43.153" v="58" actId="26606"/>
          <ac:spMkLst>
            <pc:docMk/>
            <pc:sldMk cId="2420253805" sldId="324"/>
            <ac:spMk id="12" creationId="{86909FA0-B515-4681-B7A8-FA281D133B94}"/>
          </ac:spMkLst>
        </pc:spChg>
        <pc:spChg chg="add">
          <ac:chgData name="Brian Hughes @ Armagh Dungannon Fed" userId="b899c746-6c11-480a-b466-bb8c54bb32f4" providerId="ADAL" clId="{3FD55B29-2367-41D6-8766-3B00E4C59105}" dt="2025-09-29T22:37:43.153" v="58" actId="26606"/>
          <ac:spMkLst>
            <pc:docMk/>
            <pc:sldMk cId="2420253805" sldId="324"/>
            <ac:spMk id="14" creationId="{21C9FE86-FCC3-4A31-AA1C-C882262B7FE7}"/>
          </ac:spMkLst>
        </pc:spChg>
        <pc:spChg chg="add">
          <ac:chgData name="Brian Hughes @ Armagh Dungannon Fed" userId="b899c746-6c11-480a-b466-bb8c54bb32f4" providerId="ADAL" clId="{3FD55B29-2367-41D6-8766-3B00E4C59105}" dt="2025-09-29T22:37:43.153" v="58" actId="26606"/>
          <ac:spMkLst>
            <pc:docMk/>
            <pc:sldMk cId="2420253805" sldId="324"/>
            <ac:spMk id="16" creationId="{7D96243B-ECED-4B71-8E06-AE9A285EAD20}"/>
          </ac:spMkLst>
        </pc:spChg>
        <pc:spChg chg="add">
          <ac:chgData name="Brian Hughes @ Armagh Dungannon Fed" userId="b899c746-6c11-480a-b466-bb8c54bb32f4" providerId="ADAL" clId="{3FD55B29-2367-41D6-8766-3B00E4C59105}" dt="2025-09-29T22:37:43.153" v="58" actId="26606"/>
          <ac:spMkLst>
            <pc:docMk/>
            <pc:sldMk cId="2420253805" sldId="324"/>
            <ac:spMk id="18" creationId="{A09989E4-EFDC-4A90-A633-E0525FB4139E}"/>
          </ac:spMkLst>
        </pc:spChg>
        <pc:picChg chg="add del mod">
          <ac:chgData name="Brian Hughes @ Armagh Dungannon Fed" userId="b899c746-6c11-480a-b466-bb8c54bb32f4" providerId="ADAL" clId="{3FD55B29-2367-41D6-8766-3B00E4C59105}" dt="2025-09-29T22:39:14.836" v="74" actId="22"/>
          <ac:picMkLst>
            <pc:docMk/>
            <pc:sldMk cId="2420253805" sldId="324"/>
            <ac:picMk id="5" creationId="{699C3B78-302C-7A79-31CE-9B7476370009}"/>
          </ac:picMkLst>
        </pc:picChg>
        <pc:picChg chg="add mod">
          <ac:chgData name="Brian Hughes @ Armagh Dungannon Fed" userId="b899c746-6c11-480a-b466-bb8c54bb32f4" providerId="ADAL" clId="{3FD55B29-2367-41D6-8766-3B00E4C59105}" dt="2025-09-29T22:40:02.616" v="81" actId="1076"/>
          <ac:picMkLst>
            <pc:docMk/>
            <pc:sldMk cId="2420253805" sldId="324"/>
            <ac:picMk id="7" creationId="{63ABD771-6E5A-6DCE-1DBF-57911DA24A6F}"/>
          </ac:picMkLst>
        </pc:picChg>
      </pc:sldChg>
      <pc:sldChg chg="new del">
        <pc:chgData name="Brian Hughes @ Armagh Dungannon Fed" userId="b899c746-6c11-480a-b466-bb8c54bb32f4" providerId="ADAL" clId="{3FD55B29-2367-41D6-8766-3B00E4C59105}" dt="2025-09-29T22:42:15.366" v="98" actId="2696"/>
        <pc:sldMkLst>
          <pc:docMk/>
          <pc:sldMk cId="4176228385" sldId="325"/>
        </pc:sldMkLst>
      </pc:sldChg>
      <pc:sldChg chg="add del">
        <pc:chgData name="Brian Hughes @ Armagh Dungannon Fed" userId="b899c746-6c11-480a-b466-bb8c54bb32f4" providerId="ADAL" clId="{3FD55B29-2367-41D6-8766-3B00E4C59105}" dt="2025-09-29T22:42:17.954" v="99" actId="2696"/>
        <pc:sldMkLst>
          <pc:docMk/>
          <pc:sldMk cId="2968647514" sldId="326"/>
        </pc:sldMkLst>
      </pc:sldChg>
      <pc:sldChg chg="modSp add">
        <pc:chgData name="Brian Hughes @ Armagh Dungannon Fed" userId="b899c746-6c11-480a-b466-bb8c54bb32f4" providerId="ADAL" clId="{3FD55B29-2367-41D6-8766-3B00E4C59105}" dt="2025-09-29T22:44:37.038" v="604" actId="20577"/>
        <pc:sldMkLst>
          <pc:docMk/>
          <pc:sldMk cId="2537451108" sldId="327"/>
        </pc:sldMkLst>
        <pc:graphicFrameChg chg="mod">
          <ac:chgData name="Brian Hughes @ Armagh Dungannon Fed" userId="b899c746-6c11-480a-b466-bb8c54bb32f4" providerId="ADAL" clId="{3FD55B29-2367-41D6-8766-3B00E4C59105}" dt="2025-09-29T22:44:37.038" v="604" actId="20577"/>
          <ac:graphicFrameMkLst>
            <pc:docMk/>
            <pc:sldMk cId="2537451108" sldId="327"/>
            <ac:graphicFrameMk id="5" creationId="{58D3DDB8-804F-FCD8-7BDA-EC4BC9E10E9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tgx771\AppData\Local\Microsoft\Windows\INetCache\Content.Outlook\5SS7G6G9\Sentinel%20Plus%20poster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zcollaboration-my.sharepoint.com/personal/kjwc011_astrazeneca_net/Documents/Documents/L&amp;SC/Sentinel%20Plus%20poster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zcollaboration-my.sharepoint.com/personal/kjwc011_astrazeneca_net/Documents/Documents/L&amp;SC/Sentinel%20Plus%20poster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tgx771\AppData\Local\Microsoft\Windows\INetCache\Content.Outlook\5SS7G6G9\Sentinel%20Plus%20poster%20graph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zcollaboration-my.sharepoint.com/personal/kjwc011_astrazeneca_net/Documents/Documents/L&amp;SC/Sentinel%20Plus%20poster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zcollaboration-my.sharepoint.com/personal/kjwc011_astrazeneca_net/Documents/Documents/L&amp;SC/Sentinel%20Plus%20poster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zcollaboration-my.sharepoint.com/personal/kjwc011_astrazeneca_net/Documents/Documents/L&amp;SC/Sentinel%20Plus%20poster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tgx771\AppData\Local\Microsoft\Windows\INetCache\Content.Outlook\5SS7G6G9\Sentinel%20Plus%20poster%20graph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tgx771\AppData\Local\Microsoft\Windows\INetCache\Content.Outlook\5SS7G6G9\Sentinel%20Plus%20poster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5221576721661E-2"/>
          <c:y val="7.6798706251650195E-2"/>
          <c:w val="0.88857136276711524"/>
          <c:h val="0.69367834674194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Before review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E6E-4412-AFD2-17F8B256FB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E-4412-AFD2-17F8B256FB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E6E-4412-AFD2-17F8B256FB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E-4412-AFD2-17F8B256FB5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6E-4412-AFD2-17F8B256FB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3D15DAC-1CFD-4B59-8C4B-C5AEFBC993C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E6E-4412-AFD2-17F8B256FB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BFBBEE-C594-450F-BAB8-5B632155B48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E6E-4412-AFD2-17F8B256FB55}"/>
                </c:ext>
              </c:extLst>
            </c:dLbl>
            <c:dLbl>
              <c:idx val="2"/>
              <c:layout>
                <c:manualLayout>
                  <c:x val="-2.5307535468139547E-2"/>
                  <c:y val="-1.0971851154312175E-2"/>
                </c:manualLayout>
              </c:layout>
              <c:tx>
                <c:rich>
                  <a:bodyPr/>
                  <a:lstStyle/>
                  <a:p>
                    <a:fld id="{43727C25-6725-4291-9FFD-2099DAAEB02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E6E-4412-AFD2-17F8B256FB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BDC936A-B19D-4D0E-A823-B0190E671B0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E6E-4412-AFD2-17F8B256FB55}"/>
                </c:ext>
              </c:extLst>
            </c:dLbl>
            <c:dLbl>
              <c:idx val="4"/>
              <c:layout>
                <c:manualLayout>
                  <c:x val="-1.9847371456145905E-2"/>
                  <c:y val="-3.2915567681232216E-2"/>
                </c:manualLayout>
              </c:layout>
              <c:tx>
                <c:rich>
                  <a:bodyPr/>
                  <a:lstStyle/>
                  <a:p>
                    <a:fld id="{B4D903DF-BA40-4426-A61C-5019106CE75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E6E-4412-AFD2-17F8B256F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Sheet1!$A$18:$A$22</c:f>
              <c:strCache>
                <c:ptCount val="5"/>
                <c:pt idx="0">
                  <c:v>No Regular Preventer Therapy</c:v>
                </c:pt>
                <c:pt idx="1">
                  <c:v>ICS Monotherapy</c:v>
                </c:pt>
                <c:pt idx="2">
                  <c:v>ICS/LABA*</c:v>
                </c:pt>
                <c:pt idx="3">
                  <c:v>Metered dose inhaler (MDI)</c:v>
                </c:pt>
                <c:pt idx="4">
                  <c:v>Dry powder inhaler (DPI)</c:v>
                </c:pt>
              </c:strCache>
            </c:strRef>
          </c:cat>
          <c:val>
            <c:numRef>
              <c:f>Sheet1!$B$18:$B$22</c:f>
              <c:numCache>
                <c:formatCode>General</c:formatCode>
                <c:ptCount val="5"/>
                <c:pt idx="0">
                  <c:v>65</c:v>
                </c:pt>
                <c:pt idx="1">
                  <c:v>249</c:v>
                </c:pt>
                <c:pt idx="2">
                  <c:v>424</c:v>
                </c:pt>
                <c:pt idx="3">
                  <c:v>532</c:v>
                </c:pt>
                <c:pt idx="4">
                  <c:v>355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Sheet1!$F$18:$F$22</c15:f>
                <c15:dlblRangeCache>
                  <c:ptCount val="5"/>
                  <c:pt idx="0">
                    <c:v>65 (6.2%)</c:v>
                  </c:pt>
                  <c:pt idx="1">
                    <c:v>249 (23.8%)</c:v>
                  </c:pt>
                  <c:pt idx="2">
                    <c:v>424 (40.5%)</c:v>
                  </c:pt>
                  <c:pt idx="3">
                    <c:v>532 (50.8%)</c:v>
                  </c:pt>
                  <c:pt idx="4">
                    <c:v>355 (33.9%)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0E6E-4412-AFD2-17F8B256FB55}"/>
            </c:ext>
          </c:extLst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After review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209590595814019E-2"/>
                  <c:y val="-1.0971851154312175E-2"/>
                </c:manualLayout>
              </c:layout>
              <c:tx>
                <c:rich>
                  <a:bodyPr/>
                  <a:lstStyle/>
                  <a:p>
                    <a:fld id="{90FE161C-53F2-476A-BC7B-36DDACEB899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E6E-4412-AFD2-17F8B256FB55}"/>
                </c:ext>
              </c:extLst>
            </c:dLbl>
            <c:dLbl>
              <c:idx val="1"/>
              <c:layout>
                <c:manualLayout>
                  <c:x val="2.5307535468139589E-2"/>
                  <c:y val="-5.4859255771561883E-3"/>
                </c:manualLayout>
              </c:layout>
              <c:tx>
                <c:rich>
                  <a:bodyPr/>
                  <a:lstStyle/>
                  <a:p>
                    <a:fld id="{9EA8211C-0918-464F-9AFF-A6BBAB0FCDE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E6E-4412-AFD2-17F8B256FB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9B7693-1CA0-4583-BFFA-E7632C21B47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E6E-4412-AFD2-17F8B256FB55}"/>
                </c:ext>
              </c:extLst>
            </c:dLbl>
            <c:dLbl>
              <c:idx val="3"/>
              <c:layout>
                <c:manualLayout>
                  <c:x val="3.3078952426909759E-2"/>
                  <c:y val="-3.8401495628104194E-2"/>
                </c:manualLayout>
              </c:layout>
              <c:tx>
                <c:rich>
                  <a:bodyPr/>
                  <a:lstStyle/>
                  <a:p>
                    <a:fld id="{AD74F681-CE0C-41A7-86FB-BD2B156B317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E6E-4412-AFD2-17F8B256FB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DE1C4D8-666C-449F-9A28-5B1C6F23847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E6E-4412-AFD2-17F8B256F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Sheet1!$A$18:$A$22</c:f>
              <c:strCache>
                <c:ptCount val="5"/>
                <c:pt idx="0">
                  <c:v>No Regular Preventer Therapy</c:v>
                </c:pt>
                <c:pt idx="1">
                  <c:v>ICS Monotherapy</c:v>
                </c:pt>
                <c:pt idx="2">
                  <c:v>ICS/LABA*</c:v>
                </c:pt>
                <c:pt idx="3">
                  <c:v>Metered dose inhaler (MDI)</c:v>
                </c:pt>
                <c:pt idx="4">
                  <c:v>Dry powder inhaler (DPI)</c:v>
                </c:pt>
              </c:strCache>
            </c:str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3</c:v>
                </c:pt>
                <c:pt idx="1">
                  <c:v>30</c:v>
                </c:pt>
                <c:pt idx="2">
                  <c:v>886</c:v>
                </c:pt>
                <c:pt idx="3">
                  <c:v>188</c:v>
                </c:pt>
                <c:pt idx="4">
                  <c:v>714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Sheet1!$G$18:$G$22</c15:f>
                <c15:dlblRangeCache>
                  <c:ptCount val="5"/>
                  <c:pt idx="0">
                    <c:v>3 (0.3%)</c:v>
                  </c:pt>
                  <c:pt idx="1">
                    <c:v>30 (2.9%)</c:v>
                  </c:pt>
                  <c:pt idx="2">
                    <c:v>886 (84.5%)</c:v>
                  </c:pt>
                  <c:pt idx="3">
                    <c:v>188 (17.9%)</c:v>
                  </c:pt>
                  <c:pt idx="4">
                    <c:v>714 (68.1%)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0E6E-4412-AFD2-17F8B256FB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2105904"/>
        <c:axId val="882128944"/>
      </c:barChart>
      <c:catAx>
        <c:axId val="88210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128944"/>
        <c:crosses val="autoZero"/>
        <c:auto val="1"/>
        <c:lblAlgn val="ctr"/>
        <c:lblOffset val="100"/>
        <c:noMultiLvlLbl val="0"/>
      </c:catAx>
      <c:valAx>
        <c:axId val="8821289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>
                    <a:latin typeface="Arial" panose="020B0604020202020204" pitchFamily="34" charset="0"/>
                    <a:cs typeface="Arial" panose="020B0604020202020204" pitchFamily="34" charset="0"/>
                  </a:rPr>
                  <a:t>Number o</a:t>
                </a:r>
                <a:r>
                  <a:rPr lang="en-GB" baseline="0">
                    <a:latin typeface="Arial" panose="020B0604020202020204" pitchFamily="34" charset="0"/>
                    <a:cs typeface="Arial" panose="020B0604020202020204" pitchFamily="34" charset="0"/>
                  </a:rPr>
                  <a:t>f patients (%)</a:t>
                </a: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crossAx val="882105904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'[Sentinel Plus poster graphs.xlsx]Sheet1'!$B$83</c:f>
              <c:strCache>
                <c:ptCount val="1"/>
                <c:pt idx="0">
                  <c:v>MART - Before review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folHlin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5F-441D-8E12-59F119D7664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folHlin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F-441D-8E12-59F119D7664F}"/>
              </c:ext>
            </c:extLst>
          </c:dPt>
          <c:dLbls>
            <c:dLbl>
              <c:idx val="0"/>
              <c:layout>
                <c:manualLayout>
                  <c:x val="9.9911224332252593E-3"/>
                  <c:y val="0.24627815628204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sz="2400" dirty="0"/>
                      <a:t>7.82% (N=72)</a:t>
                    </a:r>
                    <a:br>
                      <a:rPr lang="pt-BR" sz="2400" dirty="0"/>
                    </a:br>
                    <a:r>
                      <a:rPr lang="pt-BR" sz="2400" dirty="0"/>
                      <a:t>On MART regimen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94874088652326"/>
                      <c:h val="0.611482607982585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15F-441D-8E12-59F119D766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5F-441D-8E12-59F119D76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'[Sentinel Plus poster graphs.xlsx]Sheet1'!$C$82:$D$82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'[Sentinel Plus poster graphs.xlsx]Sheet1'!$C$83:$D$83</c:f>
              <c:numCache>
                <c:formatCode>General</c:formatCode>
                <c:ptCount val="2"/>
                <c:pt idx="0">
                  <c:v>5.9</c:v>
                </c:pt>
                <c:pt idx="1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5F-441D-8E12-59F119D76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'[Sentinel Plus poster graphs.xlsx]Sheet1'!$B$120</c:f>
              <c:strCache>
                <c:ptCount val="1"/>
                <c:pt idx="0">
                  <c:v>MART - After review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folHlin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F8-4413-8140-48D9E902F657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folHlin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F8-4413-8140-48D9E902F657}"/>
              </c:ext>
            </c:extLst>
          </c:dPt>
          <c:dLbls>
            <c:dLbl>
              <c:idx val="0"/>
              <c:layout>
                <c:manualLayout>
                  <c:x val="-0.19489096032113634"/>
                  <c:y val="-0.332572762676675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80%</a:t>
                    </a:r>
                    <a:r>
                      <a:rPr lang="pt-BR" sz="2400" baseline="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(N=740)</a:t>
                    </a:r>
                    <a:br>
                      <a:rPr lang="pt-BR" sz="2400" baseline="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</a:br>
                    <a:r>
                      <a: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On MART regimen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11362943171684"/>
                      <c:h val="0.4770242886304635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8F8-4413-8140-48D9E902F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'[Sentinel Plus poster graphs.xlsx]Sheet1'!$C$119:$D$119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'[Sentinel Plus poster graphs.xlsx]Sheet1'!$C$120:$D$120</c:f>
              <c:numCache>
                <c:formatCode>General</c:formatCode>
                <c:ptCount val="2"/>
                <c:pt idx="0">
                  <c:v>77.8</c:v>
                </c:pt>
                <c:pt idx="1">
                  <c:v>22.200000000000003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F8-4413-8140-48D9E902F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Sheet1!$B$59</c:f>
              <c:strCache>
                <c:ptCount val="1"/>
                <c:pt idx="0">
                  <c:v>SABA - After review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8-458A-B7B8-476B70ED3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8-458A-B7B8-476B70ED304B}"/>
              </c:ext>
            </c:extLst>
          </c:dPt>
          <c:cat>
            <c:strRef>
              <c:f>Sheet1!$C$58:$D$58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Sheet1!$C$59:$D$59</c:f>
              <c:numCache>
                <c:formatCode>General</c:formatCode>
                <c:ptCount val="2"/>
                <c:pt idx="0">
                  <c:v>42.9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78-458A-B7B8-476B70ED3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'[Sentinel Plus poster graphs.xlsx]Sheet1'!$B$83</c:f>
              <c:strCache>
                <c:ptCount val="1"/>
                <c:pt idx="0">
                  <c:v>MART - Before review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folHlin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A-4EB5-90AB-4C2260E0223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folHlin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9A-4EB5-90AB-4C2260E0223A}"/>
              </c:ext>
            </c:extLst>
          </c:dPt>
          <c:dLbls>
            <c:dLbl>
              <c:idx val="0"/>
              <c:layout>
                <c:manualLayout>
                  <c:x val="0.23337701838350405"/>
                  <c:y val="0.16747476554695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sz="300" baseline="0" dirty="0"/>
                      <a:t>7.82% (N=72)</a:t>
                    </a:r>
                    <a:br>
                      <a:rPr lang="pt-BR" sz="300" baseline="0" dirty="0"/>
                    </a:br>
                    <a:r>
                      <a:rPr lang="pt-BR" sz="300" baseline="0" dirty="0"/>
                      <a:t>On MART </a:t>
                    </a:r>
                    <a:r>
                      <a:rPr lang="pt-BR" dirty="0"/>
                      <a:t>regimen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94874088652326"/>
                      <c:h val="0.611482607982585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69A-4EB5-90AB-4C2260E022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9A-4EB5-90AB-4C2260E02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'[Sentinel Plus poster graphs.xlsx]Sheet1'!$C$82:$D$82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'[Sentinel Plus poster graphs.xlsx]Sheet1'!$C$83:$D$83</c:f>
              <c:numCache>
                <c:formatCode>General</c:formatCode>
                <c:ptCount val="2"/>
                <c:pt idx="0">
                  <c:v>5.9</c:v>
                </c:pt>
                <c:pt idx="1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A-4EB5-90AB-4C2260E02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'[Sentinel Plus poster graphs.xlsx]Sheet1'!$B$120</c:f>
              <c:strCache>
                <c:ptCount val="1"/>
                <c:pt idx="0">
                  <c:v>MART - After review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folHlin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02-4F0D-ABFB-581C296189D1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folHlin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02-4F0D-ABFB-581C296189D1}"/>
              </c:ext>
            </c:extLst>
          </c:dPt>
          <c:dLbls>
            <c:dLbl>
              <c:idx val="0"/>
              <c:layout>
                <c:manualLayout>
                  <c:x val="7.7628655189740714E-2"/>
                  <c:y val="-0.306304919308782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dirty="0">
                        <a:solidFill>
                          <a:srgbClr val="404040"/>
                        </a:solidFill>
                      </a:rPr>
                      <a:t>80%</a:t>
                    </a:r>
                    <a:r>
                      <a:rPr lang="pt-BR" baseline="0" dirty="0">
                        <a:solidFill>
                          <a:srgbClr val="404040"/>
                        </a:solidFill>
                      </a:rPr>
                      <a:t> (N=740)</a:t>
                    </a:r>
                    <a:br>
                      <a:rPr lang="pt-BR" baseline="0" dirty="0">
                        <a:solidFill>
                          <a:srgbClr val="404040"/>
                        </a:solidFill>
                      </a:rPr>
                    </a:br>
                    <a:r>
                      <a:rPr lang="pt-BR" dirty="0">
                        <a:solidFill>
                          <a:srgbClr val="404040"/>
                        </a:solidFill>
                      </a:rPr>
                      <a:t>On MART regimen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11362943171684"/>
                      <c:h val="0.4770242886304635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902-4F0D-ABFB-581C29618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'[Sentinel Plus poster graphs.xlsx]Sheet1'!$C$119:$D$119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'[Sentinel Plus poster graphs.xlsx]Sheet1'!$C$120:$D$120</c:f>
              <c:numCache>
                <c:formatCode>General</c:formatCode>
                <c:ptCount val="2"/>
                <c:pt idx="0">
                  <c:v>77.8</c:v>
                </c:pt>
                <c:pt idx="1">
                  <c:v>22.200000000000003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02-4F0D-ABFB-581C29618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Sheet1!$B$59</c:f>
              <c:strCache>
                <c:ptCount val="1"/>
                <c:pt idx="0">
                  <c:v>SABA - After review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06-44F4-8488-866EE4A93E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06-44F4-8488-866EE4A93E5F}"/>
              </c:ext>
            </c:extLst>
          </c:dPt>
          <c:cat>
            <c:strRef>
              <c:f>Sheet1!$C$58:$D$58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Sheet1!$C$59:$D$59</c:f>
              <c:numCache>
                <c:formatCode>General</c:formatCode>
                <c:ptCount val="2"/>
                <c:pt idx="0">
                  <c:v>42.9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06-44F4-8488-866EE4A93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47326631153991E-2"/>
          <c:y val="7.6798638453746529E-2"/>
          <c:w val="0.88857136276711524"/>
          <c:h val="0.69367834674194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Before review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F1B4D5-D947-4C18-9C21-3AAB423D33F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B32-43FD-AA16-C51D34B135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3B4D05-383A-49A8-81F0-1367C4B81DF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32-43FD-AA16-C51D34B135B0}"/>
                </c:ext>
              </c:extLst>
            </c:dLbl>
            <c:dLbl>
              <c:idx val="2"/>
              <c:layout>
                <c:manualLayout>
                  <c:x val="-2.5307535468139547E-2"/>
                  <c:y val="-1.0971851154312175E-2"/>
                </c:manualLayout>
              </c:layout>
              <c:tx>
                <c:rich>
                  <a:bodyPr/>
                  <a:lstStyle/>
                  <a:p>
                    <a:fld id="{7AE225AD-E518-44A9-A7B1-5FFBE0901B6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B32-43FD-AA16-C51D34B135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DF1A8FC-53B2-4B2A-8395-8C90D6F7022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B32-43FD-AA16-C51D34B135B0}"/>
                </c:ext>
              </c:extLst>
            </c:dLbl>
            <c:dLbl>
              <c:idx val="4"/>
              <c:layout>
                <c:manualLayout>
                  <c:x val="-1.9847371456145905E-2"/>
                  <c:y val="-3.2915567681232216E-2"/>
                </c:manualLayout>
              </c:layout>
              <c:tx>
                <c:rich>
                  <a:bodyPr/>
                  <a:lstStyle/>
                  <a:p>
                    <a:fld id="{54E15898-BE8C-42D5-BE0B-EB307A6D8D4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B32-43FD-AA16-C51D34B13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Sheet1!$A$18:$A$22</c:f>
              <c:strCache>
                <c:ptCount val="5"/>
                <c:pt idx="0">
                  <c:v>No Regular Preventer Therapy</c:v>
                </c:pt>
                <c:pt idx="1">
                  <c:v>ICS Monotherapy</c:v>
                </c:pt>
                <c:pt idx="2">
                  <c:v>ICS/LABA*</c:v>
                </c:pt>
                <c:pt idx="3">
                  <c:v>Metered dose inhaler (MDI)</c:v>
                </c:pt>
                <c:pt idx="4">
                  <c:v>Dry powder inhaler (DPI)</c:v>
                </c:pt>
              </c:strCache>
            </c:strRef>
          </c:cat>
          <c:val>
            <c:numRef>
              <c:f>Sheet1!$B$18:$B$22</c:f>
              <c:numCache>
                <c:formatCode>General</c:formatCode>
                <c:ptCount val="5"/>
                <c:pt idx="0">
                  <c:v>65</c:v>
                </c:pt>
                <c:pt idx="1">
                  <c:v>249</c:v>
                </c:pt>
                <c:pt idx="2">
                  <c:v>424</c:v>
                </c:pt>
                <c:pt idx="3">
                  <c:v>532</c:v>
                </c:pt>
                <c:pt idx="4">
                  <c:v>355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Sheet1!$F$18:$F$22</c15:f>
                <c15:dlblRangeCache>
                  <c:ptCount val="5"/>
                  <c:pt idx="0">
                    <c:v>65 (6.2%)</c:v>
                  </c:pt>
                  <c:pt idx="1">
                    <c:v>249 (23.8%)</c:v>
                  </c:pt>
                  <c:pt idx="2">
                    <c:v>424 (40.5%)</c:v>
                  </c:pt>
                  <c:pt idx="3">
                    <c:v>532 (50.8%)</c:v>
                  </c:pt>
                  <c:pt idx="4">
                    <c:v>355 (33.9%)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B32-43FD-AA16-C51D34B135B0}"/>
            </c:ext>
          </c:extLst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After review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209590595814019E-2"/>
                  <c:y val="-1.0971851154312175E-2"/>
                </c:manualLayout>
              </c:layout>
              <c:tx>
                <c:rich>
                  <a:bodyPr/>
                  <a:lstStyle/>
                  <a:p>
                    <a:fld id="{B90BD253-A67D-482E-9DCA-2BF59485D86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B32-43FD-AA16-C51D34B135B0}"/>
                </c:ext>
              </c:extLst>
            </c:dLbl>
            <c:dLbl>
              <c:idx val="1"/>
              <c:layout>
                <c:manualLayout>
                  <c:x val="2.5307535468139589E-2"/>
                  <c:y val="-5.4859255771561883E-3"/>
                </c:manualLayout>
              </c:layout>
              <c:tx>
                <c:rich>
                  <a:bodyPr/>
                  <a:lstStyle/>
                  <a:p>
                    <a:fld id="{843CB0B8-214C-46D0-A27B-45A2C5B7536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B32-43FD-AA16-C51D34B135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8A0AA9-30DE-477B-A67F-EB6750D2C38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B32-43FD-AA16-C51D34B135B0}"/>
                </c:ext>
              </c:extLst>
            </c:dLbl>
            <c:dLbl>
              <c:idx val="3"/>
              <c:layout>
                <c:manualLayout>
                  <c:x val="3.3078952426909759E-2"/>
                  <c:y val="-3.8401495628104194E-2"/>
                </c:manualLayout>
              </c:layout>
              <c:tx>
                <c:rich>
                  <a:bodyPr/>
                  <a:lstStyle/>
                  <a:p>
                    <a:fld id="{50A556E0-9611-4D30-9A1A-657324FE42D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B32-43FD-AA16-C51D34B135B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19B583C-89C7-431B-B92A-639DEDED9B1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B32-43FD-AA16-C51D34B13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Sheet1!$A$18:$A$22</c:f>
              <c:strCache>
                <c:ptCount val="5"/>
                <c:pt idx="0">
                  <c:v>No Regular Preventer Therapy</c:v>
                </c:pt>
                <c:pt idx="1">
                  <c:v>ICS Monotherapy</c:v>
                </c:pt>
                <c:pt idx="2">
                  <c:v>ICS/LABA*</c:v>
                </c:pt>
                <c:pt idx="3">
                  <c:v>Metered dose inhaler (MDI)</c:v>
                </c:pt>
                <c:pt idx="4">
                  <c:v>Dry powder inhaler (DPI)</c:v>
                </c:pt>
              </c:strCache>
            </c:str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3</c:v>
                </c:pt>
                <c:pt idx="1">
                  <c:v>30</c:v>
                </c:pt>
                <c:pt idx="2">
                  <c:v>886</c:v>
                </c:pt>
                <c:pt idx="3">
                  <c:v>188</c:v>
                </c:pt>
                <c:pt idx="4">
                  <c:v>714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Sheet1!$G$18:$G$22</c15:f>
                <c15:dlblRangeCache>
                  <c:ptCount val="5"/>
                  <c:pt idx="0">
                    <c:v>3 (0.3%)</c:v>
                  </c:pt>
                  <c:pt idx="1">
                    <c:v>30 (2.9%)</c:v>
                  </c:pt>
                  <c:pt idx="2">
                    <c:v>886 (84.5%)</c:v>
                  </c:pt>
                  <c:pt idx="3">
                    <c:v>188 (17.9%)</c:v>
                  </c:pt>
                  <c:pt idx="4">
                    <c:v>714 (68.1%)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B32-43FD-AA16-C51D34B135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2105904"/>
        <c:axId val="882128944"/>
      </c:barChart>
      <c:catAx>
        <c:axId val="88210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128944"/>
        <c:crosses val="autoZero"/>
        <c:auto val="1"/>
        <c:lblAlgn val="ctr"/>
        <c:lblOffset val="100"/>
        <c:noMultiLvlLbl val="0"/>
      </c:catAx>
      <c:valAx>
        <c:axId val="8821289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5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patients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crossAx val="88210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9DDF7-6769-436F-A934-C3A14D582EAE}" type="doc">
      <dgm:prSet loTypeId="urn:microsoft.com/office/officeart/2005/8/layout/process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F6E63D-38EC-4764-A031-DCF6FF785CC1}">
      <dgm:prSet custT="1"/>
      <dgm:spPr/>
      <dgm:t>
        <a:bodyPr/>
        <a:lstStyle/>
        <a:p>
          <a:r>
            <a:rPr lang="en-GB" sz="2000" dirty="0"/>
            <a:t>ABC Council was 208 out of 217 in highest rate of respiratory related deaths and hospital admissions in the UK.</a:t>
          </a:r>
          <a:endParaRPr lang="en-US" sz="2000" dirty="0"/>
        </a:p>
      </dgm:t>
    </dgm:pt>
    <dgm:pt modelId="{A0A946EA-3810-4A20-9DF0-DFF0BAED317C}" type="parTrans" cxnId="{E4972B2B-2EC4-4AAF-B8C8-9FC08F9B1DD0}">
      <dgm:prSet/>
      <dgm:spPr/>
      <dgm:t>
        <a:bodyPr/>
        <a:lstStyle/>
        <a:p>
          <a:endParaRPr lang="en-US"/>
        </a:p>
      </dgm:t>
    </dgm:pt>
    <dgm:pt modelId="{1B284CFE-20BB-4F55-B0F3-370F40A9100F}" type="sibTrans" cxnId="{E4972B2B-2EC4-4AAF-B8C8-9FC08F9B1DD0}">
      <dgm:prSet/>
      <dgm:spPr/>
      <dgm:t>
        <a:bodyPr/>
        <a:lstStyle/>
        <a:p>
          <a:endParaRPr lang="en-US"/>
        </a:p>
      </dgm:t>
    </dgm:pt>
    <dgm:pt modelId="{C78D4A05-75F7-4B51-AB52-920885C15B51}">
      <dgm:prSet/>
      <dgm:spPr/>
      <dgm:t>
        <a:bodyPr/>
        <a:lstStyle/>
        <a:p>
          <a:r>
            <a:rPr lang="en-GB"/>
            <a:t>Sentinel Plus Aim – A Federation wide QI project to help reduce SABA overuse and improve patient outcomes.</a:t>
          </a:r>
          <a:endParaRPr lang="en-US"/>
        </a:p>
      </dgm:t>
    </dgm:pt>
    <dgm:pt modelId="{E9C5B41C-F807-43E0-890D-5B85DDF93A65}" type="parTrans" cxnId="{DD1758E0-532A-4F1B-9DB7-6D36A36C6648}">
      <dgm:prSet/>
      <dgm:spPr/>
      <dgm:t>
        <a:bodyPr/>
        <a:lstStyle/>
        <a:p>
          <a:endParaRPr lang="en-US"/>
        </a:p>
      </dgm:t>
    </dgm:pt>
    <dgm:pt modelId="{CB7D084D-6965-4440-9255-9B037DB64BEC}" type="sibTrans" cxnId="{DD1758E0-532A-4F1B-9DB7-6D36A36C6648}">
      <dgm:prSet/>
      <dgm:spPr/>
      <dgm:t>
        <a:bodyPr/>
        <a:lstStyle/>
        <a:p>
          <a:endParaRPr lang="en-US"/>
        </a:p>
      </dgm:t>
    </dgm:pt>
    <dgm:pt modelId="{D42200C5-CA2D-4AEF-97D3-9598B557AB13}">
      <dgm:prSet/>
      <dgm:spPr/>
      <dgm:t>
        <a:bodyPr/>
        <a:lstStyle/>
        <a:p>
          <a:r>
            <a:rPr lang="en-GB" dirty="0"/>
            <a:t>Improve asthma patient outcomes by identifying SABA overuse, holistically reviewing asthma patients and commencing guideline directed Maintenance and Reliever Therapy (MART) in appropriate patients. </a:t>
          </a:r>
          <a:endParaRPr lang="en-US" dirty="0"/>
        </a:p>
      </dgm:t>
    </dgm:pt>
    <dgm:pt modelId="{F89F724C-A154-4EA6-8811-FDDA2DBA887D}" type="parTrans" cxnId="{FE487E53-D305-49F3-9125-4469F02FE765}">
      <dgm:prSet/>
      <dgm:spPr/>
      <dgm:t>
        <a:bodyPr/>
        <a:lstStyle/>
        <a:p>
          <a:endParaRPr lang="en-US"/>
        </a:p>
      </dgm:t>
    </dgm:pt>
    <dgm:pt modelId="{2B7C9A37-4A79-426C-9E78-8F308D5E86B5}" type="sibTrans" cxnId="{FE487E53-D305-49F3-9125-4469F02FE765}">
      <dgm:prSet/>
      <dgm:spPr/>
      <dgm:t>
        <a:bodyPr/>
        <a:lstStyle/>
        <a:p>
          <a:endParaRPr lang="en-US"/>
        </a:p>
      </dgm:t>
    </dgm:pt>
    <dgm:pt modelId="{26C3ACAB-EB15-472C-9FD8-E4D1AB144C99}" type="pres">
      <dgm:prSet presAssocID="{8059DDF7-6769-436F-A934-C3A14D582EAE}" presName="linearFlow" presStyleCnt="0">
        <dgm:presLayoutVars>
          <dgm:resizeHandles val="exact"/>
        </dgm:presLayoutVars>
      </dgm:prSet>
      <dgm:spPr/>
    </dgm:pt>
    <dgm:pt modelId="{65B630A8-1B67-4B5C-8367-2386B97A2E18}" type="pres">
      <dgm:prSet presAssocID="{84F6E63D-38EC-4764-A031-DCF6FF785CC1}" presName="node" presStyleLbl="node1" presStyleIdx="0" presStyleCnt="2">
        <dgm:presLayoutVars>
          <dgm:bulletEnabled val="1"/>
        </dgm:presLayoutVars>
      </dgm:prSet>
      <dgm:spPr/>
    </dgm:pt>
    <dgm:pt modelId="{95936612-0982-45D5-95B2-EC00AECA4286}" type="pres">
      <dgm:prSet presAssocID="{1B284CFE-20BB-4F55-B0F3-370F40A9100F}" presName="sibTrans" presStyleLbl="sibTrans2D1" presStyleIdx="0" presStyleCnt="1"/>
      <dgm:spPr/>
    </dgm:pt>
    <dgm:pt modelId="{85476AEB-A5D4-4A17-8487-6B4898D6E34C}" type="pres">
      <dgm:prSet presAssocID="{1B284CFE-20BB-4F55-B0F3-370F40A9100F}" presName="connectorText" presStyleLbl="sibTrans2D1" presStyleIdx="0" presStyleCnt="1"/>
      <dgm:spPr/>
    </dgm:pt>
    <dgm:pt modelId="{D72C58EE-B026-46EB-9361-5D78F8F11496}" type="pres">
      <dgm:prSet presAssocID="{C78D4A05-75F7-4B51-AB52-920885C15B51}" presName="node" presStyleLbl="node1" presStyleIdx="1" presStyleCnt="2">
        <dgm:presLayoutVars>
          <dgm:bulletEnabled val="1"/>
        </dgm:presLayoutVars>
      </dgm:prSet>
      <dgm:spPr/>
    </dgm:pt>
  </dgm:ptLst>
  <dgm:cxnLst>
    <dgm:cxn modelId="{E4972B2B-2EC4-4AAF-B8C8-9FC08F9B1DD0}" srcId="{8059DDF7-6769-436F-A934-C3A14D582EAE}" destId="{84F6E63D-38EC-4764-A031-DCF6FF785CC1}" srcOrd="0" destOrd="0" parTransId="{A0A946EA-3810-4A20-9DF0-DFF0BAED317C}" sibTransId="{1B284CFE-20BB-4F55-B0F3-370F40A9100F}"/>
    <dgm:cxn modelId="{E57EB337-C3CF-4128-BD34-3B0037E25620}" type="presOf" srcId="{84F6E63D-38EC-4764-A031-DCF6FF785CC1}" destId="{65B630A8-1B67-4B5C-8367-2386B97A2E18}" srcOrd="0" destOrd="0" presId="urn:microsoft.com/office/officeart/2005/8/layout/process2"/>
    <dgm:cxn modelId="{A5E07470-7DE2-4FBE-AB6D-D50EA5183037}" type="presOf" srcId="{1B284CFE-20BB-4F55-B0F3-370F40A9100F}" destId="{85476AEB-A5D4-4A17-8487-6B4898D6E34C}" srcOrd="1" destOrd="0" presId="urn:microsoft.com/office/officeart/2005/8/layout/process2"/>
    <dgm:cxn modelId="{FE487E53-D305-49F3-9125-4469F02FE765}" srcId="{C78D4A05-75F7-4B51-AB52-920885C15B51}" destId="{D42200C5-CA2D-4AEF-97D3-9598B557AB13}" srcOrd="0" destOrd="0" parTransId="{F89F724C-A154-4EA6-8811-FDDA2DBA887D}" sibTransId="{2B7C9A37-4A79-426C-9E78-8F308D5E86B5}"/>
    <dgm:cxn modelId="{E84DCB54-A92B-48C4-8E86-7F4F6B822D97}" type="presOf" srcId="{C78D4A05-75F7-4B51-AB52-920885C15B51}" destId="{D72C58EE-B026-46EB-9361-5D78F8F11496}" srcOrd="0" destOrd="0" presId="urn:microsoft.com/office/officeart/2005/8/layout/process2"/>
    <dgm:cxn modelId="{C8ADDA81-A2B9-432D-B085-234550B1CA1F}" type="presOf" srcId="{D42200C5-CA2D-4AEF-97D3-9598B557AB13}" destId="{D72C58EE-B026-46EB-9361-5D78F8F11496}" srcOrd="0" destOrd="1" presId="urn:microsoft.com/office/officeart/2005/8/layout/process2"/>
    <dgm:cxn modelId="{DD1758E0-532A-4F1B-9DB7-6D36A36C6648}" srcId="{8059DDF7-6769-436F-A934-C3A14D582EAE}" destId="{C78D4A05-75F7-4B51-AB52-920885C15B51}" srcOrd="1" destOrd="0" parTransId="{E9C5B41C-F807-43E0-890D-5B85DDF93A65}" sibTransId="{CB7D084D-6965-4440-9255-9B037DB64BEC}"/>
    <dgm:cxn modelId="{FD4EAFE2-C1CD-4C5A-B68E-9049B0E52F2A}" type="presOf" srcId="{8059DDF7-6769-436F-A934-C3A14D582EAE}" destId="{26C3ACAB-EB15-472C-9FD8-E4D1AB144C99}" srcOrd="0" destOrd="0" presId="urn:microsoft.com/office/officeart/2005/8/layout/process2"/>
    <dgm:cxn modelId="{2388CDE3-B5EF-4396-A471-6FC092BE109E}" type="presOf" srcId="{1B284CFE-20BB-4F55-B0F3-370F40A9100F}" destId="{95936612-0982-45D5-95B2-EC00AECA4286}" srcOrd="0" destOrd="0" presId="urn:microsoft.com/office/officeart/2005/8/layout/process2"/>
    <dgm:cxn modelId="{05F976E3-9873-47BF-B92E-6C50E13EDCF1}" type="presParOf" srcId="{26C3ACAB-EB15-472C-9FD8-E4D1AB144C99}" destId="{65B630A8-1B67-4B5C-8367-2386B97A2E18}" srcOrd="0" destOrd="0" presId="urn:microsoft.com/office/officeart/2005/8/layout/process2"/>
    <dgm:cxn modelId="{4ECD0652-730E-4276-B213-E56158539061}" type="presParOf" srcId="{26C3ACAB-EB15-472C-9FD8-E4D1AB144C99}" destId="{95936612-0982-45D5-95B2-EC00AECA4286}" srcOrd="1" destOrd="0" presId="urn:microsoft.com/office/officeart/2005/8/layout/process2"/>
    <dgm:cxn modelId="{BE8B886F-5200-4F32-926B-79006D05C3A7}" type="presParOf" srcId="{95936612-0982-45D5-95B2-EC00AECA4286}" destId="{85476AEB-A5D4-4A17-8487-6B4898D6E34C}" srcOrd="0" destOrd="0" presId="urn:microsoft.com/office/officeart/2005/8/layout/process2"/>
    <dgm:cxn modelId="{EBC9FBB7-7CC9-4DB3-8C6B-D0668716F832}" type="presParOf" srcId="{26C3ACAB-EB15-472C-9FD8-E4D1AB144C99}" destId="{D72C58EE-B026-46EB-9361-5D78F8F1149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60643C-882B-4D87-B736-33CBFE9A31B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FAD79E-0511-4F33-8637-E90DAED19B9F}">
      <dgm:prSet/>
      <dgm:spPr/>
      <dgm:t>
        <a:bodyPr/>
        <a:lstStyle/>
        <a:p>
          <a:r>
            <a:rPr lang="en-GB"/>
            <a:t>The Federation submitted a poster presentation at the PCRS conference in conjunction with AZ Sentinel Plus.</a:t>
          </a:r>
          <a:endParaRPr lang="en-US"/>
        </a:p>
      </dgm:t>
    </dgm:pt>
    <dgm:pt modelId="{57F68290-0645-4B6A-B3FC-DEBC52F6FB57}" type="parTrans" cxnId="{D00B1B98-5656-4078-A5CD-DF1C83A76DAF}">
      <dgm:prSet/>
      <dgm:spPr/>
      <dgm:t>
        <a:bodyPr/>
        <a:lstStyle/>
        <a:p>
          <a:endParaRPr lang="en-US"/>
        </a:p>
      </dgm:t>
    </dgm:pt>
    <dgm:pt modelId="{B6F290ED-8E55-4636-85D3-C705E2E88880}" type="sibTrans" cxnId="{D00B1B98-5656-4078-A5CD-DF1C83A76DAF}">
      <dgm:prSet/>
      <dgm:spPr/>
      <dgm:t>
        <a:bodyPr/>
        <a:lstStyle/>
        <a:p>
          <a:endParaRPr lang="en-US"/>
        </a:p>
      </dgm:t>
    </dgm:pt>
    <dgm:pt modelId="{79E0BB3B-1D12-4616-8C13-EEE70D780629}">
      <dgm:prSet/>
      <dgm:spPr/>
      <dgm:t>
        <a:bodyPr/>
        <a:lstStyle/>
        <a:p>
          <a:r>
            <a:rPr lang="en-GB"/>
            <a:t>The Poster was presented by representatives of the federation to PCRS delegates.</a:t>
          </a:r>
          <a:endParaRPr lang="en-US"/>
        </a:p>
      </dgm:t>
    </dgm:pt>
    <dgm:pt modelId="{FBC99918-AA0D-43A1-B966-37E2E3C66DA7}" type="parTrans" cxnId="{9C9796DD-D2FB-46FF-B0C3-B7A9A55E0B07}">
      <dgm:prSet/>
      <dgm:spPr/>
      <dgm:t>
        <a:bodyPr/>
        <a:lstStyle/>
        <a:p>
          <a:endParaRPr lang="en-US"/>
        </a:p>
      </dgm:t>
    </dgm:pt>
    <dgm:pt modelId="{D3510FD4-4C36-409F-B13D-5BD2959DFEBC}" type="sibTrans" cxnId="{9C9796DD-D2FB-46FF-B0C3-B7A9A55E0B07}">
      <dgm:prSet/>
      <dgm:spPr/>
      <dgm:t>
        <a:bodyPr/>
        <a:lstStyle/>
        <a:p>
          <a:endParaRPr lang="en-US"/>
        </a:p>
      </dgm:t>
    </dgm:pt>
    <dgm:pt modelId="{F8DE9E0F-1D3E-465F-AB2C-DEC4C6B86F7D}" type="pres">
      <dgm:prSet presAssocID="{C460643C-882B-4D87-B736-33CBFE9A31B5}" presName="linear" presStyleCnt="0">
        <dgm:presLayoutVars>
          <dgm:animLvl val="lvl"/>
          <dgm:resizeHandles val="exact"/>
        </dgm:presLayoutVars>
      </dgm:prSet>
      <dgm:spPr/>
    </dgm:pt>
    <dgm:pt modelId="{F5EE793A-4AB5-4350-82F0-357125C6638D}" type="pres">
      <dgm:prSet presAssocID="{71FAD79E-0511-4F33-8637-E90DAED19B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A1DD66-C4F0-4EEB-AD9C-11E8E031DD80}" type="pres">
      <dgm:prSet presAssocID="{B6F290ED-8E55-4636-85D3-C705E2E88880}" presName="spacer" presStyleCnt="0"/>
      <dgm:spPr/>
    </dgm:pt>
    <dgm:pt modelId="{2740E5E0-ABE6-46E4-8B41-83813553AC33}" type="pres">
      <dgm:prSet presAssocID="{79E0BB3B-1D12-4616-8C13-EEE70D78062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C018069-447C-4F1F-985A-E20605A424D9}" type="presOf" srcId="{71FAD79E-0511-4F33-8637-E90DAED19B9F}" destId="{F5EE793A-4AB5-4350-82F0-357125C6638D}" srcOrd="0" destOrd="0" presId="urn:microsoft.com/office/officeart/2005/8/layout/vList2"/>
    <dgm:cxn modelId="{D00B1B98-5656-4078-A5CD-DF1C83A76DAF}" srcId="{C460643C-882B-4D87-B736-33CBFE9A31B5}" destId="{71FAD79E-0511-4F33-8637-E90DAED19B9F}" srcOrd="0" destOrd="0" parTransId="{57F68290-0645-4B6A-B3FC-DEBC52F6FB57}" sibTransId="{B6F290ED-8E55-4636-85D3-C705E2E88880}"/>
    <dgm:cxn modelId="{8230EBBF-957F-4DAA-9B9D-F22958F5CCEA}" type="presOf" srcId="{C460643C-882B-4D87-B736-33CBFE9A31B5}" destId="{F8DE9E0F-1D3E-465F-AB2C-DEC4C6B86F7D}" srcOrd="0" destOrd="0" presId="urn:microsoft.com/office/officeart/2005/8/layout/vList2"/>
    <dgm:cxn modelId="{9C9796DD-D2FB-46FF-B0C3-B7A9A55E0B07}" srcId="{C460643C-882B-4D87-B736-33CBFE9A31B5}" destId="{79E0BB3B-1D12-4616-8C13-EEE70D780629}" srcOrd="1" destOrd="0" parTransId="{FBC99918-AA0D-43A1-B966-37E2E3C66DA7}" sibTransId="{D3510FD4-4C36-409F-B13D-5BD2959DFEBC}"/>
    <dgm:cxn modelId="{8014ECF2-DBFC-4690-9228-FC62DDFA4B38}" type="presOf" srcId="{79E0BB3B-1D12-4616-8C13-EEE70D780629}" destId="{2740E5E0-ABE6-46E4-8B41-83813553AC33}" srcOrd="0" destOrd="0" presId="urn:microsoft.com/office/officeart/2005/8/layout/vList2"/>
    <dgm:cxn modelId="{3FBF5039-F426-46FB-93D3-D65721FCA907}" type="presParOf" srcId="{F8DE9E0F-1D3E-465F-AB2C-DEC4C6B86F7D}" destId="{F5EE793A-4AB5-4350-82F0-357125C6638D}" srcOrd="0" destOrd="0" presId="urn:microsoft.com/office/officeart/2005/8/layout/vList2"/>
    <dgm:cxn modelId="{9067199F-F263-4A4F-BACE-E50C6AE36E1C}" type="presParOf" srcId="{F8DE9E0F-1D3E-465F-AB2C-DEC4C6B86F7D}" destId="{7BA1DD66-C4F0-4EEB-AD9C-11E8E031DD80}" srcOrd="1" destOrd="0" presId="urn:microsoft.com/office/officeart/2005/8/layout/vList2"/>
    <dgm:cxn modelId="{5BB5C86C-2227-432F-A452-7A960821D435}" type="presParOf" srcId="{F8DE9E0F-1D3E-465F-AB2C-DEC4C6B86F7D}" destId="{2740E5E0-ABE6-46E4-8B41-83813553AC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E5F911-7374-4F87-83B5-BF4C0EB210D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099A79-73D1-469B-9040-757571DB3F4F}">
      <dgm:prSet phldrT="[Text]"/>
      <dgm:spPr/>
      <dgm:t>
        <a:bodyPr/>
        <a:lstStyle/>
        <a:p>
          <a:r>
            <a:rPr lang="en-GB" dirty="0"/>
            <a:t>Registered asthma patients= 6,167</a:t>
          </a:r>
        </a:p>
      </dgm:t>
    </dgm:pt>
    <dgm:pt modelId="{309FBA69-443D-4928-BDCF-D2E85CCCDE58}" type="parTrans" cxnId="{79D19668-A0AD-4D22-88F2-005383504471}">
      <dgm:prSet/>
      <dgm:spPr/>
      <dgm:t>
        <a:bodyPr/>
        <a:lstStyle/>
        <a:p>
          <a:endParaRPr lang="en-GB"/>
        </a:p>
      </dgm:t>
    </dgm:pt>
    <dgm:pt modelId="{A80FF668-3C3F-4A2A-B5BB-B4D67CCE07D2}" type="sibTrans" cxnId="{79D19668-A0AD-4D22-88F2-005383504471}">
      <dgm:prSet/>
      <dgm:spPr/>
      <dgm:t>
        <a:bodyPr/>
        <a:lstStyle/>
        <a:p>
          <a:endParaRPr lang="en-GB"/>
        </a:p>
      </dgm:t>
    </dgm:pt>
    <dgm:pt modelId="{81D06680-00AB-41F3-BD6B-A01B33376FC8}">
      <dgm:prSet phldrT="[Text]"/>
      <dgm:spPr/>
      <dgm:t>
        <a:bodyPr/>
        <a:lstStyle/>
        <a:p>
          <a:r>
            <a:rPr lang="en-GB" dirty="0"/>
            <a:t>≥2 OCS, ≥2 asthma attacks, or ≥1 asthma admission in 12 months</a:t>
          </a:r>
        </a:p>
        <a:p>
          <a:r>
            <a:rPr lang="en-GB" dirty="0"/>
            <a:t>=653</a:t>
          </a:r>
        </a:p>
      </dgm:t>
    </dgm:pt>
    <dgm:pt modelId="{B63F1B0F-D173-430E-B279-C9E29E40C2F7}" type="parTrans" cxnId="{6BE5AAB9-B553-4A3F-9FEF-050E846EE3C3}">
      <dgm:prSet/>
      <dgm:spPr/>
      <dgm:t>
        <a:bodyPr/>
        <a:lstStyle/>
        <a:p>
          <a:endParaRPr lang="en-GB"/>
        </a:p>
      </dgm:t>
    </dgm:pt>
    <dgm:pt modelId="{5B835106-B39F-4AF2-946A-F327A94831E5}" type="sibTrans" cxnId="{6BE5AAB9-B553-4A3F-9FEF-050E846EE3C3}">
      <dgm:prSet/>
      <dgm:spPr/>
      <dgm:t>
        <a:bodyPr/>
        <a:lstStyle/>
        <a:p>
          <a:endParaRPr lang="en-GB"/>
        </a:p>
      </dgm:t>
    </dgm:pt>
    <dgm:pt modelId="{1208BC26-3895-46EA-AF93-E23BB379FF16}">
      <dgm:prSet phldrT="[Text]"/>
      <dgm:spPr/>
      <dgm:t>
        <a:bodyPr/>
        <a:lstStyle/>
        <a:p>
          <a:r>
            <a:rPr lang="en-GB" dirty="0"/>
            <a:t>Number of practices =16</a:t>
          </a:r>
        </a:p>
      </dgm:t>
    </dgm:pt>
    <dgm:pt modelId="{E69AC5FB-A91E-40F0-B5F1-2FCF96BAB55A}" type="parTrans" cxnId="{F14D6CAA-3657-4ACF-A3C4-F63510FCFDFA}">
      <dgm:prSet/>
      <dgm:spPr/>
      <dgm:t>
        <a:bodyPr/>
        <a:lstStyle/>
        <a:p>
          <a:endParaRPr lang="en-GB"/>
        </a:p>
      </dgm:t>
    </dgm:pt>
    <dgm:pt modelId="{74D1399C-27A0-45DC-BAA7-3FF795E271B2}" type="sibTrans" cxnId="{F14D6CAA-3657-4ACF-A3C4-F63510FCFDFA}">
      <dgm:prSet/>
      <dgm:spPr/>
      <dgm:t>
        <a:bodyPr/>
        <a:lstStyle/>
        <a:p>
          <a:endParaRPr lang="en-GB"/>
        </a:p>
      </dgm:t>
    </dgm:pt>
    <dgm:pt modelId="{C4286F7C-84B8-46A2-869E-4AF920044DAC}">
      <dgm:prSet phldrT="[Text]"/>
      <dgm:spPr/>
      <dgm:t>
        <a:bodyPr/>
        <a:lstStyle/>
        <a:p>
          <a:r>
            <a:rPr lang="en-GB" dirty="0"/>
            <a:t>≥1 OCS, ≥1 asthma attacks in 12 months</a:t>
          </a:r>
        </a:p>
        <a:p>
          <a:r>
            <a:rPr lang="en-GB" dirty="0"/>
            <a:t>= 829 </a:t>
          </a:r>
        </a:p>
      </dgm:t>
    </dgm:pt>
    <dgm:pt modelId="{62FA3910-9125-4C20-9890-6ABA0A664652}" type="parTrans" cxnId="{9BBCB687-8043-483C-A694-596631DBFAF1}">
      <dgm:prSet/>
      <dgm:spPr/>
      <dgm:t>
        <a:bodyPr/>
        <a:lstStyle/>
        <a:p>
          <a:endParaRPr lang="en-GB"/>
        </a:p>
      </dgm:t>
    </dgm:pt>
    <dgm:pt modelId="{E9FA5BC9-7686-417C-9274-43FA28E32002}" type="sibTrans" cxnId="{9BBCB687-8043-483C-A694-596631DBFAF1}">
      <dgm:prSet/>
      <dgm:spPr/>
      <dgm:t>
        <a:bodyPr/>
        <a:lstStyle/>
        <a:p>
          <a:endParaRPr lang="en-GB"/>
        </a:p>
      </dgm:t>
    </dgm:pt>
    <dgm:pt modelId="{E0390DAF-9123-4B21-BBEC-93E40D0ED920}" type="pres">
      <dgm:prSet presAssocID="{3BE5F911-7374-4F87-83B5-BF4C0EB210D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99BAF74-440B-44A7-8E7B-7827BB03BB6A}" type="pres">
      <dgm:prSet presAssocID="{C4286F7C-84B8-46A2-869E-4AF920044DAC}" presName="Accent4" presStyleCnt="0"/>
      <dgm:spPr/>
    </dgm:pt>
    <dgm:pt modelId="{CB41BAAA-09E7-4628-86FA-6729F7BDC375}" type="pres">
      <dgm:prSet presAssocID="{C4286F7C-84B8-46A2-869E-4AF920044DAC}" presName="Accent" presStyleLbl="node1" presStyleIdx="0" presStyleCnt="4"/>
      <dgm:spPr/>
    </dgm:pt>
    <dgm:pt modelId="{763C09A2-6B3B-4CA0-A9BF-3502E6A8E1A6}" type="pres">
      <dgm:prSet presAssocID="{C4286F7C-84B8-46A2-869E-4AF920044DAC}" presName="ParentBackground4" presStyleCnt="0"/>
      <dgm:spPr/>
    </dgm:pt>
    <dgm:pt modelId="{6F258FDD-FB7F-4F61-9255-AC35518754DD}" type="pres">
      <dgm:prSet presAssocID="{C4286F7C-84B8-46A2-869E-4AF920044DAC}" presName="ParentBackground" presStyleLbl="fgAcc1" presStyleIdx="0" presStyleCnt="4" custLinFactNeighborX="-368" custLinFactNeighborY="-170"/>
      <dgm:spPr/>
    </dgm:pt>
    <dgm:pt modelId="{DBFFD3FF-7643-4ADE-8BB5-33E1786E157C}" type="pres">
      <dgm:prSet presAssocID="{C4286F7C-84B8-46A2-869E-4AF920044DA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380A7B-82CB-4904-8773-7085EA0604D9}" type="pres">
      <dgm:prSet presAssocID="{81D06680-00AB-41F3-BD6B-A01B33376FC8}" presName="Accent3" presStyleCnt="0"/>
      <dgm:spPr/>
    </dgm:pt>
    <dgm:pt modelId="{3700B46F-7300-45FC-96B3-E07F8EAC1C1C}" type="pres">
      <dgm:prSet presAssocID="{81D06680-00AB-41F3-BD6B-A01B33376FC8}" presName="Accent" presStyleLbl="node1" presStyleIdx="1" presStyleCnt="4"/>
      <dgm:spPr/>
    </dgm:pt>
    <dgm:pt modelId="{D6FDF8A7-FB68-48A5-8034-9207DF41FA08}" type="pres">
      <dgm:prSet presAssocID="{81D06680-00AB-41F3-BD6B-A01B33376FC8}" presName="ParentBackground3" presStyleCnt="0"/>
      <dgm:spPr/>
    </dgm:pt>
    <dgm:pt modelId="{0AB3E990-1AF2-4B7A-AFEF-064E44C76D29}" type="pres">
      <dgm:prSet presAssocID="{81D06680-00AB-41F3-BD6B-A01B33376FC8}" presName="ParentBackground" presStyleLbl="fgAcc1" presStyleIdx="1" presStyleCnt="4" custLinFactNeighborX="1041" custLinFactNeighborY="-354"/>
      <dgm:spPr/>
    </dgm:pt>
    <dgm:pt modelId="{984928F0-3C1D-4793-8120-8F1D9EC56731}" type="pres">
      <dgm:prSet presAssocID="{81D06680-00AB-41F3-BD6B-A01B33376FC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4065949-CD80-453E-983C-768E54D57D3C}" type="pres">
      <dgm:prSet presAssocID="{56099A79-73D1-469B-9040-757571DB3F4F}" presName="Accent2" presStyleCnt="0"/>
      <dgm:spPr/>
    </dgm:pt>
    <dgm:pt modelId="{5090694C-D6DC-4031-B64D-25FC8A5F1AFE}" type="pres">
      <dgm:prSet presAssocID="{56099A79-73D1-469B-9040-757571DB3F4F}" presName="Accent" presStyleLbl="node1" presStyleIdx="2" presStyleCnt="4"/>
      <dgm:spPr/>
    </dgm:pt>
    <dgm:pt modelId="{66AEB112-9EB0-4162-AEB5-21435F132D54}" type="pres">
      <dgm:prSet presAssocID="{56099A79-73D1-469B-9040-757571DB3F4F}" presName="ParentBackground2" presStyleCnt="0"/>
      <dgm:spPr/>
    </dgm:pt>
    <dgm:pt modelId="{93DE1626-ACA7-4526-BD34-5564D4B9AAC9}" type="pres">
      <dgm:prSet presAssocID="{56099A79-73D1-469B-9040-757571DB3F4F}" presName="ParentBackground" presStyleLbl="fgAcc1" presStyleIdx="2" presStyleCnt="4"/>
      <dgm:spPr/>
    </dgm:pt>
    <dgm:pt modelId="{6E35928E-FD2A-46FA-BB58-ED6855AE8735}" type="pres">
      <dgm:prSet presAssocID="{56099A79-73D1-469B-9040-757571DB3F4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C1CEE16-1DE2-4B9A-8782-3C8033E2C505}" type="pres">
      <dgm:prSet presAssocID="{1208BC26-3895-46EA-AF93-E23BB379FF16}" presName="Accent1" presStyleCnt="0"/>
      <dgm:spPr/>
    </dgm:pt>
    <dgm:pt modelId="{3F99D631-A925-48E4-AFBF-BA3F8A5513EE}" type="pres">
      <dgm:prSet presAssocID="{1208BC26-3895-46EA-AF93-E23BB379FF16}" presName="Accent" presStyleLbl="node1" presStyleIdx="3" presStyleCnt="4"/>
      <dgm:spPr/>
    </dgm:pt>
    <dgm:pt modelId="{CEA198F6-F8C8-4263-B690-31007B890CEE}" type="pres">
      <dgm:prSet presAssocID="{1208BC26-3895-46EA-AF93-E23BB379FF16}" presName="ParentBackground1" presStyleCnt="0"/>
      <dgm:spPr/>
    </dgm:pt>
    <dgm:pt modelId="{168D4ED1-E6ED-402B-A9C4-8A6957028AC2}" type="pres">
      <dgm:prSet presAssocID="{1208BC26-3895-46EA-AF93-E23BB379FF16}" presName="ParentBackground" presStyleLbl="fgAcc1" presStyleIdx="3" presStyleCnt="4"/>
      <dgm:spPr/>
    </dgm:pt>
    <dgm:pt modelId="{A6978535-FB31-4C5F-99C5-067C1640C19E}" type="pres">
      <dgm:prSet presAssocID="{1208BC26-3895-46EA-AF93-E23BB379FF1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0EDA70C-31A7-4463-A6A3-ED1D22C09D30}" type="presOf" srcId="{56099A79-73D1-469B-9040-757571DB3F4F}" destId="{93DE1626-ACA7-4526-BD34-5564D4B9AAC9}" srcOrd="0" destOrd="0" presId="urn:microsoft.com/office/officeart/2011/layout/CircleProcess"/>
    <dgm:cxn modelId="{F8999910-BD5E-4B4E-B13D-F635107DDF4F}" type="presOf" srcId="{3BE5F911-7374-4F87-83B5-BF4C0EB210D8}" destId="{E0390DAF-9123-4B21-BBEC-93E40D0ED920}" srcOrd="0" destOrd="0" presId="urn:microsoft.com/office/officeart/2011/layout/CircleProcess"/>
    <dgm:cxn modelId="{767D595F-2E09-4FAF-B22C-D3AA2530279C}" type="presOf" srcId="{56099A79-73D1-469B-9040-757571DB3F4F}" destId="{6E35928E-FD2A-46FA-BB58-ED6855AE8735}" srcOrd="1" destOrd="0" presId="urn:microsoft.com/office/officeart/2011/layout/CircleProcess"/>
    <dgm:cxn modelId="{917FB364-6A47-410D-A9A5-AA90EC17F803}" type="presOf" srcId="{1208BC26-3895-46EA-AF93-E23BB379FF16}" destId="{A6978535-FB31-4C5F-99C5-067C1640C19E}" srcOrd="1" destOrd="0" presId="urn:microsoft.com/office/officeart/2011/layout/CircleProcess"/>
    <dgm:cxn modelId="{79D19668-A0AD-4D22-88F2-005383504471}" srcId="{3BE5F911-7374-4F87-83B5-BF4C0EB210D8}" destId="{56099A79-73D1-469B-9040-757571DB3F4F}" srcOrd="1" destOrd="0" parTransId="{309FBA69-443D-4928-BDCF-D2E85CCCDE58}" sibTransId="{A80FF668-3C3F-4A2A-B5BB-B4D67CCE07D2}"/>
    <dgm:cxn modelId="{284FAC54-F2B9-49BF-95FB-03F2F476F548}" type="presOf" srcId="{C4286F7C-84B8-46A2-869E-4AF920044DAC}" destId="{6F258FDD-FB7F-4F61-9255-AC35518754DD}" srcOrd="0" destOrd="0" presId="urn:microsoft.com/office/officeart/2011/layout/CircleProcess"/>
    <dgm:cxn modelId="{9BBCB687-8043-483C-A694-596631DBFAF1}" srcId="{3BE5F911-7374-4F87-83B5-BF4C0EB210D8}" destId="{C4286F7C-84B8-46A2-869E-4AF920044DAC}" srcOrd="3" destOrd="0" parTransId="{62FA3910-9125-4C20-9890-6ABA0A664652}" sibTransId="{E9FA5BC9-7686-417C-9274-43FA28E32002}"/>
    <dgm:cxn modelId="{4C189DA6-9DBE-4EBF-B001-2E4871D27A0C}" type="presOf" srcId="{C4286F7C-84B8-46A2-869E-4AF920044DAC}" destId="{DBFFD3FF-7643-4ADE-8BB5-33E1786E157C}" srcOrd="1" destOrd="0" presId="urn:microsoft.com/office/officeart/2011/layout/CircleProcess"/>
    <dgm:cxn modelId="{F14D6CAA-3657-4ACF-A3C4-F63510FCFDFA}" srcId="{3BE5F911-7374-4F87-83B5-BF4C0EB210D8}" destId="{1208BC26-3895-46EA-AF93-E23BB379FF16}" srcOrd="0" destOrd="0" parTransId="{E69AC5FB-A91E-40F0-B5F1-2FCF96BAB55A}" sibTransId="{74D1399C-27A0-45DC-BAA7-3FF795E271B2}"/>
    <dgm:cxn modelId="{6BE5AAB9-B553-4A3F-9FEF-050E846EE3C3}" srcId="{3BE5F911-7374-4F87-83B5-BF4C0EB210D8}" destId="{81D06680-00AB-41F3-BD6B-A01B33376FC8}" srcOrd="2" destOrd="0" parTransId="{B63F1B0F-D173-430E-B279-C9E29E40C2F7}" sibTransId="{5B835106-B39F-4AF2-946A-F327A94831E5}"/>
    <dgm:cxn modelId="{6FD695E4-3D80-474D-B71D-C3075FB441E3}" type="presOf" srcId="{1208BC26-3895-46EA-AF93-E23BB379FF16}" destId="{168D4ED1-E6ED-402B-A9C4-8A6957028AC2}" srcOrd="0" destOrd="0" presId="urn:microsoft.com/office/officeart/2011/layout/CircleProcess"/>
    <dgm:cxn modelId="{0C2D1DEF-C573-4E71-B60C-797FF36EE135}" type="presOf" srcId="{81D06680-00AB-41F3-BD6B-A01B33376FC8}" destId="{984928F0-3C1D-4793-8120-8F1D9EC56731}" srcOrd="1" destOrd="0" presId="urn:microsoft.com/office/officeart/2011/layout/CircleProcess"/>
    <dgm:cxn modelId="{C284D6F7-C9BB-4934-B50F-6DB4B5D743EA}" type="presOf" srcId="{81D06680-00AB-41F3-BD6B-A01B33376FC8}" destId="{0AB3E990-1AF2-4B7A-AFEF-064E44C76D29}" srcOrd="0" destOrd="0" presId="urn:microsoft.com/office/officeart/2011/layout/CircleProcess"/>
    <dgm:cxn modelId="{BD1AC908-BA81-475A-8E71-7458A04A0797}" type="presParOf" srcId="{E0390DAF-9123-4B21-BBEC-93E40D0ED920}" destId="{399BAF74-440B-44A7-8E7B-7827BB03BB6A}" srcOrd="0" destOrd="0" presId="urn:microsoft.com/office/officeart/2011/layout/CircleProcess"/>
    <dgm:cxn modelId="{BC74FC30-5B65-4F9F-B635-C959BD7A1E01}" type="presParOf" srcId="{399BAF74-440B-44A7-8E7B-7827BB03BB6A}" destId="{CB41BAAA-09E7-4628-86FA-6729F7BDC375}" srcOrd="0" destOrd="0" presId="urn:microsoft.com/office/officeart/2011/layout/CircleProcess"/>
    <dgm:cxn modelId="{D9FE2B70-9A0D-4BCD-B90A-6610DDE1996A}" type="presParOf" srcId="{E0390DAF-9123-4B21-BBEC-93E40D0ED920}" destId="{763C09A2-6B3B-4CA0-A9BF-3502E6A8E1A6}" srcOrd="1" destOrd="0" presId="urn:microsoft.com/office/officeart/2011/layout/CircleProcess"/>
    <dgm:cxn modelId="{DD0045B3-72EB-42C9-836A-093D7B1EC86F}" type="presParOf" srcId="{763C09A2-6B3B-4CA0-A9BF-3502E6A8E1A6}" destId="{6F258FDD-FB7F-4F61-9255-AC35518754DD}" srcOrd="0" destOrd="0" presId="urn:microsoft.com/office/officeart/2011/layout/CircleProcess"/>
    <dgm:cxn modelId="{D85DC674-8373-4747-9A68-1FFD9730591F}" type="presParOf" srcId="{E0390DAF-9123-4B21-BBEC-93E40D0ED920}" destId="{DBFFD3FF-7643-4ADE-8BB5-33E1786E157C}" srcOrd="2" destOrd="0" presId="urn:microsoft.com/office/officeart/2011/layout/CircleProcess"/>
    <dgm:cxn modelId="{55992A4A-2A9F-4990-8B9A-77D40EAE96BD}" type="presParOf" srcId="{E0390DAF-9123-4B21-BBEC-93E40D0ED920}" destId="{24380A7B-82CB-4904-8773-7085EA0604D9}" srcOrd="3" destOrd="0" presId="urn:microsoft.com/office/officeart/2011/layout/CircleProcess"/>
    <dgm:cxn modelId="{FA2D558F-CF60-43EA-B3DE-41BF28F4BF01}" type="presParOf" srcId="{24380A7B-82CB-4904-8773-7085EA0604D9}" destId="{3700B46F-7300-45FC-96B3-E07F8EAC1C1C}" srcOrd="0" destOrd="0" presId="urn:microsoft.com/office/officeart/2011/layout/CircleProcess"/>
    <dgm:cxn modelId="{B9CB9EC6-0781-42EA-9F81-93CBC324CCD9}" type="presParOf" srcId="{E0390DAF-9123-4B21-BBEC-93E40D0ED920}" destId="{D6FDF8A7-FB68-48A5-8034-9207DF41FA08}" srcOrd="4" destOrd="0" presId="urn:microsoft.com/office/officeart/2011/layout/CircleProcess"/>
    <dgm:cxn modelId="{7A48DB08-555E-4348-9E84-81FE209CF85B}" type="presParOf" srcId="{D6FDF8A7-FB68-48A5-8034-9207DF41FA08}" destId="{0AB3E990-1AF2-4B7A-AFEF-064E44C76D29}" srcOrd="0" destOrd="0" presId="urn:microsoft.com/office/officeart/2011/layout/CircleProcess"/>
    <dgm:cxn modelId="{A845967E-890C-4CF1-A49D-4257161F7345}" type="presParOf" srcId="{E0390DAF-9123-4B21-BBEC-93E40D0ED920}" destId="{984928F0-3C1D-4793-8120-8F1D9EC56731}" srcOrd="5" destOrd="0" presId="urn:microsoft.com/office/officeart/2011/layout/CircleProcess"/>
    <dgm:cxn modelId="{151EF424-144C-4DA3-8C82-E7C526687E94}" type="presParOf" srcId="{E0390DAF-9123-4B21-BBEC-93E40D0ED920}" destId="{14065949-CD80-453E-983C-768E54D57D3C}" srcOrd="6" destOrd="0" presId="urn:microsoft.com/office/officeart/2011/layout/CircleProcess"/>
    <dgm:cxn modelId="{135B22FB-F019-4E3E-9D2F-C1A644EAB61B}" type="presParOf" srcId="{14065949-CD80-453E-983C-768E54D57D3C}" destId="{5090694C-D6DC-4031-B64D-25FC8A5F1AFE}" srcOrd="0" destOrd="0" presId="urn:microsoft.com/office/officeart/2011/layout/CircleProcess"/>
    <dgm:cxn modelId="{C9C29B49-C3E7-428D-ACB4-FA669FBC2C11}" type="presParOf" srcId="{E0390DAF-9123-4B21-BBEC-93E40D0ED920}" destId="{66AEB112-9EB0-4162-AEB5-21435F132D54}" srcOrd="7" destOrd="0" presId="urn:microsoft.com/office/officeart/2011/layout/CircleProcess"/>
    <dgm:cxn modelId="{2C33321A-3AB7-46B3-A887-F1F1671263F9}" type="presParOf" srcId="{66AEB112-9EB0-4162-AEB5-21435F132D54}" destId="{93DE1626-ACA7-4526-BD34-5564D4B9AAC9}" srcOrd="0" destOrd="0" presId="urn:microsoft.com/office/officeart/2011/layout/CircleProcess"/>
    <dgm:cxn modelId="{D91A007B-75C4-4AC8-A2C4-0105C0E4733A}" type="presParOf" srcId="{E0390DAF-9123-4B21-BBEC-93E40D0ED920}" destId="{6E35928E-FD2A-46FA-BB58-ED6855AE8735}" srcOrd="8" destOrd="0" presId="urn:microsoft.com/office/officeart/2011/layout/CircleProcess"/>
    <dgm:cxn modelId="{FB702781-18FA-4D39-A9B3-FFD69A042D88}" type="presParOf" srcId="{E0390DAF-9123-4B21-BBEC-93E40D0ED920}" destId="{3C1CEE16-1DE2-4B9A-8782-3C8033E2C505}" srcOrd="9" destOrd="0" presId="urn:microsoft.com/office/officeart/2011/layout/CircleProcess"/>
    <dgm:cxn modelId="{7A63D405-6E2A-4E05-8E16-B850363FC922}" type="presParOf" srcId="{3C1CEE16-1DE2-4B9A-8782-3C8033E2C505}" destId="{3F99D631-A925-48E4-AFBF-BA3F8A5513EE}" srcOrd="0" destOrd="0" presId="urn:microsoft.com/office/officeart/2011/layout/CircleProcess"/>
    <dgm:cxn modelId="{3AF504B0-36DC-4B19-9E5A-30872EB249E1}" type="presParOf" srcId="{E0390DAF-9123-4B21-BBEC-93E40D0ED920}" destId="{CEA198F6-F8C8-4263-B690-31007B890CEE}" srcOrd="10" destOrd="0" presId="urn:microsoft.com/office/officeart/2011/layout/CircleProcess"/>
    <dgm:cxn modelId="{8FB3137F-F296-4F2F-8F75-F23206CA6420}" type="presParOf" srcId="{CEA198F6-F8C8-4263-B690-31007B890CEE}" destId="{168D4ED1-E6ED-402B-A9C4-8A6957028AC2}" srcOrd="0" destOrd="0" presId="urn:microsoft.com/office/officeart/2011/layout/CircleProcess"/>
    <dgm:cxn modelId="{433D5D33-E95A-4B75-A81E-0B76A469363F}" type="presParOf" srcId="{E0390DAF-9123-4B21-BBEC-93E40D0ED920}" destId="{A6978535-FB31-4C5F-99C5-067C1640C19E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5A25A-21E2-416A-BBA8-57B2719F37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C16B25-BD58-48F4-9AF1-04AC7CACB573}">
      <dgm:prSet/>
      <dgm:spPr/>
      <dgm:t>
        <a:bodyPr/>
        <a:lstStyle/>
        <a:p>
          <a:r>
            <a:rPr lang="en-GB"/>
            <a:t>In the federation 16 of 22 practices signed up to the project</a:t>
          </a:r>
          <a:endParaRPr lang="en-US"/>
        </a:p>
      </dgm:t>
    </dgm:pt>
    <dgm:pt modelId="{AFE3EF83-D4B1-4AC7-AE77-F0B45945E75D}" type="parTrans" cxnId="{AA2A2501-3390-42D4-9D4D-ED95F32C2F88}">
      <dgm:prSet/>
      <dgm:spPr/>
      <dgm:t>
        <a:bodyPr/>
        <a:lstStyle/>
        <a:p>
          <a:endParaRPr lang="en-US"/>
        </a:p>
      </dgm:t>
    </dgm:pt>
    <dgm:pt modelId="{385ED499-DDD9-4B80-98C6-604760755501}" type="sibTrans" cxnId="{AA2A2501-3390-42D4-9D4D-ED95F32C2F88}">
      <dgm:prSet/>
      <dgm:spPr/>
      <dgm:t>
        <a:bodyPr/>
        <a:lstStyle/>
        <a:p>
          <a:endParaRPr lang="en-US"/>
        </a:p>
      </dgm:t>
    </dgm:pt>
    <dgm:pt modelId="{1A13BB7E-55E3-4FA4-AFAF-369365866FF9}">
      <dgm:prSet/>
      <dgm:spPr/>
      <dgm:t>
        <a:bodyPr/>
        <a:lstStyle/>
        <a:p>
          <a:r>
            <a:rPr lang="en-GB"/>
            <a:t>920 Patients were reviewed (of 6167 total pts coded as Asthmatic the highest risk patients were invited for review)</a:t>
          </a:r>
          <a:endParaRPr lang="en-US"/>
        </a:p>
      </dgm:t>
    </dgm:pt>
    <dgm:pt modelId="{02D31105-F90C-4564-BEAA-5DBD58B0C657}" type="parTrans" cxnId="{7F012C4B-7433-419F-841E-A4A35AC66D7E}">
      <dgm:prSet/>
      <dgm:spPr/>
      <dgm:t>
        <a:bodyPr/>
        <a:lstStyle/>
        <a:p>
          <a:endParaRPr lang="en-US"/>
        </a:p>
      </dgm:t>
    </dgm:pt>
    <dgm:pt modelId="{ED76765A-84CE-421D-9D1B-96E8A71D8023}" type="sibTrans" cxnId="{7F012C4B-7433-419F-841E-A4A35AC66D7E}">
      <dgm:prSet/>
      <dgm:spPr/>
      <dgm:t>
        <a:bodyPr/>
        <a:lstStyle/>
        <a:p>
          <a:endParaRPr lang="en-US"/>
        </a:p>
      </dgm:t>
    </dgm:pt>
    <dgm:pt modelId="{F78B0649-1220-4671-8DCA-949EDB4EEB97}">
      <dgm:prSet/>
      <dgm:spPr/>
      <dgm:t>
        <a:bodyPr/>
        <a:lstStyle/>
        <a:p>
          <a:r>
            <a:rPr lang="en-GB"/>
            <a:t>Patient reviews were carried out by Clinical Interface Pharmacists</a:t>
          </a:r>
          <a:endParaRPr lang="en-US"/>
        </a:p>
      </dgm:t>
    </dgm:pt>
    <dgm:pt modelId="{23DE395C-ADB5-4792-B53E-B4816BF126D5}" type="parTrans" cxnId="{E1407062-962E-4328-A14C-80CA9ABD0889}">
      <dgm:prSet/>
      <dgm:spPr/>
      <dgm:t>
        <a:bodyPr/>
        <a:lstStyle/>
        <a:p>
          <a:endParaRPr lang="en-US"/>
        </a:p>
      </dgm:t>
    </dgm:pt>
    <dgm:pt modelId="{F3DE4A87-17B3-4BE3-9168-A26A9E731F02}" type="sibTrans" cxnId="{E1407062-962E-4328-A14C-80CA9ABD0889}">
      <dgm:prSet/>
      <dgm:spPr/>
      <dgm:t>
        <a:bodyPr/>
        <a:lstStyle/>
        <a:p>
          <a:endParaRPr lang="en-US"/>
        </a:p>
      </dgm:t>
    </dgm:pt>
    <dgm:pt modelId="{BAAF8722-21C9-4923-AB67-7F0738DAF735}" type="pres">
      <dgm:prSet presAssocID="{28E5A25A-21E2-416A-BBA8-57B2719F37AC}" presName="linear" presStyleCnt="0">
        <dgm:presLayoutVars>
          <dgm:animLvl val="lvl"/>
          <dgm:resizeHandles val="exact"/>
        </dgm:presLayoutVars>
      </dgm:prSet>
      <dgm:spPr/>
    </dgm:pt>
    <dgm:pt modelId="{BB374082-3F82-4626-B645-2D631B0D26D4}" type="pres">
      <dgm:prSet presAssocID="{47C16B25-BD58-48F4-9AF1-04AC7CACB5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3BE662-2B07-4517-9252-31C578FD0E73}" type="pres">
      <dgm:prSet presAssocID="{385ED499-DDD9-4B80-98C6-604760755501}" presName="spacer" presStyleCnt="0"/>
      <dgm:spPr/>
    </dgm:pt>
    <dgm:pt modelId="{CC9DD48E-FD4C-4C2F-A654-E41B55C572D4}" type="pres">
      <dgm:prSet presAssocID="{1A13BB7E-55E3-4FA4-AFAF-369365866F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F2DD3D-A4D0-4D70-A634-964C342611AC}" type="pres">
      <dgm:prSet presAssocID="{ED76765A-84CE-421D-9D1B-96E8A71D8023}" presName="spacer" presStyleCnt="0"/>
      <dgm:spPr/>
    </dgm:pt>
    <dgm:pt modelId="{E4C59FDF-979F-42C2-B7F5-4E2BB589C6D9}" type="pres">
      <dgm:prSet presAssocID="{F78B0649-1220-4671-8DCA-949EDB4EEB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2A2501-3390-42D4-9D4D-ED95F32C2F88}" srcId="{28E5A25A-21E2-416A-BBA8-57B2719F37AC}" destId="{47C16B25-BD58-48F4-9AF1-04AC7CACB573}" srcOrd="0" destOrd="0" parTransId="{AFE3EF83-D4B1-4AC7-AE77-F0B45945E75D}" sibTransId="{385ED499-DDD9-4B80-98C6-604760755501}"/>
    <dgm:cxn modelId="{770F5017-75AE-4FC1-9398-605F0907896A}" type="presOf" srcId="{28E5A25A-21E2-416A-BBA8-57B2719F37AC}" destId="{BAAF8722-21C9-4923-AB67-7F0738DAF735}" srcOrd="0" destOrd="0" presId="urn:microsoft.com/office/officeart/2005/8/layout/vList2"/>
    <dgm:cxn modelId="{29A01237-35D5-4C92-9BF9-3C07CEAC4C98}" type="presOf" srcId="{1A13BB7E-55E3-4FA4-AFAF-369365866FF9}" destId="{CC9DD48E-FD4C-4C2F-A654-E41B55C572D4}" srcOrd="0" destOrd="0" presId="urn:microsoft.com/office/officeart/2005/8/layout/vList2"/>
    <dgm:cxn modelId="{E1407062-962E-4328-A14C-80CA9ABD0889}" srcId="{28E5A25A-21E2-416A-BBA8-57B2719F37AC}" destId="{F78B0649-1220-4671-8DCA-949EDB4EEB97}" srcOrd="2" destOrd="0" parTransId="{23DE395C-ADB5-4792-B53E-B4816BF126D5}" sibTransId="{F3DE4A87-17B3-4BE3-9168-A26A9E731F02}"/>
    <dgm:cxn modelId="{7F012C4B-7433-419F-841E-A4A35AC66D7E}" srcId="{28E5A25A-21E2-416A-BBA8-57B2719F37AC}" destId="{1A13BB7E-55E3-4FA4-AFAF-369365866FF9}" srcOrd="1" destOrd="0" parTransId="{02D31105-F90C-4564-BEAA-5DBD58B0C657}" sibTransId="{ED76765A-84CE-421D-9D1B-96E8A71D8023}"/>
    <dgm:cxn modelId="{659ECEAF-A50A-4B38-A196-F4551919F3F0}" type="presOf" srcId="{47C16B25-BD58-48F4-9AF1-04AC7CACB573}" destId="{BB374082-3F82-4626-B645-2D631B0D26D4}" srcOrd="0" destOrd="0" presId="urn:microsoft.com/office/officeart/2005/8/layout/vList2"/>
    <dgm:cxn modelId="{C88F77E5-2209-4B90-868F-6ADA5D117DAE}" type="presOf" srcId="{F78B0649-1220-4671-8DCA-949EDB4EEB97}" destId="{E4C59FDF-979F-42C2-B7F5-4E2BB589C6D9}" srcOrd="0" destOrd="0" presId="urn:microsoft.com/office/officeart/2005/8/layout/vList2"/>
    <dgm:cxn modelId="{A1E60AEB-FDEF-4F1B-B15E-AE11A7943DBF}" type="presParOf" srcId="{BAAF8722-21C9-4923-AB67-7F0738DAF735}" destId="{BB374082-3F82-4626-B645-2D631B0D26D4}" srcOrd="0" destOrd="0" presId="urn:microsoft.com/office/officeart/2005/8/layout/vList2"/>
    <dgm:cxn modelId="{BF896445-9E04-4F1E-9EA2-1BE2ACA21E46}" type="presParOf" srcId="{BAAF8722-21C9-4923-AB67-7F0738DAF735}" destId="{4F3BE662-2B07-4517-9252-31C578FD0E73}" srcOrd="1" destOrd="0" presId="urn:microsoft.com/office/officeart/2005/8/layout/vList2"/>
    <dgm:cxn modelId="{6A59BE27-FB29-40E8-B1DF-9DC64C0EA08C}" type="presParOf" srcId="{BAAF8722-21C9-4923-AB67-7F0738DAF735}" destId="{CC9DD48E-FD4C-4C2F-A654-E41B55C572D4}" srcOrd="2" destOrd="0" presId="urn:microsoft.com/office/officeart/2005/8/layout/vList2"/>
    <dgm:cxn modelId="{893C4B8B-7872-42B9-A987-90BF0B5F58FE}" type="presParOf" srcId="{BAAF8722-21C9-4923-AB67-7F0738DAF735}" destId="{28F2DD3D-A4D0-4D70-A634-964C342611AC}" srcOrd="3" destOrd="0" presId="urn:microsoft.com/office/officeart/2005/8/layout/vList2"/>
    <dgm:cxn modelId="{23C8FD3B-2EDE-47CA-AF4F-0C1764DA4CC3}" type="presParOf" srcId="{BAAF8722-21C9-4923-AB67-7F0738DAF735}" destId="{E4C59FDF-979F-42C2-B7F5-4E2BB589C6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36124-13B3-4A9A-926C-F7AFC4704A2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55A6F7-9AA6-451E-91E8-E2C9FD6C372B}">
      <dgm:prSet/>
      <dgm:spPr/>
      <dgm:t>
        <a:bodyPr/>
        <a:lstStyle/>
        <a:p>
          <a:r>
            <a:rPr lang="en-GB"/>
            <a:t>From June 2024 to March 2025 Interface Clinical Services analysed routinely collected NHS data, formed a baseline report and conducted targeted asthma reviews aligned with SENTINEL Plus in 16 GP practices within the Armagh and Dungannon Federation. </a:t>
          </a:r>
          <a:endParaRPr lang="en-US"/>
        </a:p>
      </dgm:t>
    </dgm:pt>
    <dgm:pt modelId="{B72503FB-1E81-4B55-A5D6-B30985F06233}" type="parTrans" cxnId="{C1FA39A3-B33A-492C-8D2E-0039F0E8171C}">
      <dgm:prSet/>
      <dgm:spPr/>
      <dgm:t>
        <a:bodyPr/>
        <a:lstStyle/>
        <a:p>
          <a:endParaRPr lang="en-US"/>
        </a:p>
      </dgm:t>
    </dgm:pt>
    <dgm:pt modelId="{62C64EDB-11DC-401A-BE08-732B249F996F}" type="sibTrans" cxnId="{C1FA39A3-B33A-492C-8D2E-0039F0E8171C}">
      <dgm:prSet/>
      <dgm:spPr/>
      <dgm:t>
        <a:bodyPr/>
        <a:lstStyle/>
        <a:p>
          <a:endParaRPr lang="en-US"/>
        </a:p>
      </dgm:t>
    </dgm:pt>
    <dgm:pt modelId="{2B0791F0-E5DF-4CE5-A41F-D52F75019FB0}">
      <dgm:prSet/>
      <dgm:spPr/>
      <dgm:t>
        <a:bodyPr/>
        <a:lstStyle/>
        <a:p>
          <a:r>
            <a:rPr lang="en-GB"/>
            <a:t>This was coupled with asthma management educational sessions and access to the SENTINEL Plus website resource being made available to all clinicians within the federation.</a:t>
          </a:r>
          <a:endParaRPr lang="en-US"/>
        </a:p>
      </dgm:t>
    </dgm:pt>
    <dgm:pt modelId="{CC0BDC0A-EF51-452B-AEEF-5761BA014243}" type="parTrans" cxnId="{22D38F74-E013-4970-9E72-659EF2FA7110}">
      <dgm:prSet/>
      <dgm:spPr/>
      <dgm:t>
        <a:bodyPr/>
        <a:lstStyle/>
        <a:p>
          <a:endParaRPr lang="en-US"/>
        </a:p>
      </dgm:t>
    </dgm:pt>
    <dgm:pt modelId="{AB281757-62A9-42FC-96B4-DDEF86DB56A2}" type="sibTrans" cxnId="{22D38F74-E013-4970-9E72-659EF2FA7110}">
      <dgm:prSet/>
      <dgm:spPr/>
      <dgm:t>
        <a:bodyPr/>
        <a:lstStyle/>
        <a:p>
          <a:endParaRPr lang="en-US"/>
        </a:p>
      </dgm:t>
    </dgm:pt>
    <dgm:pt modelId="{7C572ABB-1863-49BA-BB67-30F5256BD277}" type="pres">
      <dgm:prSet presAssocID="{CE436124-13B3-4A9A-926C-F7AFC4704A2C}" presName="linear" presStyleCnt="0">
        <dgm:presLayoutVars>
          <dgm:animLvl val="lvl"/>
          <dgm:resizeHandles val="exact"/>
        </dgm:presLayoutVars>
      </dgm:prSet>
      <dgm:spPr/>
    </dgm:pt>
    <dgm:pt modelId="{7BD9187E-F215-43A1-87FD-503774FD3329}" type="pres">
      <dgm:prSet presAssocID="{7355A6F7-9AA6-451E-91E8-E2C9FD6C37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489105-A668-4A04-BCDC-FF2D70B3BF9A}" type="pres">
      <dgm:prSet presAssocID="{62C64EDB-11DC-401A-BE08-732B249F996F}" presName="spacer" presStyleCnt="0"/>
      <dgm:spPr/>
    </dgm:pt>
    <dgm:pt modelId="{95BC333F-3CE2-464D-8490-480FB3239D05}" type="pres">
      <dgm:prSet presAssocID="{2B0791F0-E5DF-4CE5-A41F-D52F75019F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7579167-1679-4100-9D3B-14A46544B111}" type="presOf" srcId="{7355A6F7-9AA6-451E-91E8-E2C9FD6C372B}" destId="{7BD9187E-F215-43A1-87FD-503774FD3329}" srcOrd="0" destOrd="0" presId="urn:microsoft.com/office/officeart/2005/8/layout/vList2"/>
    <dgm:cxn modelId="{22D38F74-E013-4970-9E72-659EF2FA7110}" srcId="{CE436124-13B3-4A9A-926C-F7AFC4704A2C}" destId="{2B0791F0-E5DF-4CE5-A41F-D52F75019FB0}" srcOrd="1" destOrd="0" parTransId="{CC0BDC0A-EF51-452B-AEEF-5761BA014243}" sibTransId="{AB281757-62A9-42FC-96B4-DDEF86DB56A2}"/>
    <dgm:cxn modelId="{C1FA39A3-B33A-492C-8D2E-0039F0E8171C}" srcId="{CE436124-13B3-4A9A-926C-F7AFC4704A2C}" destId="{7355A6F7-9AA6-451E-91E8-E2C9FD6C372B}" srcOrd="0" destOrd="0" parTransId="{B72503FB-1E81-4B55-A5D6-B30985F06233}" sibTransId="{62C64EDB-11DC-401A-BE08-732B249F996F}"/>
    <dgm:cxn modelId="{EF0186CD-BFED-4EDF-9224-3005ADD61771}" type="presOf" srcId="{CE436124-13B3-4A9A-926C-F7AFC4704A2C}" destId="{7C572ABB-1863-49BA-BB67-30F5256BD277}" srcOrd="0" destOrd="0" presId="urn:microsoft.com/office/officeart/2005/8/layout/vList2"/>
    <dgm:cxn modelId="{E27CDED4-0944-4D13-998F-497960182C92}" type="presOf" srcId="{2B0791F0-E5DF-4CE5-A41F-D52F75019FB0}" destId="{95BC333F-3CE2-464D-8490-480FB3239D05}" srcOrd="0" destOrd="0" presId="urn:microsoft.com/office/officeart/2005/8/layout/vList2"/>
    <dgm:cxn modelId="{ECDB6C56-3C7E-4FF5-8174-B5494E9256CE}" type="presParOf" srcId="{7C572ABB-1863-49BA-BB67-30F5256BD277}" destId="{7BD9187E-F215-43A1-87FD-503774FD3329}" srcOrd="0" destOrd="0" presId="urn:microsoft.com/office/officeart/2005/8/layout/vList2"/>
    <dgm:cxn modelId="{6BC2F825-D6A6-4588-ACA9-B79A1901A5CF}" type="presParOf" srcId="{7C572ABB-1863-49BA-BB67-30F5256BD277}" destId="{3C489105-A668-4A04-BCDC-FF2D70B3BF9A}" srcOrd="1" destOrd="0" presId="urn:microsoft.com/office/officeart/2005/8/layout/vList2"/>
    <dgm:cxn modelId="{83A93C16-DA8B-4986-AD51-D0AE1FE139D5}" type="presParOf" srcId="{7C572ABB-1863-49BA-BB67-30F5256BD277}" destId="{95BC333F-3CE2-464D-8490-480FB3239D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36124-13B3-4A9A-926C-F7AFC4704A2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55A6F7-9AA6-451E-91E8-E2C9FD6C372B}">
      <dgm:prSet/>
      <dgm:spPr/>
      <dgm:t>
        <a:bodyPr/>
        <a:lstStyle/>
        <a:p>
          <a:r>
            <a:rPr lang="en-GB" dirty="0"/>
            <a:t>The approach allowed the project to be facilitated and enacted with minimal impact on surgery workload.</a:t>
          </a:r>
          <a:endParaRPr lang="en-US" dirty="0"/>
        </a:p>
      </dgm:t>
    </dgm:pt>
    <dgm:pt modelId="{B72503FB-1E81-4B55-A5D6-B30985F06233}" type="parTrans" cxnId="{C1FA39A3-B33A-492C-8D2E-0039F0E8171C}">
      <dgm:prSet/>
      <dgm:spPr/>
      <dgm:t>
        <a:bodyPr/>
        <a:lstStyle/>
        <a:p>
          <a:endParaRPr lang="en-US"/>
        </a:p>
      </dgm:t>
    </dgm:pt>
    <dgm:pt modelId="{62C64EDB-11DC-401A-BE08-732B249F996F}" type="sibTrans" cxnId="{C1FA39A3-B33A-492C-8D2E-0039F0E8171C}">
      <dgm:prSet/>
      <dgm:spPr/>
      <dgm:t>
        <a:bodyPr/>
        <a:lstStyle/>
        <a:p>
          <a:endParaRPr lang="en-US"/>
        </a:p>
      </dgm:t>
    </dgm:pt>
    <dgm:pt modelId="{2B0791F0-E5DF-4CE5-A41F-D52F75019FB0}">
      <dgm:prSet/>
      <dgm:spPr/>
      <dgm:t>
        <a:bodyPr/>
        <a:lstStyle/>
        <a:p>
          <a:r>
            <a:rPr lang="en-US" dirty="0"/>
            <a:t>A Formulary was drawn up by GPP Lead Kerri McCann for interface pharmacists to follow on selection of </a:t>
          </a:r>
          <a:r>
            <a:rPr lang="en-US"/>
            <a:t>inhaler devices.</a:t>
          </a:r>
          <a:endParaRPr lang="en-US" dirty="0"/>
        </a:p>
      </dgm:t>
    </dgm:pt>
    <dgm:pt modelId="{CC0BDC0A-EF51-452B-AEEF-5761BA014243}" type="parTrans" cxnId="{22D38F74-E013-4970-9E72-659EF2FA7110}">
      <dgm:prSet/>
      <dgm:spPr/>
      <dgm:t>
        <a:bodyPr/>
        <a:lstStyle/>
        <a:p>
          <a:endParaRPr lang="en-US"/>
        </a:p>
      </dgm:t>
    </dgm:pt>
    <dgm:pt modelId="{AB281757-62A9-42FC-96B4-DDEF86DB56A2}" type="sibTrans" cxnId="{22D38F74-E013-4970-9E72-659EF2FA7110}">
      <dgm:prSet/>
      <dgm:spPr/>
      <dgm:t>
        <a:bodyPr/>
        <a:lstStyle/>
        <a:p>
          <a:endParaRPr lang="en-US"/>
        </a:p>
      </dgm:t>
    </dgm:pt>
    <dgm:pt modelId="{7C572ABB-1863-49BA-BB67-30F5256BD277}" type="pres">
      <dgm:prSet presAssocID="{CE436124-13B3-4A9A-926C-F7AFC4704A2C}" presName="linear" presStyleCnt="0">
        <dgm:presLayoutVars>
          <dgm:animLvl val="lvl"/>
          <dgm:resizeHandles val="exact"/>
        </dgm:presLayoutVars>
      </dgm:prSet>
      <dgm:spPr/>
    </dgm:pt>
    <dgm:pt modelId="{7BD9187E-F215-43A1-87FD-503774FD3329}" type="pres">
      <dgm:prSet presAssocID="{7355A6F7-9AA6-451E-91E8-E2C9FD6C37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489105-A668-4A04-BCDC-FF2D70B3BF9A}" type="pres">
      <dgm:prSet presAssocID="{62C64EDB-11DC-401A-BE08-732B249F996F}" presName="spacer" presStyleCnt="0"/>
      <dgm:spPr/>
    </dgm:pt>
    <dgm:pt modelId="{95BC333F-3CE2-464D-8490-480FB3239D05}" type="pres">
      <dgm:prSet presAssocID="{2B0791F0-E5DF-4CE5-A41F-D52F75019F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7579167-1679-4100-9D3B-14A46544B111}" type="presOf" srcId="{7355A6F7-9AA6-451E-91E8-E2C9FD6C372B}" destId="{7BD9187E-F215-43A1-87FD-503774FD3329}" srcOrd="0" destOrd="0" presId="urn:microsoft.com/office/officeart/2005/8/layout/vList2"/>
    <dgm:cxn modelId="{22D38F74-E013-4970-9E72-659EF2FA7110}" srcId="{CE436124-13B3-4A9A-926C-F7AFC4704A2C}" destId="{2B0791F0-E5DF-4CE5-A41F-D52F75019FB0}" srcOrd="1" destOrd="0" parTransId="{CC0BDC0A-EF51-452B-AEEF-5761BA014243}" sibTransId="{AB281757-62A9-42FC-96B4-DDEF86DB56A2}"/>
    <dgm:cxn modelId="{C1FA39A3-B33A-492C-8D2E-0039F0E8171C}" srcId="{CE436124-13B3-4A9A-926C-F7AFC4704A2C}" destId="{7355A6F7-9AA6-451E-91E8-E2C9FD6C372B}" srcOrd="0" destOrd="0" parTransId="{B72503FB-1E81-4B55-A5D6-B30985F06233}" sibTransId="{62C64EDB-11DC-401A-BE08-732B249F996F}"/>
    <dgm:cxn modelId="{EF0186CD-BFED-4EDF-9224-3005ADD61771}" type="presOf" srcId="{CE436124-13B3-4A9A-926C-F7AFC4704A2C}" destId="{7C572ABB-1863-49BA-BB67-30F5256BD277}" srcOrd="0" destOrd="0" presId="urn:microsoft.com/office/officeart/2005/8/layout/vList2"/>
    <dgm:cxn modelId="{E27CDED4-0944-4D13-998F-497960182C92}" type="presOf" srcId="{2B0791F0-E5DF-4CE5-A41F-D52F75019FB0}" destId="{95BC333F-3CE2-464D-8490-480FB3239D05}" srcOrd="0" destOrd="0" presId="urn:microsoft.com/office/officeart/2005/8/layout/vList2"/>
    <dgm:cxn modelId="{ECDB6C56-3C7E-4FF5-8174-B5494E9256CE}" type="presParOf" srcId="{7C572ABB-1863-49BA-BB67-30F5256BD277}" destId="{7BD9187E-F215-43A1-87FD-503774FD3329}" srcOrd="0" destOrd="0" presId="urn:microsoft.com/office/officeart/2005/8/layout/vList2"/>
    <dgm:cxn modelId="{6BC2F825-D6A6-4588-ACA9-B79A1901A5CF}" type="presParOf" srcId="{7C572ABB-1863-49BA-BB67-30F5256BD277}" destId="{3C489105-A668-4A04-BCDC-FF2D70B3BF9A}" srcOrd="1" destOrd="0" presId="urn:microsoft.com/office/officeart/2005/8/layout/vList2"/>
    <dgm:cxn modelId="{83A93C16-DA8B-4986-AD51-D0AE1FE139D5}" type="presParOf" srcId="{7C572ABB-1863-49BA-BB67-30F5256BD277}" destId="{95BC333F-3CE2-464D-8490-480FB3239D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8B678F-EDCA-4A1B-AF53-551A056A247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C11607-EE0D-4821-8BB5-1437BE4320E4}">
      <dgm:prSet/>
      <dgm:spPr/>
      <dgm:t>
        <a:bodyPr/>
        <a:lstStyle/>
        <a:p>
          <a:r>
            <a:rPr lang="en-GB"/>
            <a:t>Total of 920 patient reviews were undertaken. Of these reviewed patients:</a:t>
          </a:r>
          <a:endParaRPr lang="en-US"/>
        </a:p>
      </dgm:t>
    </dgm:pt>
    <dgm:pt modelId="{F5A3881E-DD79-4FBF-A0C1-99D3C242B358}" type="parTrans" cxnId="{628A5994-1C5C-44AE-855F-8F41691AED35}">
      <dgm:prSet/>
      <dgm:spPr/>
      <dgm:t>
        <a:bodyPr/>
        <a:lstStyle/>
        <a:p>
          <a:endParaRPr lang="en-US"/>
        </a:p>
      </dgm:t>
    </dgm:pt>
    <dgm:pt modelId="{DD9BB975-343D-4073-B219-968082E9674B}" type="sibTrans" cxnId="{628A5994-1C5C-44AE-855F-8F41691AED35}">
      <dgm:prSet/>
      <dgm:spPr/>
      <dgm:t>
        <a:bodyPr/>
        <a:lstStyle/>
        <a:p>
          <a:endParaRPr lang="en-US"/>
        </a:p>
      </dgm:t>
    </dgm:pt>
    <dgm:pt modelId="{13D2FB71-AAD6-4FB3-B9B9-8428AF1E7518}">
      <dgm:prSet/>
      <dgm:spPr/>
      <dgm:t>
        <a:bodyPr/>
        <a:lstStyle/>
        <a:p>
          <a:r>
            <a:rPr lang="en-GB"/>
            <a:t>660 (72%) patients had their short acting bronchodilator SABA or short acting muscarinic antagonist (SAMA) stopped </a:t>
          </a:r>
          <a:endParaRPr lang="en-US"/>
        </a:p>
      </dgm:t>
    </dgm:pt>
    <dgm:pt modelId="{57A09D81-8ADF-488B-A6BD-137A5F992E9D}" type="parTrans" cxnId="{BC9F8389-0F26-465A-B71E-1B7DCB030842}">
      <dgm:prSet/>
      <dgm:spPr/>
      <dgm:t>
        <a:bodyPr/>
        <a:lstStyle/>
        <a:p>
          <a:endParaRPr lang="en-US"/>
        </a:p>
      </dgm:t>
    </dgm:pt>
    <dgm:pt modelId="{88E991D9-0711-4AA6-8D8B-166FA7596B16}" type="sibTrans" cxnId="{BC9F8389-0F26-465A-B71E-1B7DCB030842}">
      <dgm:prSet/>
      <dgm:spPr/>
      <dgm:t>
        <a:bodyPr/>
        <a:lstStyle/>
        <a:p>
          <a:endParaRPr lang="en-US"/>
        </a:p>
      </dgm:t>
    </dgm:pt>
    <dgm:pt modelId="{A841310E-5FE4-4A71-93F7-2A7984928F81}">
      <dgm:prSet/>
      <dgm:spPr/>
      <dgm:t>
        <a:bodyPr/>
        <a:lstStyle/>
        <a:p>
          <a:r>
            <a:rPr lang="en-GB"/>
            <a:t>740 (80%) patients commenced on MART (668 new initiations).</a:t>
          </a:r>
          <a:endParaRPr lang="en-US"/>
        </a:p>
      </dgm:t>
    </dgm:pt>
    <dgm:pt modelId="{082F564C-437B-4CDA-8082-89E20D75B44A}" type="parTrans" cxnId="{6E268C5F-F360-4054-8C05-3AE974F4F92A}">
      <dgm:prSet/>
      <dgm:spPr/>
      <dgm:t>
        <a:bodyPr/>
        <a:lstStyle/>
        <a:p>
          <a:endParaRPr lang="en-US"/>
        </a:p>
      </dgm:t>
    </dgm:pt>
    <dgm:pt modelId="{C218D58A-0399-4FCF-A464-39BA50A7A35D}" type="sibTrans" cxnId="{6E268C5F-F360-4054-8C05-3AE974F4F92A}">
      <dgm:prSet/>
      <dgm:spPr/>
      <dgm:t>
        <a:bodyPr/>
        <a:lstStyle/>
        <a:p>
          <a:endParaRPr lang="en-US"/>
        </a:p>
      </dgm:t>
    </dgm:pt>
    <dgm:pt modelId="{AEF112A8-7636-4524-8107-211D83EC8BF0}" type="pres">
      <dgm:prSet presAssocID="{C48B678F-EDCA-4A1B-AF53-551A056A2479}" presName="linear" presStyleCnt="0">
        <dgm:presLayoutVars>
          <dgm:animLvl val="lvl"/>
          <dgm:resizeHandles val="exact"/>
        </dgm:presLayoutVars>
      </dgm:prSet>
      <dgm:spPr/>
    </dgm:pt>
    <dgm:pt modelId="{4356A0B2-585E-43C2-95F6-741F81FB1EA1}" type="pres">
      <dgm:prSet presAssocID="{D8C11607-EE0D-4821-8BB5-1437BE4320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6719C0-9E43-4DA7-B71C-45C055A05465}" type="pres">
      <dgm:prSet presAssocID="{DD9BB975-343D-4073-B219-968082E9674B}" presName="spacer" presStyleCnt="0"/>
      <dgm:spPr/>
    </dgm:pt>
    <dgm:pt modelId="{F928C7F7-377D-44C1-99B1-D9350788A510}" type="pres">
      <dgm:prSet presAssocID="{13D2FB71-AAD6-4FB3-B9B9-8428AF1E75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B4DDCE-226A-44AC-9983-1D7E499DDC1B}" type="pres">
      <dgm:prSet presAssocID="{88E991D9-0711-4AA6-8D8B-166FA7596B16}" presName="spacer" presStyleCnt="0"/>
      <dgm:spPr/>
    </dgm:pt>
    <dgm:pt modelId="{83B792C2-2A90-4B7C-B8F6-639BA7C085C7}" type="pres">
      <dgm:prSet presAssocID="{A841310E-5FE4-4A71-93F7-2A7984928F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AFF53E-8F9C-44E7-8AA5-4ABC6E73F9E1}" type="presOf" srcId="{D8C11607-EE0D-4821-8BB5-1437BE4320E4}" destId="{4356A0B2-585E-43C2-95F6-741F81FB1EA1}" srcOrd="0" destOrd="0" presId="urn:microsoft.com/office/officeart/2005/8/layout/vList2"/>
    <dgm:cxn modelId="{6E268C5F-F360-4054-8C05-3AE974F4F92A}" srcId="{C48B678F-EDCA-4A1B-AF53-551A056A2479}" destId="{A841310E-5FE4-4A71-93F7-2A7984928F81}" srcOrd="2" destOrd="0" parTransId="{082F564C-437B-4CDA-8082-89E20D75B44A}" sibTransId="{C218D58A-0399-4FCF-A464-39BA50A7A35D}"/>
    <dgm:cxn modelId="{046A8F4B-3DA1-4241-9C9A-03437CD85687}" type="presOf" srcId="{13D2FB71-AAD6-4FB3-B9B9-8428AF1E7518}" destId="{F928C7F7-377D-44C1-99B1-D9350788A510}" srcOrd="0" destOrd="0" presId="urn:microsoft.com/office/officeart/2005/8/layout/vList2"/>
    <dgm:cxn modelId="{BC9F8389-0F26-465A-B71E-1B7DCB030842}" srcId="{C48B678F-EDCA-4A1B-AF53-551A056A2479}" destId="{13D2FB71-AAD6-4FB3-B9B9-8428AF1E7518}" srcOrd="1" destOrd="0" parTransId="{57A09D81-8ADF-488B-A6BD-137A5F992E9D}" sibTransId="{88E991D9-0711-4AA6-8D8B-166FA7596B16}"/>
    <dgm:cxn modelId="{2DBC128F-F350-4A03-981F-451A2D54A913}" type="presOf" srcId="{C48B678F-EDCA-4A1B-AF53-551A056A2479}" destId="{AEF112A8-7636-4524-8107-211D83EC8BF0}" srcOrd="0" destOrd="0" presId="urn:microsoft.com/office/officeart/2005/8/layout/vList2"/>
    <dgm:cxn modelId="{628A5994-1C5C-44AE-855F-8F41691AED35}" srcId="{C48B678F-EDCA-4A1B-AF53-551A056A2479}" destId="{D8C11607-EE0D-4821-8BB5-1437BE4320E4}" srcOrd="0" destOrd="0" parTransId="{F5A3881E-DD79-4FBF-A0C1-99D3C242B358}" sibTransId="{DD9BB975-343D-4073-B219-968082E9674B}"/>
    <dgm:cxn modelId="{F50ADA97-1BF3-4E6D-84E3-E867263511D8}" type="presOf" srcId="{A841310E-5FE4-4A71-93F7-2A7984928F81}" destId="{83B792C2-2A90-4B7C-B8F6-639BA7C085C7}" srcOrd="0" destOrd="0" presId="urn:microsoft.com/office/officeart/2005/8/layout/vList2"/>
    <dgm:cxn modelId="{BD16787D-C919-42C4-8D5B-4167650CFDA5}" type="presParOf" srcId="{AEF112A8-7636-4524-8107-211D83EC8BF0}" destId="{4356A0B2-585E-43C2-95F6-741F81FB1EA1}" srcOrd="0" destOrd="0" presId="urn:microsoft.com/office/officeart/2005/8/layout/vList2"/>
    <dgm:cxn modelId="{16A7D643-88CA-412A-B018-63B219B3F9B9}" type="presParOf" srcId="{AEF112A8-7636-4524-8107-211D83EC8BF0}" destId="{9A6719C0-9E43-4DA7-B71C-45C055A05465}" srcOrd="1" destOrd="0" presId="urn:microsoft.com/office/officeart/2005/8/layout/vList2"/>
    <dgm:cxn modelId="{B22ADACF-2C32-4A86-8ED2-A05E7D20A0D0}" type="presParOf" srcId="{AEF112A8-7636-4524-8107-211D83EC8BF0}" destId="{F928C7F7-377D-44C1-99B1-D9350788A510}" srcOrd="2" destOrd="0" presId="urn:microsoft.com/office/officeart/2005/8/layout/vList2"/>
    <dgm:cxn modelId="{C17E7236-586E-4D51-87D6-BAAA27380475}" type="presParOf" srcId="{AEF112A8-7636-4524-8107-211D83EC8BF0}" destId="{D4B4DDCE-226A-44AC-9983-1D7E499DDC1B}" srcOrd="3" destOrd="0" presId="urn:microsoft.com/office/officeart/2005/8/layout/vList2"/>
    <dgm:cxn modelId="{A71C3B79-B72D-4D84-ACF8-7F94C2003D41}" type="presParOf" srcId="{AEF112A8-7636-4524-8107-211D83EC8BF0}" destId="{83B792C2-2A90-4B7C-B8F6-639BA7C085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273E4-EED3-4293-9141-054CE822E68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D76832A-1A38-4BCC-9FA9-E0D4AC30FB84}">
      <dgm:prSet/>
      <dgm:spPr/>
      <dgm:t>
        <a:bodyPr/>
        <a:lstStyle/>
        <a:p>
          <a:r>
            <a:rPr lang="en-GB"/>
            <a:t>919 of reviewed patients (99%) received advice on worsening asthma control and provision of a personalised asthma action plan.</a:t>
          </a:r>
          <a:endParaRPr lang="en-US"/>
        </a:p>
      </dgm:t>
    </dgm:pt>
    <dgm:pt modelId="{59FAB57A-A968-418B-94D4-AA5710FB1C35}" type="parTrans" cxnId="{21EFD258-616E-497A-8C56-BF45C5B291EA}">
      <dgm:prSet/>
      <dgm:spPr/>
      <dgm:t>
        <a:bodyPr/>
        <a:lstStyle/>
        <a:p>
          <a:endParaRPr lang="en-US"/>
        </a:p>
      </dgm:t>
    </dgm:pt>
    <dgm:pt modelId="{91BA550D-7501-47EA-AA62-068D0803206C}" type="sibTrans" cxnId="{21EFD258-616E-497A-8C56-BF45C5B291EA}">
      <dgm:prSet/>
      <dgm:spPr/>
      <dgm:t>
        <a:bodyPr/>
        <a:lstStyle/>
        <a:p>
          <a:endParaRPr lang="en-US"/>
        </a:p>
      </dgm:t>
    </dgm:pt>
    <dgm:pt modelId="{6CC8344C-4958-43B6-A836-67AF88C93271}">
      <dgm:prSet/>
      <dgm:spPr/>
      <dgm:t>
        <a:bodyPr/>
        <a:lstStyle/>
        <a:p>
          <a:r>
            <a:rPr lang="en-GB"/>
            <a:t>56 out of 107 (52%) patients who smoke expressed wanting to stop smoking and were signposted/referred for smoking cessation service.</a:t>
          </a:r>
          <a:endParaRPr lang="en-US"/>
        </a:p>
      </dgm:t>
    </dgm:pt>
    <dgm:pt modelId="{CBA428DF-AEEE-4616-BB8D-71C563645B92}" type="parTrans" cxnId="{0575C56E-0EE7-49AA-AA0B-1C48ACC3CDDA}">
      <dgm:prSet/>
      <dgm:spPr/>
      <dgm:t>
        <a:bodyPr/>
        <a:lstStyle/>
        <a:p>
          <a:endParaRPr lang="en-US"/>
        </a:p>
      </dgm:t>
    </dgm:pt>
    <dgm:pt modelId="{41DEBA5F-C286-4230-B06C-125EA7ACDFFB}" type="sibTrans" cxnId="{0575C56E-0EE7-49AA-AA0B-1C48ACC3CDDA}">
      <dgm:prSet/>
      <dgm:spPr/>
      <dgm:t>
        <a:bodyPr/>
        <a:lstStyle/>
        <a:p>
          <a:endParaRPr lang="en-US"/>
        </a:p>
      </dgm:t>
    </dgm:pt>
    <dgm:pt modelId="{43B77F41-0C57-46DE-A479-3AAC5C9E635F}">
      <dgm:prSet/>
      <dgm:spPr/>
      <dgm:t>
        <a:bodyPr/>
        <a:lstStyle/>
        <a:p>
          <a:r>
            <a:rPr lang="en-US"/>
            <a:t>917 (99%) patients had their inhaler checked.</a:t>
          </a:r>
        </a:p>
      </dgm:t>
    </dgm:pt>
    <dgm:pt modelId="{62937BF3-66B2-4072-BA6B-358E6268DF43}" type="parTrans" cxnId="{0E190CA4-090D-4060-8DC8-66D6E92C0CBD}">
      <dgm:prSet/>
      <dgm:spPr/>
      <dgm:t>
        <a:bodyPr/>
        <a:lstStyle/>
        <a:p>
          <a:endParaRPr lang="en-US"/>
        </a:p>
      </dgm:t>
    </dgm:pt>
    <dgm:pt modelId="{9F640F51-A7A8-43AB-A116-117ABEA58AEC}" type="sibTrans" cxnId="{0E190CA4-090D-4060-8DC8-66D6E92C0CBD}">
      <dgm:prSet/>
      <dgm:spPr/>
      <dgm:t>
        <a:bodyPr/>
        <a:lstStyle/>
        <a:p>
          <a:endParaRPr lang="en-US"/>
        </a:p>
      </dgm:t>
    </dgm:pt>
    <dgm:pt modelId="{84015BD4-4DE0-4AAB-B0F6-172E7A4376F5}" type="pres">
      <dgm:prSet presAssocID="{901273E4-EED3-4293-9141-054CE822E68F}" presName="vert0" presStyleCnt="0">
        <dgm:presLayoutVars>
          <dgm:dir/>
          <dgm:animOne val="branch"/>
          <dgm:animLvl val="lvl"/>
        </dgm:presLayoutVars>
      </dgm:prSet>
      <dgm:spPr/>
    </dgm:pt>
    <dgm:pt modelId="{26FD9F5D-B5F6-4C53-836A-BBE45B6013A6}" type="pres">
      <dgm:prSet presAssocID="{BD76832A-1A38-4BCC-9FA9-E0D4AC30FB84}" presName="thickLine" presStyleLbl="alignNode1" presStyleIdx="0" presStyleCnt="3"/>
      <dgm:spPr/>
    </dgm:pt>
    <dgm:pt modelId="{5037D0A2-C06B-4640-AD71-43E9D0996D29}" type="pres">
      <dgm:prSet presAssocID="{BD76832A-1A38-4BCC-9FA9-E0D4AC30FB84}" presName="horz1" presStyleCnt="0"/>
      <dgm:spPr/>
    </dgm:pt>
    <dgm:pt modelId="{1253D26C-4589-4398-922C-F26EB32C7017}" type="pres">
      <dgm:prSet presAssocID="{BD76832A-1A38-4BCC-9FA9-E0D4AC30FB84}" presName="tx1" presStyleLbl="revTx" presStyleIdx="0" presStyleCnt="3"/>
      <dgm:spPr/>
    </dgm:pt>
    <dgm:pt modelId="{D5199927-ACFF-4459-92E1-FA96C2C01F87}" type="pres">
      <dgm:prSet presAssocID="{BD76832A-1A38-4BCC-9FA9-E0D4AC30FB84}" presName="vert1" presStyleCnt="0"/>
      <dgm:spPr/>
    </dgm:pt>
    <dgm:pt modelId="{9675EF96-A71C-4F1A-B337-233EF8A53C31}" type="pres">
      <dgm:prSet presAssocID="{6CC8344C-4958-43B6-A836-67AF88C93271}" presName="thickLine" presStyleLbl="alignNode1" presStyleIdx="1" presStyleCnt="3"/>
      <dgm:spPr/>
    </dgm:pt>
    <dgm:pt modelId="{BA737839-D5C9-47EC-B67D-E871A8392B05}" type="pres">
      <dgm:prSet presAssocID="{6CC8344C-4958-43B6-A836-67AF88C93271}" presName="horz1" presStyleCnt="0"/>
      <dgm:spPr/>
    </dgm:pt>
    <dgm:pt modelId="{D1E5B828-BC8A-49DE-8DAB-171EB376924E}" type="pres">
      <dgm:prSet presAssocID="{6CC8344C-4958-43B6-A836-67AF88C93271}" presName="tx1" presStyleLbl="revTx" presStyleIdx="1" presStyleCnt="3"/>
      <dgm:spPr/>
    </dgm:pt>
    <dgm:pt modelId="{CC01AA6A-09B6-404D-B284-64BE20A70AB3}" type="pres">
      <dgm:prSet presAssocID="{6CC8344C-4958-43B6-A836-67AF88C93271}" presName="vert1" presStyleCnt="0"/>
      <dgm:spPr/>
    </dgm:pt>
    <dgm:pt modelId="{E1E18B86-31BE-49B5-BCC2-2BBF3361CFA4}" type="pres">
      <dgm:prSet presAssocID="{43B77F41-0C57-46DE-A479-3AAC5C9E635F}" presName="thickLine" presStyleLbl="alignNode1" presStyleIdx="2" presStyleCnt="3"/>
      <dgm:spPr/>
    </dgm:pt>
    <dgm:pt modelId="{74E891E2-47FB-4236-86E9-B4E53E0929FB}" type="pres">
      <dgm:prSet presAssocID="{43B77F41-0C57-46DE-A479-3AAC5C9E635F}" presName="horz1" presStyleCnt="0"/>
      <dgm:spPr/>
    </dgm:pt>
    <dgm:pt modelId="{D1EB415D-2FC0-4CB4-8FB7-CDC22BA1D9D9}" type="pres">
      <dgm:prSet presAssocID="{43B77F41-0C57-46DE-A479-3AAC5C9E635F}" presName="tx1" presStyleLbl="revTx" presStyleIdx="2" presStyleCnt="3"/>
      <dgm:spPr/>
    </dgm:pt>
    <dgm:pt modelId="{AB09D871-F1B9-41B4-9A11-54F6C82D2D38}" type="pres">
      <dgm:prSet presAssocID="{43B77F41-0C57-46DE-A479-3AAC5C9E635F}" presName="vert1" presStyleCnt="0"/>
      <dgm:spPr/>
    </dgm:pt>
  </dgm:ptLst>
  <dgm:cxnLst>
    <dgm:cxn modelId="{0575C56E-0EE7-49AA-AA0B-1C48ACC3CDDA}" srcId="{901273E4-EED3-4293-9141-054CE822E68F}" destId="{6CC8344C-4958-43B6-A836-67AF88C93271}" srcOrd="1" destOrd="0" parTransId="{CBA428DF-AEEE-4616-BB8D-71C563645B92}" sibTransId="{41DEBA5F-C286-4230-B06C-125EA7ACDFFB}"/>
    <dgm:cxn modelId="{F5634E74-7177-4D56-B356-24CF5DFBB9E6}" type="presOf" srcId="{6CC8344C-4958-43B6-A836-67AF88C93271}" destId="{D1E5B828-BC8A-49DE-8DAB-171EB376924E}" srcOrd="0" destOrd="0" presId="urn:microsoft.com/office/officeart/2008/layout/LinedList"/>
    <dgm:cxn modelId="{21EFD258-616E-497A-8C56-BF45C5B291EA}" srcId="{901273E4-EED3-4293-9141-054CE822E68F}" destId="{BD76832A-1A38-4BCC-9FA9-E0D4AC30FB84}" srcOrd="0" destOrd="0" parTransId="{59FAB57A-A968-418B-94D4-AA5710FB1C35}" sibTransId="{91BA550D-7501-47EA-AA62-068D0803206C}"/>
    <dgm:cxn modelId="{AB4A528A-DC09-4427-BE19-D36426EBD208}" type="presOf" srcId="{BD76832A-1A38-4BCC-9FA9-E0D4AC30FB84}" destId="{1253D26C-4589-4398-922C-F26EB32C7017}" srcOrd="0" destOrd="0" presId="urn:microsoft.com/office/officeart/2008/layout/LinedList"/>
    <dgm:cxn modelId="{0E190CA4-090D-4060-8DC8-66D6E92C0CBD}" srcId="{901273E4-EED3-4293-9141-054CE822E68F}" destId="{43B77F41-0C57-46DE-A479-3AAC5C9E635F}" srcOrd="2" destOrd="0" parTransId="{62937BF3-66B2-4072-BA6B-358E6268DF43}" sibTransId="{9F640F51-A7A8-43AB-A116-117ABEA58AEC}"/>
    <dgm:cxn modelId="{533BEBCC-8D1C-49C1-8380-ADB354680E2A}" type="presOf" srcId="{43B77F41-0C57-46DE-A479-3AAC5C9E635F}" destId="{D1EB415D-2FC0-4CB4-8FB7-CDC22BA1D9D9}" srcOrd="0" destOrd="0" presId="urn:microsoft.com/office/officeart/2008/layout/LinedList"/>
    <dgm:cxn modelId="{9EA8EDDD-A8EC-4E51-9A6F-0D3DEA8787C8}" type="presOf" srcId="{901273E4-EED3-4293-9141-054CE822E68F}" destId="{84015BD4-4DE0-4AAB-B0F6-172E7A4376F5}" srcOrd="0" destOrd="0" presId="urn:microsoft.com/office/officeart/2008/layout/LinedList"/>
    <dgm:cxn modelId="{37296685-110E-417D-BB0F-6C083318302A}" type="presParOf" srcId="{84015BD4-4DE0-4AAB-B0F6-172E7A4376F5}" destId="{26FD9F5D-B5F6-4C53-836A-BBE45B6013A6}" srcOrd="0" destOrd="0" presId="urn:microsoft.com/office/officeart/2008/layout/LinedList"/>
    <dgm:cxn modelId="{5540503B-5D50-497B-BC35-A55C1552DCE0}" type="presParOf" srcId="{84015BD4-4DE0-4AAB-B0F6-172E7A4376F5}" destId="{5037D0A2-C06B-4640-AD71-43E9D0996D29}" srcOrd="1" destOrd="0" presId="urn:microsoft.com/office/officeart/2008/layout/LinedList"/>
    <dgm:cxn modelId="{4BFFCE59-1E6A-4EDB-8824-27A2EEF187A3}" type="presParOf" srcId="{5037D0A2-C06B-4640-AD71-43E9D0996D29}" destId="{1253D26C-4589-4398-922C-F26EB32C7017}" srcOrd="0" destOrd="0" presId="urn:microsoft.com/office/officeart/2008/layout/LinedList"/>
    <dgm:cxn modelId="{9169042D-CF8D-4E1A-A100-EDDFC928E2D7}" type="presParOf" srcId="{5037D0A2-C06B-4640-AD71-43E9D0996D29}" destId="{D5199927-ACFF-4459-92E1-FA96C2C01F87}" srcOrd="1" destOrd="0" presId="urn:microsoft.com/office/officeart/2008/layout/LinedList"/>
    <dgm:cxn modelId="{8B03024C-B97B-4A63-99D5-BF938A8F1EDC}" type="presParOf" srcId="{84015BD4-4DE0-4AAB-B0F6-172E7A4376F5}" destId="{9675EF96-A71C-4F1A-B337-233EF8A53C31}" srcOrd="2" destOrd="0" presId="urn:microsoft.com/office/officeart/2008/layout/LinedList"/>
    <dgm:cxn modelId="{850B378E-B76E-424D-847E-E34DE329E6C7}" type="presParOf" srcId="{84015BD4-4DE0-4AAB-B0F6-172E7A4376F5}" destId="{BA737839-D5C9-47EC-B67D-E871A8392B05}" srcOrd="3" destOrd="0" presId="urn:microsoft.com/office/officeart/2008/layout/LinedList"/>
    <dgm:cxn modelId="{4E173EA2-B1C0-4607-BEED-11D5C9B4F851}" type="presParOf" srcId="{BA737839-D5C9-47EC-B67D-E871A8392B05}" destId="{D1E5B828-BC8A-49DE-8DAB-171EB376924E}" srcOrd="0" destOrd="0" presId="urn:microsoft.com/office/officeart/2008/layout/LinedList"/>
    <dgm:cxn modelId="{343E68C4-B6CB-4489-9276-13DF300CF51C}" type="presParOf" srcId="{BA737839-D5C9-47EC-B67D-E871A8392B05}" destId="{CC01AA6A-09B6-404D-B284-64BE20A70AB3}" srcOrd="1" destOrd="0" presId="urn:microsoft.com/office/officeart/2008/layout/LinedList"/>
    <dgm:cxn modelId="{407AB945-5139-456F-ACE2-4B057686C403}" type="presParOf" srcId="{84015BD4-4DE0-4AAB-B0F6-172E7A4376F5}" destId="{E1E18B86-31BE-49B5-BCC2-2BBF3361CFA4}" srcOrd="4" destOrd="0" presId="urn:microsoft.com/office/officeart/2008/layout/LinedList"/>
    <dgm:cxn modelId="{B357F22F-6AE0-45AA-9A1C-F538D28E5894}" type="presParOf" srcId="{84015BD4-4DE0-4AAB-B0F6-172E7A4376F5}" destId="{74E891E2-47FB-4236-86E9-B4E53E0929FB}" srcOrd="5" destOrd="0" presId="urn:microsoft.com/office/officeart/2008/layout/LinedList"/>
    <dgm:cxn modelId="{2E6CAF86-E864-4075-87E1-DB1CDEED6D45}" type="presParOf" srcId="{74E891E2-47FB-4236-86E9-B4E53E0929FB}" destId="{D1EB415D-2FC0-4CB4-8FB7-CDC22BA1D9D9}" srcOrd="0" destOrd="0" presId="urn:microsoft.com/office/officeart/2008/layout/LinedList"/>
    <dgm:cxn modelId="{264B124A-0975-407B-B906-8A6831CFA3BD}" type="presParOf" srcId="{74E891E2-47FB-4236-86E9-B4E53E0929FB}" destId="{AB09D871-F1B9-41B4-9A11-54F6C82D2D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06F0E2-139A-4E9C-A452-453BC98E8B4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F07461A-7BD5-4286-911F-D068B5DF3EBE}">
      <dgm:prSet/>
      <dgm:spPr/>
      <dgm:t>
        <a:bodyPr/>
        <a:lstStyle/>
        <a:p>
          <a:r>
            <a:rPr lang="en-US"/>
            <a:t>The Project resulted </a:t>
          </a:r>
          <a:r>
            <a:rPr lang="en-GB"/>
            <a:t>in improved asthma guideline directed care with </a:t>
          </a:r>
          <a:r>
            <a:rPr lang="en-US"/>
            <a:t>SABA only reliever therapy prescribing being reduced and MART uptake increased in appropriate patients. </a:t>
          </a:r>
        </a:p>
      </dgm:t>
    </dgm:pt>
    <dgm:pt modelId="{3C413529-A90C-4061-818F-0699E7EE940C}" type="parTrans" cxnId="{9E48D428-90B3-414B-9B81-E5A08DC978DB}">
      <dgm:prSet/>
      <dgm:spPr/>
      <dgm:t>
        <a:bodyPr/>
        <a:lstStyle/>
        <a:p>
          <a:endParaRPr lang="en-US"/>
        </a:p>
      </dgm:t>
    </dgm:pt>
    <dgm:pt modelId="{BF75C313-FA8E-4FF0-A13E-8198A0CB3A10}" type="sibTrans" cxnId="{9E48D428-90B3-414B-9B81-E5A08DC978DB}">
      <dgm:prSet/>
      <dgm:spPr/>
      <dgm:t>
        <a:bodyPr/>
        <a:lstStyle/>
        <a:p>
          <a:endParaRPr lang="en-US"/>
        </a:p>
      </dgm:t>
    </dgm:pt>
    <dgm:pt modelId="{12334E2C-0FB4-47DF-8B93-2A3B55E9F2FD}">
      <dgm:prSet/>
      <dgm:spPr/>
      <dgm:t>
        <a:bodyPr/>
        <a:lstStyle/>
        <a:p>
          <a:r>
            <a:rPr lang="en-US"/>
            <a:t>An approach, which in November 2024, was consolidated with the update of BTS, NICE, SIGN</a:t>
          </a:r>
          <a:r>
            <a:rPr lang="en-US" baseline="30000"/>
            <a:t>3</a:t>
          </a:r>
          <a:r>
            <a:rPr lang="en-US"/>
            <a:t> joint asthma guideline. Education along with the creation of a collaborative framework has facilitated an interdisciplinary approach towards enhanced asthma care. </a:t>
          </a:r>
        </a:p>
      </dgm:t>
    </dgm:pt>
    <dgm:pt modelId="{D5844B71-B6CA-40AE-96E1-39611FB9E96F}" type="parTrans" cxnId="{C55CA39A-A00B-42B5-ABE9-FDCDE696EBF3}">
      <dgm:prSet/>
      <dgm:spPr/>
      <dgm:t>
        <a:bodyPr/>
        <a:lstStyle/>
        <a:p>
          <a:endParaRPr lang="en-US"/>
        </a:p>
      </dgm:t>
    </dgm:pt>
    <dgm:pt modelId="{3FCAF58C-03A5-4DE8-A1C4-95D409F48067}" type="sibTrans" cxnId="{C55CA39A-A00B-42B5-ABE9-FDCDE696EBF3}">
      <dgm:prSet/>
      <dgm:spPr/>
      <dgm:t>
        <a:bodyPr/>
        <a:lstStyle/>
        <a:p>
          <a:endParaRPr lang="en-US"/>
        </a:p>
      </dgm:t>
    </dgm:pt>
    <dgm:pt modelId="{E73FC4AC-5F28-4344-B1E9-C62BCA7C733F}" type="pres">
      <dgm:prSet presAssocID="{AF06F0E2-139A-4E9C-A452-453BC98E8B48}" presName="linear" presStyleCnt="0">
        <dgm:presLayoutVars>
          <dgm:animLvl val="lvl"/>
          <dgm:resizeHandles val="exact"/>
        </dgm:presLayoutVars>
      </dgm:prSet>
      <dgm:spPr/>
    </dgm:pt>
    <dgm:pt modelId="{02C10CB1-26C7-4161-8606-6EE588B90B0A}" type="pres">
      <dgm:prSet presAssocID="{6F07461A-7BD5-4286-911F-D068B5DF3E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BB708F-6353-4CE0-8EDC-298E146C5925}" type="pres">
      <dgm:prSet presAssocID="{BF75C313-FA8E-4FF0-A13E-8198A0CB3A10}" presName="spacer" presStyleCnt="0"/>
      <dgm:spPr/>
    </dgm:pt>
    <dgm:pt modelId="{4D7E8F04-1606-4B77-BC71-0FBB55C6748D}" type="pres">
      <dgm:prSet presAssocID="{12334E2C-0FB4-47DF-8B93-2A3B55E9F2F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1F81D1B-1B67-4D1E-A81B-03EABED6073E}" type="presOf" srcId="{12334E2C-0FB4-47DF-8B93-2A3B55E9F2FD}" destId="{4D7E8F04-1606-4B77-BC71-0FBB55C6748D}" srcOrd="0" destOrd="0" presId="urn:microsoft.com/office/officeart/2005/8/layout/vList2"/>
    <dgm:cxn modelId="{998DA41D-F9BA-478B-8747-D609046D3579}" type="presOf" srcId="{6F07461A-7BD5-4286-911F-D068B5DF3EBE}" destId="{02C10CB1-26C7-4161-8606-6EE588B90B0A}" srcOrd="0" destOrd="0" presId="urn:microsoft.com/office/officeart/2005/8/layout/vList2"/>
    <dgm:cxn modelId="{9E48D428-90B3-414B-9B81-E5A08DC978DB}" srcId="{AF06F0E2-139A-4E9C-A452-453BC98E8B48}" destId="{6F07461A-7BD5-4286-911F-D068B5DF3EBE}" srcOrd="0" destOrd="0" parTransId="{3C413529-A90C-4061-818F-0699E7EE940C}" sibTransId="{BF75C313-FA8E-4FF0-A13E-8198A0CB3A10}"/>
    <dgm:cxn modelId="{39C80667-E608-4815-B183-EA7F76D8C4DD}" type="presOf" srcId="{AF06F0E2-139A-4E9C-A452-453BC98E8B48}" destId="{E73FC4AC-5F28-4344-B1E9-C62BCA7C733F}" srcOrd="0" destOrd="0" presId="urn:microsoft.com/office/officeart/2005/8/layout/vList2"/>
    <dgm:cxn modelId="{C55CA39A-A00B-42B5-ABE9-FDCDE696EBF3}" srcId="{AF06F0E2-139A-4E9C-A452-453BC98E8B48}" destId="{12334E2C-0FB4-47DF-8B93-2A3B55E9F2FD}" srcOrd="1" destOrd="0" parTransId="{D5844B71-B6CA-40AE-96E1-39611FB9E96F}" sibTransId="{3FCAF58C-03A5-4DE8-A1C4-95D409F48067}"/>
    <dgm:cxn modelId="{4D44B641-E572-4EE0-ACE7-75913EE9853D}" type="presParOf" srcId="{E73FC4AC-5F28-4344-B1E9-C62BCA7C733F}" destId="{02C10CB1-26C7-4161-8606-6EE588B90B0A}" srcOrd="0" destOrd="0" presId="urn:microsoft.com/office/officeart/2005/8/layout/vList2"/>
    <dgm:cxn modelId="{D9B49752-7A75-4CB4-A0F5-EBFB3F317779}" type="presParOf" srcId="{E73FC4AC-5F28-4344-B1E9-C62BCA7C733F}" destId="{8BBB708F-6353-4CE0-8EDC-298E146C5925}" srcOrd="1" destOrd="0" presId="urn:microsoft.com/office/officeart/2005/8/layout/vList2"/>
    <dgm:cxn modelId="{DBE8AD4C-48DA-4988-AB84-B97E62E32E53}" type="presParOf" srcId="{E73FC4AC-5F28-4344-B1E9-C62BCA7C733F}" destId="{4D7E8F04-1606-4B77-BC71-0FBB55C674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7EDCC0-B7C8-4C02-AAA9-7E3C932A39F1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EE58005-0402-4337-B790-B87F82FFF79E}">
      <dgm:prSet/>
      <dgm:spPr/>
      <dgm:t>
        <a:bodyPr/>
        <a:lstStyle/>
        <a:p>
          <a:r>
            <a:rPr lang="en-GB"/>
            <a:t>Although initial consults and review undertaken by Interface. The project involved a federation wide interdisciplinary approach</a:t>
          </a:r>
          <a:endParaRPr lang="en-US"/>
        </a:p>
      </dgm:t>
    </dgm:pt>
    <dgm:pt modelId="{547927E4-961C-415B-A0B6-8700869CB938}" type="parTrans" cxnId="{D81203BC-A168-4089-8032-E973683B5FFB}">
      <dgm:prSet/>
      <dgm:spPr/>
      <dgm:t>
        <a:bodyPr/>
        <a:lstStyle/>
        <a:p>
          <a:endParaRPr lang="en-US"/>
        </a:p>
      </dgm:t>
    </dgm:pt>
    <dgm:pt modelId="{9F939BC1-5708-4A09-9E57-A6EBFC7C1E66}" type="sibTrans" cxnId="{D81203BC-A168-4089-8032-E973683B5FFB}">
      <dgm:prSet/>
      <dgm:spPr/>
      <dgm:t>
        <a:bodyPr/>
        <a:lstStyle/>
        <a:p>
          <a:endParaRPr lang="en-US"/>
        </a:p>
      </dgm:t>
    </dgm:pt>
    <dgm:pt modelId="{A958D98F-220C-498B-85E1-665A59B7122D}">
      <dgm:prSet/>
      <dgm:spPr/>
      <dgm:t>
        <a:bodyPr/>
        <a:lstStyle/>
        <a:p>
          <a:r>
            <a:rPr lang="en-GB"/>
            <a:t>Holistic reviews of patients undertaken.</a:t>
          </a:r>
          <a:endParaRPr lang="en-US"/>
        </a:p>
      </dgm:t>
    </dgm:pt>
    <dgm:pt modelId="{B7DBCC41-30E7-4468-81FA-67879EE6E117}" type="parTrans" cxnId="{E5B56631-B183-4DED-89FA-19427ABBA943}">
      <dgm:prSet/>
      <dgm:spPr/>
      <dgm:t>
        <a:bodyPr/>
        <a:lstStyle/>
        <a:p>
          <a:endParaRPr lang="en-US"/>
        </a:p>
      </dgm:t>
    </dgm:pt>
    <dgm:pt modelId="{0D74DD8E-493F-49AF-B730-73EBA8F3B7EE}" type="sibTrans" cxnId="{E5B56631-B183-4DED-89FA-19427ABBA943}">
      <dgm:prSet/>
      <dgm:spPr/>
      <dgm:t>
        <a:bodyPr/>
        <a:lstStyle/>
        <a:p>
          <a:endParaRPr lang="en-US"/>
        </a:p>
      </dgm:t>
    </dgm:pt>
    <dgm:pt modelId="{42968F2A-733C-4982-81A8-B8F2F6A38288}">
      <dgm:prSet/>
      <dgm:spPr/>
      <dgm:t>
        <a:bodyPr/>
        <a:lstStyle/>
        <a:p>
          <a:r>
            <a:rPr lang="en-GB"/>
            <a:t>Follow up of patients by normal practice processes.</a:t>
          </a:r>
          <a:endParaRPr lang="en-US"/>
        </a:p>
      </dgm:t>
    </dgm:pt>
    <dgm:pt modelId="{9F0DFB37-AA99-444B-9C43-F18C469D90BE}" type="parTrans" cxnId="{F2A76219-1229-4B36-BBA8-9BA52EECA10B}">
      <dgm:prSet/>
      <dgm:spPr/>
      <dgm:t>
        <a:bodyPr/>
        <a:lstStyle/>
        <a:p>
          <a:endParaRPr lang="en-US"/>
        </a:p>
      </dgm:t>
    </dgm:pt>
    <dgm:pt modelId="{531C33CB-2C55-4741-B5A3-F4FB509314E4}" type="sibTrans" cxnId="{F2A76219-1229-4B36-BBA8-9BA52EECA10B}">
      <dgm:prSet/>
      <dgm:spPr/>
      <dgm:t>
        <a:bodyPr/>
        <a:lstStyle/>
        <a:p>
          <a:endParaRPr lang="en-US"/>
        </a:p>
      </dgm:t>
    </dgm:pt>
    <dgm:pt modelId="{0CC5B34B-D006-4666-8A79-1C2D9C3BDDF0}" type="pres">
      <dgm:prSet presAssocID="{477EDCC0-B7C8-4C02-AAA9-7E3C932A39F1}" presName="vert0" presStyleCnt="0">
        <dgm:presLayoutVars>
          <dgm:dir/>
          <dgm:animOne val="branch"/>
          <dgm:animLvl val="lvl"/>
        </dgm:presLayoutVars>
      </dgm:prSet>
      <dgm:spPr/>
    </dgm:pt>
    <dgm:pt modelId="{26C1B713-CB1A-4C0F-BFA1-3222218C5EA0}" type="pres">
      <dgm:prSet presAssocID="{FEE58005-0402-4337-B790-B87F82FFF79E}" presName="thickLine" presStyleLbl="alignNode1" presStyleIdx="0" presStyleCnt="3"/>
      <dgm:spPr/>
    </dgm:pt>
    <dgm:pt modelId="{D96538DD-6055-4694-9203-5E24C6805F09}" type="pres">
      <dgm:prSet presAssocID="{FEE58005-0402-4337-B790-B87F82FFF79E}" presName="horz1" presStyleCnt="0"/>
      <dgm:spPr/>
    </dgm:pt>
    <dgm:pt modelId="{A26AB7AD-C699-4617-8BF1-378251A84D66}" type="pres">
      <dgm:prSet presAssocID="{FEE58005-0402-4337-B790-B87F82FFF79E}" presName="tx1" presStyleLbl="revTx" presStyleIdx="0" presStyleCnt="3"/>
      <dgm:spPr/>
    </dgm:pt>
    <dgm:pt modelId="{5711AAE5-AA1E-4800-8F2A-2AAA4DFA5F17}" type="pres">
      <dgm:prSet presAssocID="{FEE58005-0402-4337-B790-B87F82FFF79E}" presName="vert1" presStyleCnt="0"/>
      <dgm:spPr/>
    </dgm:pt>
    <dgm:pt modelId="{9ADC32A0-A9F0-417B-ABB8-11D0B0AF25BE}" type="pres">
      <dgm:prSet presAssocID="{A958D98F-220C-498B-85E1-665A59B7122D}" presName="thickLine" presStyleLbl="alignNode1" presStyleIdx="1" presStyleCnt="3"/>
      <dgm:spPr/>
    </dgm:pt>
    <dgm:pt modelId="{59B15BDE-D343-478F-94B1-0A9986C1FC2D}" type="pres">
      <dgm:prSet presAssocID="{A958D98F-220C-498B-85E1-665A59B7122D}" presName="horz1" presStyleCnt="0"/>
      <dgm:spPr/>
    </dgm:pt>
    <dgm:pt modelId="{6B2D5205-D406-4E17-B2A3-849534A44BB8}" type="pres">
      <dgm:prSet presAssocID="{A958D98F-220C-498B-85E1-665A59B7122D}" presName="tx1" presStyleLbl="revTx" presStyleIdx="1" presStyleCnt="3"/>
      <dgm:spPr/>
    </dgm:pt>
    <dgm:pt modelId="{A279BECC-1901-4CE4-96B4-F9C747060E20}" type="pres">
      <dgm:prSet presAssocID="{A958D98F-220C-498B-85E1-665A59B7122D}" presName="vert1" presStyleCnt="0"/>
      <dgm:spPr/>
    </dgm:pt>
    <dgm:pt modelId="{AA6003A5-8294-43D4-9C90-7F2D8E994E0E}" type="pres">
      <dgm:prSet presAssocID="{42968F2A-733C-4982-81A8-B8F2F6A38288}" presName="thickLine" presStyleLbl="alignNode1" presStyleIdx="2" presStyleCnt="3"/>
      <dgm:spPr/>
    </dgm:pt>
    <dgm:pt modelId="{F6A288B3-0BC4-47B3-AF49-DA65DA261C82}" type="pres">
      <dgm:prSet presAssocID="{42968F2A-733C-4982-81A8-B8F2F6A38288}" presName="horz1" presStyleCnt="0"/>
      <dgm:spPr/>
    </dgm:pt>
    <dgm:pt modelId="{B0C2F139-6B9C-410F-8532-D27D87E91516}" type="pres">
      <dgm:prSet presAssocID="{42968F2A-733C-4982-81A8-B8F2F6A38288}" presName="tx1" presStyleLbl="revTx" presStyleIdx="2" presStyleCnt="3"/>
      <dgm:spPr/>
    </dgm:pt>
    <dgm:pt modelId="{10DF786E-6302-4962-AE41-E5F971D474D2}" type="pres">
      <dgm:prSet presAssocID="{42968F2A-733C-4982-81A8-B8F2F6A38288}" presName="vert1" presStyleCnt="0"/>
      <dgm:spPr/>
    </dgm:pt>
  </dgm:ptLst>
  <dgm:cxnLst>
    <dgm:cxn modelId="{7B26CE09-5FDD-4B26-850C-B2B75CA717F0}" type="presOf" srcId="{42968F2A-733C-4982-81A8-B8F2F6A38288}" destId="{B0C2F139-6B9C-410F-8532-D27D87E91516}" srcOrd="0" destOrd="0" presId="urn:microsoft.com/office/officeart/2008/layout/LinedList"/>
    <dgm:cxn modelId="{F2A76219-1229-4B36-BBA8-9BA52EECA10B}" srcId="{477EDCC0-B7C8-4C02-AAA9-7E3C932A39F1}" destId="{42968F2A-733C-4982-81A8-B8F2F6A38288}" srcOrd="2" destOrd="0" parTransId="{9F0DFB37-AA99-444B-9C43-F18C469D90BE}" sibTransId="{531C33CB-2C55-4741-B5A3-F4FB509314E4}"/>
    <dgm:cxn modelId="{F67AB72D-7EDB-45C8-ADBC-F5EA60638666}" type="presOf" srcId="{477EDCC0-B7C8-4C02-AAA9-7E3C932A39F1}" destId="{0CC5B34B-D006-4666-8A79-1C2D9C3BDDF0}" srcOrd="0" destOrd="0" presId="urn:microsoft.com/office/officeart/2008/layout/LinedList"/>
    <dgm:cxn modelId="{102E552E-08FE-4FE1-996B-EBB47F1EF16C}" type="presOf" srcId="{FEE58005-0402-4337-B790-B87F82FFF79E}" destId="{A26AB7AD-C699-4617-8BF1-378251A84D66}" srcOrd="0" destOrd="0" presId="urn:microsoft.com/office/officeart/2008/layout/LinedList"/>
    <dgm:cxn modelId="{E5B56631-B183-4DED-89FA-19427ABBA943}" srcId="{477EDCC0-B7C8-4C02-AAA9-7E3C932A39F1}" destId="{A958D98F-220C-498B-85E1-665A59B7122D}" srcOrd="1" destOrd="0" parTransId="{B7DBCC41-30E7-4468-81FA-67879EE6E117}" sibTransId="{0D74DD8E-493F-49AF-B730-73EBA8F3B7EE}"/>
    <dgm:cxn modelId="{849ECA7A-7A78-4852-BC81-1895D22F8639}" type="presOf" srcId="{A958D98F-220C-498B-85E1-665A59B7122D}" destId="{6B2D5205-D406-4E17-B2A3-849534A44BB8}" srcOrd="0" destOrd="0" presId="urn:microsoft.com/office/officeart/2008/layout/LinedList"/>
    <dgm:cxn modelId="{D81203BC-A168-4089-8032-E973683B5FFB}" srcId="{477EDCC0-B7C8-4C02-AAA9-7E3C932A39F1}" destId="{FEE58005-0402-4337-B790-B87F82FFF79E}" srcOrd="0" destOrd="0" parTransId="{547927E4-961C-415B-A0B6-8700869CB938}" sibTransId="{9F939BC1-5708-4A09-9E57-A6EBFC7C1E66}"/>
    <dgm:cxn modelId="{AFA18652-A163-4CA4-B19E-9C3B07D2CC15}" type="presParOf" srcId="{0CC5B34B-D006-4666-8A79-1C2D9C3BDDF0}" destId="{26C1B713-CB1A-4C0F-BFA1-3222218C5EA0}" srcOrd="0" destOrd="0" presId="urn:microsoft.com/office/officeart/2008/layout/LinedList"/>
    <dgm:cxn modelId="{6DE4EE41-941A-4F13-97E2-5A4CF3414032}" type="presParOf" srcId="{0CC5B34B-D006-4666-8A79-1C2D9C3BDDF0}" destId="{D96538DD-6055-4694-9203-5E24C6805F09}" srcOrd="1" destOrd="0" presId="urn:microsoft.com/office/officeart/2008/layout/LinedList"/>
    <dgm:cxn modelId="{7E879352-4A68-4016-BFCE-617A755D1A6E}" type="presParOf" srcId="{D96538DD-6055-4694-9203-5E24C6805F09}" destId="{A26AB7AD-C699-4617-8BF1-378251A84D66}" srcOrd="0" destOrd="0" presId="urn:microsoft.com/office/officeart/2008/layout/LinedList"/>
    <dgm:cxn modelId="{F79C3E08-5FE7-48C0-BDEE-FC3AC89F114A}" type="presParOf" srcId="{D96538DD-6055-4694-9203-5E24C6805F09}" destId="{5711AAE5-AA1E-4800-8F2A-2AAA4DFA5F17}" srcOrd="1" destOrd="0" presId="urn:microsoft.com/office/officeart/2008/layout/LinedList"/>
    <dgm:cxn modelId="{2AE02E5B-9671-45E2-9CBC-6B5D1547D46F}" type="presParOf" srcId="{0CC5B34B-D006-4666-8A79-1C2D9C3BDDF0}" destId="{9ADC32A0-A9F0-417B-ABB8-11D0B0AF25BE}" srcOrd="2" destOrd="0" presId="urn:microsoft.com/office/officeart/2008/layout/LinedList"/>
    <dgm:cxn modelId="{03E30B27-EC95-4EE1-B45C-73EE7D395E5E}" type="presParOf" srcId="{0CC5B34B-D006-4666-8A79-1C2D9C3BDDF0}" destId="{59B15BDE-D343-478F-94B1-0A9986C1FC2D}" srcOrd="3" destOrd="0" presId="urn:microsoft.com/office/officeart/2008/layout/LinedList"/>
    <dgm:cxn modelId="{F0DF7189-9FDC-45EF-BF77-7813C0796017}" type="presParOf" srcId="{59B15BDE-D343-478F-94B1-0A9986C1FC2D}" destId="{6B2D5205-D406-4E17-B2A3-849534A44BB8}" srcOrd="0" destOrd="0" presId="urn:microsoft.com/office/officeart/2008/layout/LinedList"/>
    <dgm:cxn modelId="{DE36948D-416D-43C5-8D22-808845B9CBB5}" type="presParOf" srcId="{59B15BDE-D343-478F-94B1-0A9986C1FC2D}" destId="{A279BECC-1901-4CE4-96B4-F9C747060E20}" srcOrd="1" destOrd="0" presId="urn:microsoft.com/office/officeart/2008/layout/LinedList"/>
    <dgm:cxn modelId="{9AE3ABE7-5394-4586-9EEA-4A45F142220C}" type="presParOf" srcId="{0CC5B34B-D006-4666-8A79-1C2D9C3BDDF0}" destId="{AA6003A5-8294-43D4-9C90-7F2D8E994E0E}" srcOrd="4" destOrd="0" presId="urn:microsoft.com/office/officeart/2008/layout/LinedList"/>
    <dgm:cxn modelId="{C29989EC-F663-4D6E-89E5-C0C181A0B2AB}" type="presParOf" srcId="{0CC5B34B-D006-4666-8A79-1C2D9C3BDDF0}" destId="{F6A288B3-0BC4-47B3-AF49-DA65DA261C82}" srcOrd="5" destOrd="0" presId="urn:microsoft.com/office/officeart/2008/layout/LinedList"/>
    <dgm:cxn modelId="{8A95C213-9BC4-4536-9D04-637B0F7DF19E}" type="presParOf" srcId="{F6A288B3-0BC4-47B3-AF49-DA65DA261C82}" destId="{B0C2F139-6B9C-410F-8532-D27D87E91516}" srcOrd="0" destOrd="0" presId="urn:microsoft.com/office/officeart/2008/layout/LinedList"/>
    <dgm:cxn modelId="{97F4809C-DD25-455A-9252-7C66E70C84AA}" type="presParOf" srcId="{F6A288B3-0BC4-47B3-AF49-DA65DA261C82}" destId="{10DF786E-6302-4962-AE41-E5F971D474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C52063-FCB8-48C9-90C0-23A6214D5BC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803167-EC43-4C96-AF51-AB109B4407C2}">
      <dgm:prSet/>
      <dgm:spPr/>
      <dgm:t>
        <a:bodyPr/>
        <a:lstStyle/>
        <a:p>
          <a:r>
            <a:rPr lang="en-GB"/>
            <a:t>An abstract was submitted to the PCRS entitled:</a:t>
          </a:r>
          <a:endParaRPr lang="en-US"/>
        </a:p>
      </dgm:t>
    </dgm:pt>
    <dgm:pt modelId="{B60EA17B-EF0C-42B0-ADF9-148408EF1CEA}" type="parTrans" cxnId="{1069D12A-2E66-4758-B7F8-137C4F292836}">
      <dgm:prSet/>
      <dgm:spPr/>
      <dgm:t>
        <a:bodyPr/>
        <a:lstStyle/>
        <a:p>
          <a:endParaRPr lang="en-US"/>
        </a:p>
      </dgm:t>
    </dgm:pt>
    <dgm:pt modelId="{6230771E-898E-44F6-BB79-BC31EE228EEC}" type="sibTrans" cxnId="{1069D12A-2E66-4758-B7F8-137C4F292836}">
      <dgm:prSet/>
      <dgm:spPr/>
      <dgm:t>
        <a:bodyPr/>
        <a:lstStyle/>
        <a:p>
          <a:endParaRPr lang="en-US"/>
        </a:p>
      </dgm:t>
    </dgm:pt>
    <dgm:pt modelId="{2BC41806-9D5C-47BD-93AF-3A83EF497472}">
      <dgm:prSet/>
      <dgm:spPr/>
      <dgm:t>
        <a:bodyPr/>
        <a:lstStyle/>
        <a:p>
          <a:r>
            <a:rPr lang="en-GB"/>
            <a:t>“Improving asthma outcomes by following guideline directed care with SENTINEL Plus in the Armagh and Dungannon Federation”</a:t>
          </a:r>
          <a:endParaRPr lang="en-US"/>
        </a:p>
      </dgm:t>
    </dgm:pt>
    <dgm:pt modelId="{D5EEB2AC-1148-44C9-94D7-D903B9E0685A}" type="parTrans" cxnId="{A5E495EA-DBAF-416C-8923-2EABA9A6D58E}">
      <dgm:prSet/>
      <dgm:spPr/>
      <dgm:t>
        <a:bodyPr/>
        <a:lstStyle/>
        <a:p>
          <a:endParaRPr lang="en-US"/>
        </a:p>
      </dgm:t>
    </dgm:pt>
    <dgm:pt modelId="{4B45C220-540C-43BD-B596-43A4CB54EE07}" type="sibTrans" cxnId="{A5E495EA-DBAF-416C-8923-2EABA9A6D58E}">
      <dgm:prSet/>
      <dgm:spPr/>
      <dgm:t>
        <a:bodyPr/>
        <a:lstStyle/>
        <a:p>
          <a:endParaRPr lang="en-US"/>
        </a:p>
      </dgm:t>
    </dgm:pt>
    <dgm:pt modelId="{5E8F5C49-B181-44BE-A6D1-D3D7DEEEA312}" type="pres">
      <dgm:prSet presAssocID="{08C52063-FCB8-48C9-90C0-23A6214D5BCA}" presName="linear" presStyleCnt="0">
        <dgm:presLayoutVars>
          <dgm:animLvl val="lvl"/>
          <dgm:resizeHandles val="exact"/>
        </dgm:presLayoutVars>
      </dgm:prSet>
      <dgm:spPr/>
    </dgm:pt>
    <dgm:pt modelId="{916AB853-9890-45AC-8BA0-83F5B8023BA8}" type="pres">
      <dgm:prSet presAssocID="{C3803167-EC43-4C96-AF51-AB109B4407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F20057-F97B-45A1-96D9-A8409A90E34A}" type="pres">
      <dgm:prSet presAssocID="{6230771E-898E-44F6-BB79-BC31EE228EEC}" presName="spacer" presStyleCnt="0"/>
      <dgm:spPr/>
    </dgm:pt>
    <dgm:pt modelId="{DFB3DA73-D7A2-4EBE-805E-1F47BF875ABD}" type="pres">
      <dgm:prSet presAssocID="{2BC41806-9D5C-47BD-93AF-3A83EF49747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4D07F17-9AF6-4041-9A9A-E70C04C97CC0}" type="presOf" srcId="{08C52063-FCB8-48C9-90C0-23A6214D5BCA}" destId="{5E8F5C49-B181-44BE-A6D1-D3D7DEEEA312}" srcOrd="0" destOrd="0" presId="urn:microsoft.com/office/officeart/2005/8/layout/vList2"/>
    <dgm:cxn modelId="{1069D12A-2E66-4758-B7F8-137C4F292836}" srcId="{08C52063-FCB8-48C9-90C0-23A6214D5BCA}" destId="{C3803167-EC43-4C96-AF51-AB109B4407C2}" srcOrd="0" destOrd="0" parTransId="{B60EA17B-EF0C-42B0-ADF9-148408EF1CEA}" sibTransId="{6230771E-898E-44F6-BB79-BC31EE228EEC}"/>
    <dgm:cxn modelId="{A9D199E3-1AE1-49FA-A7ED-44164EAB4660}" type="presOf" srcId="{2BC41806-9D5C-47BD-93AF-3A83EF497472}" destId="{DFB3DA73-D7A2-4EBE-805E-1F47BF875ABD}" srcOrd="0" destOrd="0" presId="urn:microsoft.com/office/officeart/2005/8/layout/vList2"/>
    <dgm:cxn modelId="{A5E495EA-DBAF-416C-8923-2EABA9A6D58E}" srcId="{08C52063-FCB8-48C9-90C0-23A6214D5BCA}" destId="{2BC41806-9D5C-47BD-93AF-3A83EF497472}" srcOrd="1" destOrd="0" parTransId="{D5EEB2AC-1148-44C9-94D7-D903B9E0685A}" sibTransId="{4B45C220-540C-43BD-B596-43A4CB54EE07}"/>
    <dgm:cxn modelId="{3220D4EF-544B-4529-9F02-42656697EA45}" type="presOf" srcId="{C3803167-EC43-4C96-AF51-AB109B4407C2}" destId="{916AB853-9890-45AC-8BA0-83F5B8023BA8}" srcOrd="0" destOrd="0" presId="urn:microsoft.com/office/officeart/2005/8/layout/vList2"/>
    <dgm:cxn modelId="{3285767A-8818-4E29-9BB5-82DCF1912361}" type="presParOf" srcId="{5E8F5C49-B181-44BE-A6D1-D3D7DEEEA312}" destId="{916AB853-9890-45AC-8BA0-83F5B8023BA8}" srcOrd="0" destOrd="0" presId="urn:microsoft.com/office/officeart/2005/8/layout/vList2"/>
    <dgm:cxn modelId="{572F0DC1-9C0B-4963-BB17-65893CD7383A}" type="presParOf" srcId="{5E8F5C49-B181-44BE-A6D1-D3D7DEEEA312}" destId="{69F20057-F97B-45A1-96D9-A8409A90E34A}" srcOrd="1" destOrd="0" presId="urn:microsoft.com/office/officeart/2005/8/layout/vList2"/>
    <dgm:cxn modelId="{23E90183-F52F-44FC-86F4-6518BD571458}" type="presParOf" srcId="{5E8F5C49-B181-44BE-A6D1-D3D7DEEEA312}" destId="{DFB3DA73-D7A2-4EBE-805E-1F47BF875A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30A8-1B67-4B5C-8367-2386B97A2E18}">
      <dsp:nvSpPr>
        <dsp:cNvPr id="0" name=""/>
        <dsp:cNvSpPr/>
      </dsp:nvSpPr>
      <dsp:spPr>
        <a:xfrm>
          <a:off x="1220538" y="665"/>
          <a:ext cx="4225756" cy="218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ABC Council was 208 out of 217 in highest rate of respiratory related deaths and hospital admissions in the UK.</a:t>
          </a:r>
          <a:endParaRPr lang="en-US" sz="2000" kern="1200" dirty="0"/>
        </a:p>
      </dsp:txBody>
      <dsp:txXfrm>
        <a:off x="1284418" y="64545"/>
        <a:ext cx="4097996" cy="2053275"/>
      </dsp:txXfrm>
    </dsp:sp>
    <dsp:sp modelId="{95936612-0982-45D5-95B2-EC00AECA4286}">
      <dsp:nvSpPr>
        <dsp:cNvPr id="0" name=""/>
        <dsp:cNvSpPr/>
      </dsp:nvSpPr>
      <dsp:spPr>
        <a:xfrm rot="5400000">
          <a:off x="2924472" y="2236227"/>
          <a:ext cx="817888" cy="9814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038977" y="2318015"/>
        <a:ext cx="588879" cy="572522"/>
      </dsp:txXfrm>
    </dsp:sp>
    <dsp:sp modelId="{D72C58EE-B026-46EB-9361-5D78F8F11496}">
      <dsp:nvSpPr>
        <dsp:cNvPr id="0" name=""/>
        <dsp:cNvSpPr/>
      </dsp:nvSpPr>
      <dsp:spPr>
        <a:xfrm>
          <a:off x="1220538" y="3272218"/>
          <a:ext cx="4225756" cy="218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Sentinel Plus Aim – A Federation wide QI project to help reduce SABA overuse and improve patient outcomes.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Improve asthma patient outcomes by identifying SABA overuse, holistically reviewing asthma patients and commencing guideline directed Maintenance and Reliever Therapy (MART) in appropriate patients. </a:t>
          </a:r>
          <a:endParaRPr lang="en-US" sz="1400" kern="1200" dirty="0"/>
        </a:p>
      </dsp:txBody>
      <dsp:txXfrm>
        <a:off x="1284418" y="3336098"/>
        <a:ext cx="4097996" cy="20532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E793A-4AB5-4350-82F0-357125C6638D}">
      <dsp:nvSpPr>
        <dsp:cNvPr id="0" name=""/>
        <dsp:cNvSpPr/>
      </dsp:nvSpPr>
      <dsp:spPr>
        <a:xfrm>
          <a:off x="0" y="178610"/>
          <a:ext cx="6666833" cy="24979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The Federation submitted a poster presentation at the PCRS conference in conjunction with AZ Sentinel Plus.</a:t>
          </a:r>
          <a:endParaRPr lang="en-US" sz="3500" kern="1200"/>
        </a:p>
      </dsp:txBody>
      <dsp:txXfrm>
        <a:off x="121940" y="300550"/>
        <a:ext cx="6422953" cy="2254070"/>
      </dsp:txXfrm>
    </dsp:sp>
    <dsp:sp modelId="{2740E5E0-ABE6-46E4-8B41-83813553AC33}">
      <dsp:nvSpPr>
        <dsp:cNvPr id="0" name=""/>
        <dsp:cNvSpPr/>
      </dsp:nvSpPr>
      <dsp:spPr>
        <a:xfrm>
          <a:off x="0" y="2777360"/>
          <a:ext cx="6666833" cy="249795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The Poster was presented by representatives of the federation to PCRS delegates.</a:t>
          </a:r>
          <a:endParaRPr lang="en-US" sz="3500" kern="1200"/>
        </a:p>
      </dsp:txBody>
      <dsp:txXfrm>
        <a:off x="121940" y="2899300"/>
        <a:ext cx="6422953" cy="2254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1BAAA-09E7-4628-86FA-6729F7BDC375}">
      <dsp:nvSpPr>
        <dsp:cNvPr id="0" name=""/>
        <dsp:cNvSpPr/>
      </dsp:nvSpPr>
      <dsp:spPr>
        <a:xfrm>
          <a:off x="2153695" y="134307"/>
          <a:ext cx="352141" cy="35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58FDD-FB7F-4F61-9255-AC35518754DD}">
      <dsp:nvSpPr>
        <dsp:cNvPr id="0" name=""/>
        <dsp:cNvSpPr/>
      </dsp:nvSpPr>
      <dsp:spPr>
        <a:xfrm>
          <a:off x="2164264" y="145489"/>
          <a:ext cx="328735" cy="3286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≥1 OCS, ≥1 asthma attacks in 12 months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= 829 </a:t>
          </a:r>
        </a:p>
      </dsp:txBody>
      <dsp:txXfrm>
        <a:off x="2211226" y="192452"/>
        <a:ext cx="234811" cy="234752"/>
      </dsp:txXfrm>
    </dsp:sp>
    <dsp:sp modelId="{3700B46F-7300-45FC-96B3-E07F8EAC1C1C}">
      <dsp:nvSpPr>
        <dsp:cNvPr id="0" name=""/>
        <dsp:cNvSpPr/>
      </dsp:nvSpPr>
      <dsp:spPr>
        <a:xfrm rot="2700000">
          <a:off x="1788262" y="134282"/>
          <a:ext cx="352147" cy="3521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3E990-1AF2-4B7A-AFEF-064E44C76D29}">
      <dsp:nvSpPr>
        <dsp:cNvPr id="0" name=""/>
        <dsp:cNvSpPr/>
      </dsp:nvSpPr>
      <dsp:spPr>
        <a:xfrm>
          <a:off x="1804976" y="144884"/>
          <a:ext cx="328735" cy="3286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≥2 OCS, ≥2 asthma attacks, or ≥1 asthma admission in 12 months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=653</a:t>
          </a:r>
        </a:p>
      </dsp:txBody>
      <dsp:txXfrm>
        <a:off x="1851938" y="191847"/>
        <a:ext cx="234811" cy="234752"/>
      </dsp:txXfrm>
    </dsp:sp>
    <dsp:sp modelId="{5090694C-D6DC-4031-B64D-25FC8A5F1AFE}">
      <dsp:nvSpPr>
        <dsp:cNvPr id="0" name=""/>
        <dsp:cNvSpPr/>
      </dsp:nvSpPr>
      <dsp:spPr>
        <a:xfrm rot="2700000">
          <a:off x="1425852" y="134282"/>
          <a:ext cx="352147" cy="3521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E1626-ACA7-4526-BD34-5564D4B9AAC9}">
      <dsp:nvSpPr>
        <dsp:cNvPr id="0" name=""/>
        <dsp:cNvSpPr/>
      </dsp:nvSpPr>
      <dsp:spPr>
        <a:xfrm>
          <a:off x="1437634" y="146048"/>
          <a:ext cx="328735" cy="3286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Registered asthma patients= 6,167</a:t>
          </a:r>
        </a:p>
      </dsp:txBody>
      <dsp:txXfrm>
        <a:off x="1484596" y="193011"/>
        <a:ext cx="234811" cy="234752"/>
      </dsp:txXfrm>
    </dsp:sp>
    <dsp:sp modelId="{3F99D631-A925-48E4-AFBF-BA3F8A5513EE}">
      <dsp:nvSpPr>
        <dsp:cNvPr id="0" name=""/>
        <dsp:cNvSpPr/>
      </dsp:nvSpPr>
      <dsp:spPr>
        <a:xfrm rot="2700000">
          <a:off x="1061932" y="134282"/>
          <a:ext cx="352147" cy="3521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D4ED1-E6ED-402B-A9C4-8A6957028AC2}">
      <dsp:nvSpPr>
        <dsp:cNvPr id="0" name=""/>
        <dsp:cNvSpPr/>
      </dsp:nvSpPr>
      <dsp:spPr>
        <a:xfrm>
          <a:off x="1073714" y="146048"/>
          <a:ext cx="328735" cy="3286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Number of practices =16</a:t>
          </a:r>
        </a:p>
      </dsp:txBody>
      <dsp:txXfrm>
        <a:off x="1120676" y="193011"/>
        <a:ext cx="234811" cy="234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74082-3F82-4626-B645-2D631B0D26D4}">
      <dsp:nvSpPr>
        <dsp:cNvPr id="0" name=""/>
        <dsp:cNvSpPr/>
      </dsp:nvSpPr>
      <dsp:spPr>
        <a:xfrm>
          <a:off x="0" y="296813"/>
          <a:ext cx="6666833" cy="1566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In the federation 16 of 22 practices signed up to the project</a:t>
          </a:r>
          <a:endParaRPr lang="en-US" sz="2800" kern="1200"/>
        </a:p>
      </dsp:txBody>
      <dsp:txXfrm>
        <a:off x="76462" y="373275"/>
        <a:ext cx="6513909" cy="1413413"/>
      </dsp:txXfrm>
    </dsp:sp>
    <dsp:sp modelId="{CC9DD48E-FD4C-4C2F-A654-E41B55C572D4}">
      <dsp:nvSpPr>
        <dsp:cNvPr id="0" name=""/>
        <dsp:cNvSpPr/>
      </dsp:nvSpPr>
      <dsp:spPr>
        <a:xfrm>
          <a:off x="0" y="1943791"/>
          <a:ext cx="6666833" cy="1566337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920 Patients were reviewed (of 6167 total pts coded as Asthmatic the highest risk patients were invited for review)</a:t>
          </a:r>
          <a:endParaRPr lang="en-US" sz="2800" kern="1200"/>
        </a:p>
      </dsp:txBody>
      <dsp:txXfrm>
        <a:off x="76462" y="2020253"/>
        <a:ext cx="6513909" cy="1413413"/>
      </dsp:txXfrm>
    </dsp:sp>
    <dsp:sp modelId="{E4C59FDF-979F-42C2-B7F5-4E2BB589C6D9}">
      <dsp:nvSpPr>
        <dsp:cNvPr id="0" name=""/>
        <dsp:cNvSpPr/>
      </dsp:nvSpPr>
      <dsp:spPr>
        <a:xfrm>
          <a:off x="0" y="3590768"/>
          <a:ext cx="6666833" cy="1566337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Patient reviews were carried out by Clinical Interface Pharmacists</a:t>
          </a:r>
          <a:endParaRPr lang="en-US" sz="2800" kern="1200"/>
        </a:p>
      </dsp:txBody>
      <dsp:txXfrm>
        <a:off x="76462" y="3667230"/>
        <a:ext cx="6513909" cy="1413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187E-F215-43A1-87FD-503774FD3329}">
      <dsp:nvSpPr>
        <dsp:cNvPr id="0" name=""/>
        <dsp:cNvSpPr/>
      </dsp:nvSpPr>
      <dsp:spPr>
        <a:xfrm>
          <a:off x="0" y="116959"/>
          <a:ext cx="6666833" cy="2574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From June 2024 to March 2025 Interface Clinical Services analysed routinely collected NHS data, formed a baseline report and conducted targeted asthma reviews aligned with SENTINEL Plus in 16 GP practices within the Armagh and Dungannon Federation. </a:t>
          </a:r>
          <a:endParaRPr lang="en-US" sz="2500" kern="1200"/>
        </a:p>
      </dsp:txBody>
      <dsp:txXfrm>
        <a:off x="125652" y="242611"/>
        <a:ext cx="6415529" cy="2322696"/>
      </dsp:txXfrm>
    </dsp:sp>
    <dsp:sp modelId="{95BC333F-3CE2-464D-8490-480FB3239D05}">
      <dsp:nvSpPr>
        <dsp:cNvPr id="0" name=""/>
        <dsp:cNvSpPr/>
      </dsp:nvSpPr>
      <dsp:spPr>
        <a:xfrm>
          <a:off x="0" y="2762960"/>
          <a:ext cx="6666833" cy="25740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This was coupled with asthma management educational sessions and access to the SENTINEL Plus website resource being made available to all clinicians within the federation.</a:t>
          </a:r>
          <a:endParaRPr lang="en-US" sz="2500" kern="1200"/>
        </a:p>
      </dsp:txBody>
      <dsp:txXfrm>
        <a:off x="125652" y="2888612"/>
        <a:ext cx="6415529" cy="2322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187E-F215-43A1-87FD-503774FD3329}">
      <dsp:nvSpPr>
        <dsp:cNvPr id="0" name=""/>
        <dsp:cNvSpPr/>
      </dsp:nvSpPr>
      <dsp:spPr>
        <a:xfrm>
          <a:off x="0" y="105800"/>
          <a:ext cx="6666833" cy="25693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The approach allowed the project to be facilitated and enacted with minimal impact on surgery workload.</a:t>
          </a:r>
          <a:endParaRPr lang="en-US" sz="3600" kern="1200" dirty="0"/>
        </a:p>
      </dsp:txBody>
      <dsp:txXfrm>
        <a:off x="125424" y="231224"/>
        <a:ext cx="6415985" cy="2318471"/>
      </dsp:txXfrm>
    </dsp:sp>
    <dsp:sp modelId="{95BC333F-3CE2-464D-8490-480FB3239D05}">
      <dsp:nvSpPr>
        <dsp:cNvPr id="0" name=""/>
        <dsp:cNvSpPr/>
      </dsp:nvSpPr>
      <dsp:spPr>
        <a:xfrm>
          <a:off x="0" y="2778799"/>
          <a:ext cx="6666833" cy="256931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Formulary was drawn up by GPP Lead Kerri McCann for interface pharmacists to follow on selection of </a:t>
          </a:r>
          <a:r>
            <a:rPr lang="en-US" sz="3600" kern="1200"/>
            <a:t>inhaler devices.</a:t>
          </a:r>
          <a:endParaRPr lang="en-US" sz="3600" kern="1200" dirty="0"/>
        </a:p>
      </dsp:txBody>
      <dsp:txXfrm>
        <a:off x="125424" y="2904223"/>
        <a:ext cx="6415985" cy="2318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6A0B2-585E-43C2-95F6-741F81FB1EA1}">
      <dsp:nvSpPr>
        <dsp:cNvPr id="0" name=""/>
        <dsp:cNvSpPr/>
      </dsp:nvSpPr>
      <dsp:spPr>
        <a:xfrm>
          <a:off x="0" y="296813"/>
          <a:ext cx="6666833" cy="15663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Total of 920 patient reviews were undertaken. Of these reviewed patients:</a:t>
          </a:r>
          <a:endParaRPr lang="en-US" sz="2800" kern="1200"/>
        </a:p>
      </dsp:txBody>
      <dsp:txXfrm>
        <a:off x="76462" y="373275"/>
        <a:ext cx="6513909" cy="1413413"/>
      </dsp:txXfrm>
    </dsp:sp>
    <dsp:sp modelId="{F928C7F7-377D-44C1-99B1-D9350788A510}">
      <dsp:nvSpPr>
        <dsp:cNvPr id="0" name=""/>
        <dsp:cNvSpPr/>
      </dsp:nvSpPr>
      <dsp:spPr>
        <a:xfrm>
          <a:off x="0" y="1943791"/>
          <a:ext cx="6666833" cy="1566337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660 (72%) patients had their short acting bronchodilator SABA or short acting muscarinic antagonist (SAMA) stopped </a:t>
          </a:r>
          <a:endParaRPr lang="en-US" sz="2800" kern="1200"/>
        </a:p>
      </dsp:txBody>
      <dsp:txXfrm>
        <a:off x="76462" y="2020253"/>
        <a:ext cx="6513909" cy="1413413"/>
      </dsp:txXfrm>
    </dsp:sp>
    <dsp:sp modelId="{83B792C2-2A90-4B7C-B8F6-639BA7C085C7}">
      <dsp:nvSpPr>
        <dsp:cNvPr id="0" name=""/>
        <dsp:cNvSpPr/>
      </dsp:nvSpPr>
      <dsp:spPr>
        <a:xfrm>
          <a:off x="0" y="3590768"/>
          <a:ext cx="6666833" cy="1566337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740 (80%) patients commenced on MART (668 new initiations).</a:t>
          </a:r>
          <a:endParaRPr lang="en-US" sz="2800" kern="1200"/>
        </a:p>
      </dsp:txBody>
      <dsp:txXfrm>
        <a:off x="76462" y="3667230"/>
        <a:ext cx="6513909" cy="1413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D9F5D-B5F6-4C53-836A-BBE45B6013A6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3D26C-4589-4398-922C-F26EB32C7017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919 of reviewed patients (99%) received advice on worsening asthma control and provision of a personalised asthma action plan.</a:t>
          </a:r>
          <a:endParaRPr lang="en-US" sz="2800" kern="1200"/>
        </a:p>
      </dsp:txBody>
      <dsp:txXfrm>
        <a:off x="0" y="2663"/>
        <a:ext cx="6666833" cy="1816197"/>
      </dsp:txXfrm>
    </dsp:sp>
    <dsp:sp modelId="{9675EF96-A71C-4F1A-B337-233EF8A53C31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E5B828-BC8A-49DE-8DAB-171EB376924E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56 out of 107 (52%) patients who smoke expressed wanting to stop smoking and were signposted/referred for smoking cessation service.</a:t>
          </a:r>
          <a:endParaRPr lang="en-US" sz="2800" kern="1200"/>
        </a:p>
      </dsp:txBody>
      <dsp:txXfrm>
        <a:off x="0" y="1818861"/>
        <a:ext cx="6666833" cy="1816197"/>
      </dsp:txXfrm>
    </dsp:sp>
    <dsp:sp modelId="{E1E18B86-31BE-49B5-BCC2-2BBF3361CFA4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EB415D-2FC0-4CB4-8FB7-CDC22BA1D9D9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917 (99%) patients had their inhaler checked.</a:t>
          </a:r>
        </a:p>
      </dsp:txBody>
      <dsp:txXfrm>
        <a:off x="0" y="3635058"/>
        <a:ext cx="6666833" cy="1816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10CB1-26C7-4161-8606-6EE588B90B0A}">
      <dsp:nvSpPr>
        <dsp:cNvPr id="0" name=""/>
        <dsp:cNvSpPr/>
      </dsp:nvSpPr>
      <dsp:spPr>
        <a:xfrm>
          <a:off x="0" y="126100"/>
          <a:ext cx="6666833" cy="25648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Project resulted </a:t>
          </a:r>
          <a:r>
            <a:rPr lang="en-GB" sz="2500" kern="1200"/>
            <a:t>in improved asthma guideline directed care with </a:t>
          </a:r>
          <a:r>
            <a:rPr lang="en-US" sz="2500" kern="1200"/>
            <a:t>SABA only reliever therapy prescribing being reduced and MART uptake increased in appropriate patients. </a:t>
          </a:r>
        </a:p>
      </dsp:txBody>
      <dsp:txXfrm>
        <a:off x="125206" y="251306"/>
        <a:ext cx="6416421" cy="2314447"/>
      </dsp:txXfrm>
    </dsp:sp>
    <dsp:sp modelId="{4D7E8F04-1606-4B77-BC71-0FBB55C6748D}">
      <dsp:nvSpPr>
        <dsp:cNvPr id="0" name=""/>
        <dsp:cNvSpPr/>
      </dsp:nvSpPr>
      <dsp:spPr>
        <a:xfrm>
          <a:off x="0" y="2762960"/>
          <a:ext cx="6666833" cy="256485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 approach, which in November 2024, was consolidated with the update of BTS, NICE, SIGN</a:t>
          </a:r>
          <a:r>
            <a:rPr lang="en-US" sz="2500" kern="1200" baseline="30000"/>
            <a:t>3</a:t>
          </a:r>
          <a:r>
            <a:rPr lang="en-US" sz="2500" kern="1200"/>
            <a:t> joint asthma guideline. Education along with the creation of a collaborative framework has facilitated an interdisciplinary approach towards enhanced asthma care. </a:t>
          </a:r>
        </a:p>
      </dsp:txBody>
      <dsp:txXfrm>
        <a:off x="125206" y="2888166"/>
        <a:ext cx="6416421" cy="23144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1B713-CB1A-4C0F-BFA1-3222218C5EA0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AB7AD-C699-4617-8BF1-378251A84D66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Although initial consults and review undertaken by Interface. The project involved a federation wide interdisciplinary approach</a:t>
          </a:r>
          <a:endParaRPr lang="en-US" sz="2800" kern="1200"/>
        </a:p>
      </dsp:txBody>
      <dsp:txXfrm>
        <a:off x="0" y="2663"/>
        <a:ext cx="6666833" cy="1816197"/>
      </dsp:txXfrm>
    </dsp:sp>
    <dsp:sp modelId="{9ADC32A0-A9F0-417B-ABB8-11D0B0AF25BE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2D5205-D406-4E17-B2A3-849534A44BB8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Holistic reviews of patients undertaken.</a:t>
          </a:r>
          <a:endParaRPr lang="en-US" sz="2800" kern="1200"/>
        </a:p>
      </dsp:txBody>
      <dsp:txXfrm>
        <a:off x="0" y="1818861"/>
        <a:ext cx="6666833" cy="1816197"/>
      </dsp:txXfrm>
    </dsp:sp>
    <dsp:sp modelId="{AA6003A5-8294-43D4-9C90-7F2D8E994E0E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2F139-6B9C-410F-8532-D27D87E91516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Follow up of patients by normal practice processes.</a:t>
          </a:r>
          <a:endParaRPr lang="en-US" sz="2800" kern="1200"/>
        </a:p>
      </dsp:txBody>
      <dsp:txXfrm>
        <a:off x="0" y="3635058"/>
        <a:ext cx="6666833" cy="18161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AB853-9890-45AC-8BA0-83F5B8023BA8}">
      <dsp:nvSpPr>
        <dsp:cNvPr id="0" name=""/>
        <dsp:cNvSpPr/>
      </dsp:nvSpPr>
      <dsp:spPr>
        <a:xfrm>
          <a:off x="0" y="341121"/>
          <a:ext cx="6666833" cy="23383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An abstract was submitted to the PCRS entitled:</a:t>
          </a:r>
          <a:endParaRPr lang="en-US" sz="3300" kern="1200"/>
        </a:p>
      </dsp:txBody>
      <dsp:txXfrm>
        <a:off x="114147" y="455268"/>
        <a:ext cx="6438539" cy="2110024"/>
      </dsp:txXfrm>
    </dsp:sp>
    <dsp:sp modelId="{DFB3DA73-D7A2-4EBE-805E-1F47BF875ABD}">
      <dsp:nvSpPr>
        <dsp:cNvPr id="0" name=""/>
        <dsp:cNvSpPr/>
      </dsp:nvSpPr>
      <dsp:spPr>
        <a:xfrm>
          <a:off x="0" y="2774480"/>
          <a:ext cx="6666833" cy="2338318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“Improving asthma outcomes by following guideline directed care with SENTINEL Plus in the Armagh and Dungannon Federation”</a:t>
          </a:r>
          <a:endParaRPr lang="en-US" sz="3300" kern="1200"/>
        </a:p>
      </dsp:txBody>
      <dsp:txXfrm>
        <a:off x="114147" y="2888627"/>
        <a:ext cx="6438539" cy="2110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0.15863</cdr:x>
      <cdr:y>0.328</cdr:y>
    </cdr:from>
    <cdr:to>
      <cdr:x>0.5</cdr:x>
      <cdr:y>0.92053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1270C6-49D3-8FFD-1AAE-8A32C572C193}"/>
            </a:ext>
          </a:extLst>
        </cdr:cNvPr>
        <cdr:cNvSpPr txBox="1"/>
      </cdr:nvSpPr>
      <cdr:spPr>
        <a:xfrm xmlns:a="http://schemas.openxmlformats.org/drawingml/2006/main">
          <a:off x="821960" y="1427241"/>
          <a:ext cx="1768840" cy="2578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cs"/>
            </a:defRPr>
          </a:pPr>
          <a:r>
            <a:rPr lang="en-GB" sz="2400" dirty="0">
              <a:solidFill>
                <a:schemeClr val="tx1">
                  <a:lumMod val="85000"/>
                  <a:lumOff val="15000"/>
                </a:schemeClr>
              </a:solidFill>
            </a:rPr>
            <a:t>72</a:t>
          </a:r>
          <a:r>
            <a:rPr lang="pl-PL" sz="2400" dirty="0">
              <a:solidFill>
                <a:schemeClr val="tx1">
                  <a:lumMod val="85000"/>
                  <a:lumOff val="15000"/>
                </a:schemeClr>
              </a:solidFill>
            </a:rPr>
            <a:t>% (N=</a:t>
          </a:r>
          <a:r>
            <a:rPr lang="en-GB" sz="2400" dirty="0">
              <a:solidFill>
                <a:schemeClr val="tx1">
                  <a:lumMod val="85000"/>
                  <a:lumOff val="15000"/>
                </a:schemeClr>
              </a:solidFill>
            </a:rPr>
            <a:t>660</a:t>
          </a:r>
          <a:r>
            <a:rPr lang="pl-PL" sz="2400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br>
            <a:rPr lang="pl-PL" sz="24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pl-PL" sz="2400" dirty="0">
              <a:solidFill>
                <a:schemeClr val="tx1">
                  <a:lumMod val="85000"/>
                  <a:lumOff val="15000"/>
                </a:schemeClr>
              </a:solidFill>
            </a:rPr>
            <a:t>SABA/</a:t>
          </a:r>
        </a:p>
        <a:p xmlns:a="http://schemas.openxmlformats.org/drawingml/2006/main">
          <a:pPr algn="ctr" rtl="0">
            <a:defRPr sz="900" b="0" i="0" u="none" strike="noStrike" kern="1200" baseline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cs"/>
            </a:defRPr>
          </a:pPr>
          <a:r>
            <a:rPr lang="pl-PL" sz="2400" dirty="0">
              <a:solidFill>
                <a:schemeClr val="tx1">
                  <a:lumMod val="85000"/>
                  <a:lumOff val="15000"/>
                </a:schemeClr>
              </a:solidFill>
            </a:rPr>
            <a:t>SAMA stopped</a:t>
          </a:r>
        </a:p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0.60985</cdr:x>
      <cdr:y>0.156</cdr:y>
    </cdr:from>
    <cdr:to>
      <cdr:x>1</cdr:x>
      <cdr:y>0.90078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1270C6-49D3-8FFD-1AAE-8A32C572C193}"/>
            </a:ext>
          </a:extLst>
        </cdr:cNvPr>
        <cdr:cNvSpPr txBox="1"/>
      </cdr:nvSpPr>
      <cdr:spPr>
        <a:xfrm xmlns:a="http://schemas.openxmlformats.org/drawingml/2006/main">
          <a:off x="1330277" y="192374"/>
          <a:ext cx="851042" cy="918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cs"/>
            </a:defRPr>
          </a:pPr>
          <a:r>
            <a:rPr lang="en-GB" dirty="0"/>
            <a:t>72</a:t>
          </a:r>
          <a:r>
            <a:rPr lang="pl-PL" dirty="0"/>
            <a:t>% (N=</a:t>
          </a:r>
          <a:r>
            <a:rPr lang="en-GB" dirty="0"/>
            <a:t>660</a:t>
          </a:r>
          <a:r>
            <a:rPr lang="pl-PL" dirty="0"/>
            <a:t>)</a:t>
          </a:r>
          <a:br>
            <a:rPr lang="pl-PL" dirty="0"/>
          </a:br>
          <a:r>
            <a:rPr lang="pl-PL" dirty="0"/>
            <a:t>SABA/</a:t>
          </a:r>
        </a:p>
        <a:p xmlns:a="http://schemas.openxmlformats.org/drawingml/2006/main">
          <a:pPr algn="ctr" rtl="0">
            <a:defRPr sz="900" b="0" i="0" u="none" strike="noStrike" kern="1200" baseline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cs"/>
            </a:defRPr>
          </a:pPr>
          <a:r>
            <a:rPr lang="pl-PL" dirty="0"/>
            <a:t>SAMA stopped</a:t>
          </a:r>
        </a:p>
        <a:p xmlns:a="http://schemas.openxmlformats.org/drawingml/2006/main">
          <a:endParaRPr lang="en-GB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C92F-5736-164D-6602-838A0A119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7F9EE-8E94-9005-440D-BB92FB749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262C-9ACD-ABA8-C530-CD41832A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C4E1A-4705-EF54-DE35-C827902F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BCD13-4D19-6C17-3C05-86BE8DD6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4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711E-FC85-2AA3-B5E8-97DFB060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43E6D-51F7-3ABE-FD6B-563D08D05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EC38B-CEED-2F5D-68DA-64C28BEA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30188-F21A-7F23-85B2-00555204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8BB68-E56C-A36E-8A9E-9F2986E4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6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23BA6-987F-5939-A95A-3FB187CBE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B587A-1D33-9249-02E3-188ACA3D7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28842-6C33-1BED-C161-899FE2B5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EEA4E-E26B-8135-CC60-376BB2D8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E7D8-BA20-81CF-6EFC-A381DB0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34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Mast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63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C425-BC51-CB91-BD3A-6986D0F9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D31C2-910B-7B6C-726A-9E29BEC5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F4ADA-EDD6-FF2D-9BB8-B36B17B4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D5F4-0AFE-AE04-ADED-C68C549F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B77C4-D1D3-B61A-FD05-B8D9E308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6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C007-8E43-5CE9-3D10-2A938AA7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31249-4FC5-C3FF-D277-613932C2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67511-26DB-035D-9819-38EAA075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9F678-87A2-AFE3-32BD-218C1811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2ADD8-E108-38AA-725A-863ECD0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7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09FE-893F-26FA-4FD1-2D4106C6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938F-6B8F-11CE-5EAA-6D590184F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C28D9-61F1-58CF-AEB5-123906ABD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06729-C842-F9C1-CDBF-67852D6D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92274-F67D-EAC0-D57E-A87522AE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A00DD-AD86-233D-1BB9-D200D9A7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6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50F5-AD37-0BD0-7D41-01E7670F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3107B-866B-FEF4-699F-47446402C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19AE9-569F-BAB3-67EB-8882CCA13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893EA-3D18-7663-3F5B-3FA87B034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E555F-BCAF-9660-1EAD-A6CD1263C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D10FB-2E22-EAD1-DD5E-B2E99B64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C10E28-C5AF-C161-A145-B8FC4BC7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92EB5-B702-CD48-9461-E7D38D00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1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CD09-95F3-9BA5-1730-DA5CA51D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844C7-943F-813E-FAE2-D3A83409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5092D-6759-FCD8-A234-0C58D0B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CAAB0-7D54-126B-DCAF-385BD784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6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12D6F-9FEE-7F5E-939F-B4E6B64E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7CA85-FC8E-188A-F10D-788B6231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933E3-48A9-39C9-2B23-4B89649A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8E19-2777-106D-628E-24192E05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9285-92B5-FE7B-EE3D-E80A0B59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BE7-BCDC-0B4D-C702-02D412B0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7E838-0BB8-ED60-DAAF-679D021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A6278-1F25-346F-8F28-707FB7D1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ABCFB-0219-3825-B4B6-A30B0DE9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13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4E92-832D-8DFA-5D30-CF18B3AB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A7EAE-6C00-C374-1C5A-BBC58441E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8A227-798B-CD67-BCD3-5362218F5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C0555-AB83-F3F6-5F1E-A5439E4E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5A59E-07AA-EB51-7BA4-F02A0733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969DA-70BE-FAAB-DD6F-C9CECD7F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5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58986-BF41-CD26-C459-DB4AF08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45177-8BC4-3AD5-4F4A-89A38A8D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2250-93F3-9354-9DF3-20C214BF1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E842AE-629C-45BF-B4CA-7BF9253AAE1C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FA574-65F7-B8CB-2C67-8EA54DD25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2D6A2-0F85-BE42-7CFF-D15B3329B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FF9A9-2623-41A2-9AD2-369B4D779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 ftr="0" dt="0"/>
  <p:txStyles>
    <p:titleStyle>
      <a:lvl1pPr algn="ctr" defTabSz="324188" rtl="0" eaLnBrk="1" latinLnBrk="0" hangingPunct="1">
        <a:spcBef>
          <a:spcPct val="0"/>
        </a:spcBef>
        <a:buNone/>
        <a:defRPr sz="31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141" indent="-243141" algn="l" defTabSz="3241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26805" indent="-202617" algn="l" defTabSz="324188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2pPr>
      <a:lvl3pPr marL="810470" indent="-162094" algn="l" defTabSz="324188" rtl="0" eaLnBrk="1" latinLnBrk="0" hangingPunct="1">
        <a:spcBef>
          <a:spcPct val="20000"/>
        </a:spcBef>
        <a:buFont typeface="Arial"/>
        <a:buChar char="•"/>
        <a:defRPr sz="1723" kern="1200">
          <a:solidFill>
            <a:schemeClr val="tx1"/>
          </a:solidFill>
          <a:latin typeface="+mn-lt"/>
          <a:ea typeface="+mn-ea"/>
          <a:cs typeface="+mn-cs"/>
        </a:defRPr>
      </a:lvl3pPr>
      <a:lvl4pPr marL="1134658" indent="-162094" algn="l" defTabSz="324188" rtl="0" eaLnBrk="1" latinLnBrk="0" hangingPunct="1">
        <a:spcBef>
          <a:spcPct val="20000"/>
        </a:spcBef>
        <a:buFont typeface="Arial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58845" indent="-162094" algn="l" defTabSz="324188" rtl="0" eaLnBrk="1" latinLnBrk="0" hangingPunct="1">
        <a:spcBef>
          <a:spcPct val="20000"/>
        </a:spcBef>
        <a:buFont typeface="Arial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83033" indent="-162094" algn="l" defTabSz="324188" rtl="0" eaLnBrk="1" latinLnBrk="0" hangingPunct="1">
        <a:spcBef>
          <a:spcPct val="20000"/>
        </a:spcBef>
        <a:buFont typeface="Arial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107221" indent="-162094" algn="l" defTabSz="324188" rtl="0" eaLnBrk="1" latinLnBrk="0" hangingPunct="1">
        <a:spcBef>
          <a:spcPct val="20000"/>
        </a:spcBef>
        <a:buFont typeface="Arial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31409" indent="-162094" algn="l" defTabSz="324188" rtl="0" eaLnBrk="1" latinLnBrk="0" hangingPunct="1">
        <a:spcBef>
          <a:spcPct val="20000"/>
        </a:spcBef>
        <a:buFont typeface="Arial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55597" indent="-162094" algn="l" defTabSz="324188" rtl="0" eaLnBrk="1" latinLnBrk="0" hangingPunct="1">
        <a:spcBef>
          <a:spcPct val="20000"/>
        </a:spcBef>
        <a:buFont typeface="Arial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1pPr>
      <a:lvl2pPr marL="324188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2pPr>
      <a:lvl3pPr marL="648376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3pPr>
      <a:lvl4pPr marL="972563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296751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620939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945127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2269315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2593503" algn="l" defTabSz="324188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9.tmp"/><Relationship Id="rId18" Type="http://schemas.openxmlformats.org/officeDocument/2006/relationships/diagramLayout" Target="../diagrams/layout11.xml"/><Relationship Id="rId3" Type="http://schemas.openxmlformats.org/officeDocument/2006/relationships/hyperlink" Target="https://public.tableau.com/app/profile/asthmaandlunguk/viz/Respiratoryindexvisualisations/Respiratoryindex%20Accessed%20April%202025" TargetMode="External"/><Relationship Id="rId21" Type="http://schemas.microsoft.com/office/2007/relationships/diagramDrawing" Target="../diagrams/drawing11.xml"/><Relationship Id="rId7" Type="http://schemas.openxmlformats.org/officeDocument/2006/relationships/chart" Target="../charts/chart5.xml"/><Relationship Id="rId12" Type="http://schemas.openxmlformats.org/officeDocument/2006/relationships/image" Target="../media/image8.png"/><Relationship Id="rId17" Type="http://schemas.openxmlformats.org/officeDocument/2006/relationships/diagramData" Target="../diagrams/data11.xml"/><Relationship Id="rId2" Type="http://schemas.openxmlformats.org/officeDocument/2006/relationships/image" Target="../media/image3.png"/><Relationship Id="rId16" Type="http://schemas.openxmlformats.org/officeDocument/2006/relationships/chart" Target="../charts/chart8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mp"/><Relationship Id="rId11" Type="http://schemas.openxmlformats.org/officeDocument/2006/relationships/image" Target="../media/image7.png"/><Relationship Id="rId5" Type="http://schemas.openxmlformats.org/officeDocument/2006/relationships/image" Target="../media/image4.e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diagramQuickStyle" Target="../diagrams/quickStyle11.xml"/><Relationship Id="rId4" Type="http://schemas.openxmlformats.org/officeDocument/2006/relationships/hyperlink" Target="https://www.nice.org.uk/guidance/ng245" TargetMode="External"/><Relationship Id="rId9" Type="http://schemas.openxmlformats.org/officeDocument/2006/relationships/chart" Target="../charts/chart7.xml"/><Relationship Id="rId14" Type="http://schemas.openxmlformats.org/officeDocument/2006/relationships/image" Target="../media/image10.jpeg"/><Relationship Id="rId22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7B8C8-EC2B-2859-E2C9-48C24EF9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000">
                <a:solidFill>
                  <a:schemeClr val="tx2"/>
                </a:solidFill>
              </a:rPr>
              <a:t>Federation Sentinel Plus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A008F-A318-6E55-4390-AAA969B51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1900">
                <a:solidFill>
                  <a:schemeClr val="tx2"/>
                </a:solidFill>
              </a:rPr>
              <a:t>Overview post project completion and Presentation of Poster at PCRS conference</a:t>
            </a:r>
          </a:p>
        </p:txBody>
      </p:sp>
      <p:pic>
        <p:nvPicPr>
          <p:cNvPr id="5" name="Picture 4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87CA5139-1AFD-86AC-68FD-1B2C3B31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154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9067B2-5507-0E6A-228B-FA9A894B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700">
                <a:solidFill>
                  <a:srgbClr val="FFFFFF"/>
                </a:solidFill>
              </a:rPr>
              <a:t>Pre Assessment vs Post Review</a:t>
            </a:r>
            <a:br>
              <a:rPr lang="en-GB" sz="3700">
                <a:solidFill>
                  <a:srgbClr val="FFFFFF"/>
                </a:solidFill>
              </a:rPr>
            </a:br>
            <a:endParaRPr lang="en-GB" sz="37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9E62D6-AC56-15DD-C10C-C922190A4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33537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12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0667-E403-BBC7-4E0F-759DD82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Pre Assessment vs Post Review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E9F678-76A4-81CA-6496-1AC162537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70884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F1BAA5-FE0B-A160-368A-D480A0B0A5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0652031"/>
              </p:ext>
            </p:extLst>
          </p:nvPr>
        </p:nvGraphicFramePr>
        <p:xfrm>
          <a:off x="60960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1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3474-B153-976E-970F-1738ACB3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Pre Assessment vs Post Review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9E2899-572B-B9DE-4393-08D0735698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1346149"/>
              </p:ext>
            </p:extLst>
          </p:nvPr>
        </p:nvGraphicFramePr>
        <p:xfrm>
          <a:off x="2053652" y="1825625"/>
          <a:ext cx="9300148" cy="447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479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AA6C3-AC7E-EE4E-22A1-B9D74CA7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EBEE27-1F36-5FE9-4CAB-5F0415B4C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92972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94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8BB39-B0B2-05ED-BADB-F2389F7B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ADA7DF-83D1-0249-0E3C-A9DFF337F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93376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47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BD850-88BE-422F-03B5-CF30F57E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PCRS Abstract submission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6CE7A7-FF0B-45EF-C496-D9B52DCDC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40556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05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2E432-1AE0-4FA5-C07D-AF038654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PCRS Conference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524379-6480-26BB-E54D-D708F9CEC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582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07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1FE91-ED03-5B1F-EA62-26E0945D0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47CDF672-B7B4-D133-9DE6-297CECE91104}"/>
              </a:ext>
            </a:extLst>
          </p:cNvPr>
          <p:cNvSpPr/>
          <p:nvPr/>
        </p:nvSpPr>
        <p:spPr>
          <a:xfrm>
            <a:off x="5354640" y="2391694"/>
            <a:ext cx="1449022" cy="8101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32648" rIns="32648" bIns="32648" rtlCol="0" anchor="t"/>
          <a:lstStyle/>
          <a:p>
            <a:pPr defTabSz="324188"/>
            <a:r>
              <a:rPr lang="en-GB" sz="499" dirty="0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From June 2024 to March 2025 Interface Clinical Services analysed routinely collected NHS data, formed a baseline report and conducted targeted asthma reviews aligned with SENTINEL Plus in</a:t>
            </a:r>
            <a:r>
              <a:rPr lang="en-GB" sz="499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ptos" panose="020B0004020202020204" pitchFamily="34" charset="0"/>
              </a:rPr>
              <a:t> 16 GP practices within the Armagh and Dungannon Federation</a:t>
            </a:r>
            <a:r>
              <a:rPr lang="en-GB" sz="499" dirty="0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. This was coupled with asthma management educational sessions and access to the SENTINEL Plus website resource being made available to all clinicians within the federation</a:t>
            </a:r>
            <a:r>
              <a:rPr lang="en-GB" sz="49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499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74CCC0-F788-685E-B882-2D891546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91031" y="6330075"/>
            <a:ext cx="646460" cy="405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0A8E7-0D30-292E-2F90-4F1167669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51974" y="120654"/>
            <a:ext cx="646460" cy="4051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7C5226-69E0-88AB-4168-FB657DE3B0F4}"/>
              </a:ext>
            </a:extLst>
          </p:cNvPr>
          <p:cNvSpPr/>
          <p:nvPr/>
        </p:nvSpPr>
        <p:spPr>
          <a:xfrm>
            <a:off x="3820081" y="750138"/>
            <a:ext cx="4391191" cy="979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4188"/>
            <a:endParaRPr lang="en-US" sz="127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75D51-DD98-5C4C-3CA4-4AB7B8E6148B}"/>
              </a:ext>
            </a:extLst>
          </p:cNvPr>
          <p:cNvSpPr/>
          <p:nvPr/>
        </p:nvSpPr>
        <p:spPr>
          <a:xfrm>
            <a:off x="6886382" y="886339"/>
            <a:ext cx="1408773" cy="97945"/>
          </a:xfrm>
          <a:prstGeom prst="rect">
            <a:avLst/>
          </a:prstGeom>
          <a:solidFill>
            <a:srgbClr val="83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0" rIns="32648" bIns="8162" rtlCol="0" anchor="ctr"/>
          <a:lstStyle/>
          <a:p>
            <a:pPr defTabSz="324188"/>
            <a:r>
              <a:rPr lang="en-US" sz="544" b="1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EEACB5-B172-5666-AA30-C1DE78218B48}"/>
              </a:ext>
            </a:extLst>
          </p:cNvPr>
          <p:cNvSpPr/>
          <p:nvPr/>
        </p:nvSpPr>
        <p:spPr>
          <a:xfrm>
            <a:off x="3820080" y="879914"/>
            <a:ext cx="1528456" cy="84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0" rIns="32648" bIns="8162" rtlCol="0" anchor="ctr"/>
          <a:lstStyle/>
          <a:p>
            <a:pPr defTabSz="324188"/>
            <a:r>
              <a:rPr lang="en-US" sz="544" b="1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7ED1D-5495-13DC-5D11-BA9E6B93FF63}"/>
              </a:ext>
            </a:extLst>
          </p:cNvPr>
          <p:cNvSpPr/>
          <p:nvPr/>
        </p:nvSpPr>
        <p:spPr>
          <a:xfrm>
            <a:off x="3889657" y="1005196"/>
            <a:ext cx="1429620" cy="1207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>
              <a:lnSpc>
                <a:spcPct val="107000"/>
              </a:lnSpc>
              <a:spcAft>
                <a:spcPts val="363"/>
              </a:spcAft>
            </a:pP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 2023, the respiratory index data from Asthma and Lung UK ranked Armagh Banbridge Craigavon council area as 208 of 217 in terms of highest respiratory rate of deaths and emergency admissions</a:t>
            </a:r>
            <a:r>
              <a:rPr lang="en-GB" sz="499" kern="100" baseline="30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Short Acting Beta Agonist (SABA) monotherapy over reliance continues to negatively impact asthma patients and the environment. To address this, the Armagh/</a:t>
            </a:r>
            <a:r>
              <a:rPr lang="en-GB" sz="499" kern="10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Dungannon</a:t>
            </a: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GP Federation worked collaboratively with AstraZeneca utilising SENTINEL plus, a co-designed quality improvement package, in conjunction with Interface Clinical Services to improve asthma patient outcomes. </a:t>
            </a:r>
          </a:p>
          <a:p>
            <a:pPr defTabSz="324188">
              <a:lnSpc>
                <a:spcPct val="107000"/>
              </a:lnSpc>
              <a:spcAft>
                <a:spcPts val="363"/>
              </a:spcAft>
            </a:pPr>
            <a:endParaRPr lang="en-GB" sz="816" kern="1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F6C9EF-D271-F348-607D-5F560E45FB09}"/>
              </a:ext>
            </a:extLst>
          </p:cNvPr>
          <p:cNvSpPr txBox="1"/>
          <p:nvPr/>
        </p:nvSpPr>
        <p:spPr>
          <a:xfrm>
            <a:off x="3982926" y="87668"/>
            <a:ext cx="2903457" cy="37683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324188">
              <a:lnSpc>
                <a:spcPct val="90000"/>
              </a:lnSpc>
            </a:pPr>
            <a:r>
              <a:rPr lang="en-GB" sz="907" b="1" dirty="0">
                <a:solidFill>
                  <a:srgbClr val="830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Improving asthma outcomes by following guideline directed care with the SENTINEL Plus programme</a:t>
            </a:r>
            <a:r>
              <a:rPr lang="en-GB" sz="907" b="1" baseline="30000" dirty="0">
                <a:solidFill>
                  <a:srgbClr val="830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907" b="1" dirty="0">
                <a:solidFill>
                  <a:srgbClr val="830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the Armagh/</a:t>
            </a:r>
            <a:r>
              <a:rPr lang="en-GB" sz="907" b="1" dirty="0" err="1">
                <a:solidFill>
                  <a:srgbClr val="830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Dungannon</a:t>
            </a:r>
            <a:r>
              <a:rPr lang="en-GB" sz="907" b="1" dirty="0">
                <a:solidFill>
                  <a:srgbClr val="830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Federation</a:t>
            </a:r>
            <a:r>
              <a:rPr lang="en-US" sz="907" b="1" baseline="30000" dirty="0">
                <a:solidFill>
                  <a:srgbClr val="830051"/>
                </a:solidFill>
                <a:latin typeface="Arial"/>
                <a:cs typeface="Arial"/>
              </a:rPr>
              <a:t>1</a:t>
            </a:r>
            <a:endParaRPr lang="en-GB" sz="907" b="1" dirty="0">
              <a:solidFill>
                <a:srgbClr val="830051"/>
              </a:solidFill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68A4F-03B8-D335-E69A-06872577A120}"/>
              </a:ext>
            </a:extLst>
          </p:cNvPr>
          <p:cNvSpPr txBox="1"/>
          <p:nvPr/>
        </p:nvSpPr>
        <p:spPr>
          <a:xfrm>
            <a:off x="3976546" y="515566"/>
            <a:ext cx="2904585" cy="970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324188">
              <a:lnSpc>
                <a:spcPct val="107000"/>
              </a:lnSpc>
              <a:spcAft>
                <a:spcPts val="363"/>
              </a:spcAft>
            </a:pPr>
            <a:r>
              <a:rPr lang="en-GB" sz="635" kern="1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Cleary D</a:t>
            </a:r>
            <a:r>
              <a:rPr lang="en-GB" sz="635" kern="100" baseline="-250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en-GB" sz="635" kern="1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Hughes B</a:t>
            </a:r>
            <a:r>
              <a:rPr lang="en-GB" sz="635" kern="100" baseline="-250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en-GB" sz="635" kern="1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McCann K</a:t>
            </a:r>
            <a:r>
              <a:rPr lang="en-GB" sz="635" kern="100" baseline="-250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en-GB" sz="635" kern="1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O’Reilly-Smyth A</a:t>
            </a:r>
            <a:r>
              <a:rPr lang="en-GB" sz="635" kern="100" baseline="-250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en-GB" sz="635" kern="1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Stevenson N</a:t>
            </a:r>
            <a:r>
              <a:rPr lang="en-GB" sz="635" kern="100" baseline="-250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635" kern="100" dirty="0">
              <a:solidFill>
                <a:srgbClr val="830051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67E46-3EBF-33B7-43F5-8F5437FBC49A}"/>
              </a:ext>
            </a:extLst>
          </p:cNvPr>
          <p:cNvSpPr txBox="1"/>
          <p:nvPr/>
        </p:nvSpPr>
        <p:spPr>
          <a:xfrm>
            <a:off x="3977674" y="644274"/>
            <a:ext cx="3462185" cy="941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324188">
              <a:lnSpc>
                <a:spcPct val="90000"/>
              </a:lnSpc>
            </a:pPr>
            <a:r>
              <a:rPr lang="en-GB" sz="408" kern="1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Armagh and </a:t>
            </a:r>
            <a:r>
              <a:rPr lang="en-GB" sz="408" kern="100" dirty="0" err="1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Dungannon</a:t>
            </a:r>
            <a:r>
              <a:rPr lang="en-GB" sz="408" kern="1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GP Federation</a:t>
            </a:r>
            <a:r>
              <a:rPr lang="en-GB" sz="408" kern="100" baseline="300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408" kern="1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AstraZeneca, Medical and Scientific Affairs, Biopharmaceuticals Medical, London, United Kingdom</a:t>
            </a:r>
            <a:r>
              <a:rPr lang="en-US" sz="408" kern="100" baseline="30000" dirty="0">
                <a:solidFill>
                  <a:srgbClr val="83005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408" kern="100" dirty="0">
              <a:solidFill>
                <a:srgbClr val="830051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4188">
              <a:lnSpc>
                <a:spcPct val="90000"/>
              </a:lnSpc>
            </a:pPr>
            <a:endParaRPr lang="en-US" sz="408" baseline="30000" dirty="0">
              <a:solidFill>
                <a:srgbClr val="830051"/>
              </a:solidFill>
              <a:latin typeface="Arial"/>
              <a:cs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ACB72B-3867-01C2-40F2-7D821FC8B446}"/>
              </a:ext>
            </a:extLst>
          </p:cNvPr>
          <p:cNvSpPr/>
          <p:nvPr/>
        </p:nvSpPr>
        <p:spPr>
          <a:xfrm>
            <a:off x="6886382" y="3755448"/>
            <a:ext cx="1408773" cy="1004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endParaRPr lang="en-GB" sz="1270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49411E-64C0-5443-68E5-F08A9CDDA338}"/>
              </a:ext>
            </a:extLst>
          </p:cNvPr>
          <p:cNvSpPr/>
          <p:nvPr/>
        </p:nvSpPr>
        <p:spPr>
          <a:xfrm>
            <a:off x="6886382" y="3957189"/>
            <a:ext cx="1408773" cy="7126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endParaRPr lang="en-US" sz="499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72AE4C-2071-AC2C-1B00-F90B8BCA00B8}"/>
              </a:ext>
            </a:extLst>
          </p:cNvPr>
          <p:cNvSpPr/>
          <p:nvPr/>
        </p:nvSpPr>
        <p:spPr>
          <a:xfrm>
            <a:off x="3793574" y="6236843"/>
            <a:ext cx="4534754" cy="4970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US" sz="408" b="1" dirty="0">
                <a:solidFill>
                  <a:srgbClr val="000000"/>
                </a:solidFill>
                <a:latin typeface="Arial"/>
                <a:cs typeface="Arial"/>
              </a:rPr>
              <a:t>References</a:t>
            </a:r>
          </a:p>
          <a:p>
            <a:pPr marL="65290" indent="-65290" defTabSz="324188">
              <a:buFontTx/>
              <a:buAutoNum type="arabicPeriod"/>
            </a:pPr>
            <a:r>
              <a:rPr lang="en-GB" sz="453" dirty="0">
                <a:solidFill>
                  <a:srgbClr val="3F4444"/>
                </a:solidFill>
                <a:latin typeface="Arial"/>
                <a:cs typeface="Arial"/>
              </a:rPr>
              <a:t>Crowther L, Pearson M, Cummings H, Crooks MG. Towards codesign in respiratory care: development of an implementation-ready intervention to improve guideline-adherent adult asthma care across primary and secondary care settings (The SENTINEL Project). BMJ Open Respiratory Research. 2022 Feb 1;9(1):e001155.</a:t>
            </a:r>
          </a:p>
          <a:p>
            <a:pPr marL="65290" indent="-65290" defTabSz="324188">
              <a:buFontTx/>
              <a:buAutoNum type="arabicPeriod"/>
            </a:pPr>
            <a:r>
              <a:rPr lang="en-GB" sz="453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Asthma &amp; Lung UK- Respiratory Index. </a:t>
            </a:r>
            <a:r>
              <a:rPr lang="en-GB" sz="453" u="sng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https://public.tableau.com/app/profile/asthmaandlunguk/viz/Respiratoryindexvisualisations/Respiratoryindex Accessed April 2025</a:t>
            </a:r>
            <a:endParaRPr lang="en-GB" sz="453" kern="100" dirty="0">
              <a:solidFill>
                <a:srgbClr val="3F444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290" indent="-65290" defTabSz="324188">
              <a:buFontTx/>
              <a:buAutoNum type="arabicPeriod"/>
            </a:pPr>
            <a:r>
              <a:rPr lang="en-GB" sz="453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NICE, BTS and SIGN, 2024. </a:t>
            </a:r>
            <a:r>
              <a:rPr lang="en-GB" sz="453" i="1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Asthma: diagnosis, monitoring and chronic asthma management </a:t>
            </a:r>
            <a:r>
              <a:rPr lang="en-GB" sz="453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(NICE guideline NG245). [online] Available at: </a:t>
            </a:r>
            <a:r>
              <a:rPr lang="en-GB" sz="453" u="sng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https://www.nice.org.uk/guidance/ng245</a:t>
            </a:r>
            <a:r>
              <a:rPr lang="en-GB" sz="453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[Accessed 10 Apr.2025]. </a:t>
            </a:r>
            <a:endParaRPr lang="en-GB" sz="453" kern="100" dirty="0">
              <a:solidFill>
                <a:srgbClr val="3F444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79E238-9787-81CA-9D60-8704592BD434}"/>
              </a:ext>
            </a:extLst>
          </p:cNvPr>
          <p:cNvCxnSpPr/>
          <p:nvPr/>
        </p:nvCxnSpPr>
        <p:spPr>
          <a:xfrm>
            <a:off x="3897221" y="6631248"/>
            <a:ext cx="4391191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FFE9B97-C938-42E1-FD4D-C6612439EC00}"/>
              </a:ext>
            </a:extLst>
          </p:cNvPr>
          <p:cNvSpPr/>
          <p:nvPr/>
        </p:nvSpPr>
        <p:spPr>
          <a:xfrm>
            <a:off x="5389176" y="6724512"/>
            <a:ext cx="1420199" cy="1168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324188"/>
            <a:r>
              <a:rPr lang="en-US" sz="317" i="1" dirty="0">
                <a:solidFill>
                  <a:srgbClr val="000000"/>
                </a:solidFill>
                <a:latin typeface="Arial"/>
                <a:cs typeface="Arial"/>
              </a:rPr>
              <a:t>Presented at the Event Title, Location Name, 00 Month Year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549B4B-44F2-1973-79B5-1023A1797CBC}"/>
              </a:ext>
            </a:extLst>
          </p:cNvPr>
          <p:cNvSpPr/>
          <p:nvPr/>
        </p:nvSpPr>
        <p:spPr>
          <a:xfrm>
            <a:off x="3900101" y="6726374"/>
            <a:ext cx="326483" cy="1168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US" sz="317" i="1" dirty="0">
                <a:solidFill>
                  <a:srgbClr val="000000"/>
                </a:solidFill>
                <a:latin typeface="Arial"/>
                <a:cs typeface="Arial"/>
              </a:rPr>
              <a:t>Supported by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A05F11E-6DC5-AD7F-E7A6-69180F9CD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379" y="6683182"/>
            <a:ext cx="351286" cy="86382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1190137-3693-C91B-393B-168BBB8E9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31" y="126141"/>
            <a:ext cx="909017" cy="259867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491C1074-9E99-825B-39CF-2AAA4A2C694D}"/>
              </a:ext>
            </a:extLst>
          </p:cNvPr>
          <p:cNvSpPr/>
          <p:nvPr/>
        </p:nvSpPr>
        <p:spPr>
          <a:xfrm>
            <a:off x="6870227" y="999405"/>
            <a:ext cx="1429619" cy="18241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32648" rIns="32648" bIns="32648" rtlCol="0" anchor="t"/>
          <a:lstStyle/>
          <a:p>
            <a:pPr defTabSz="324188"/>
            <a:r>
              <a:rPr lang="en-GB" sz="499" dirty="0">
                <a:solidFill>
                  <a:srgbClr val="000000"/>
                </a:solidFill>
                <a:latin typeface="Arial"/>
                <a:cs typeface="Arial"/>
              </a:rPr>
              <a:t>Total of 920 patient reviews were undertaken. Of these reviewed patients:</a:t>
            </a:r>
            <a:br>
              <a:rPr lang="en-GB" sz="499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GB" sz="499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7934" indent="-77735" defTabSz="324188">
              <a:buSzPct val="150000"/>
              <a:buFont typeface="Arial" panose="020B0604020202020204" pitchFamily="34" charset="0"/>
              <a:buChar char="•"/>
            </a:pP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660 (72%) patients had their short acting bronchodilator SABA or short acting muscarinic antagonist (SAMA) stopped </a:t>
            </a:r>
            <a:r>
              <a:rPr lang="en-GB" sz="499" dirty="0">
                <a:solidFill>
                  <a:srgbClr val="000000"/>
                </a:solidFill>
                <a:latin typeface="Arial"/>
                <a:cs typeface="Arial"/>
              </a:rPr>
              <a:t>(Figure 3)</a:t>
            </a:r>
            <a:endParaRPr lang="en-GB" sz="499" kern="1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934" indent="-77735" defTabSz="324188">
              <a:buSzPct val="150000"/>
              <a:buFont typeface="Arial" panose="020B0604020202020204" pitchFamily="34" charset="0"/>
              <a:buChar char="•"/>
            </a:pP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740 (80%) patients commenced on MART </a:t>
            </a:r>
            <a:r>
              <a:rPr lang="en-GB" sz="499" dirty="0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(668 new initiations).</a:t>
            </a: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99" dirty="0">
                <a:solidFill>
                  <a:srgbClr val="000000"/>
                </a:solidFill>
                <a:latin typeface="Arial"/>
                <a:cs typeface="Arial"/>
              </a:rPr>
              <a:t>(Figure 3)</a:t>
            </a:r>
          </a:p>
          <a:p>
            <a:pPr marL="97934" indent="-77735" defTabSz="324188">
              <a:buSzPct val="150000"/>
              <a:buFont typeface="Arial" panose="020B0604020202020204" pitchFamily="34" charset="0"/>
              <a:buChar char="•"/>
            </a:pPr>
            <a:r>
              <a:rPr lang="en-GB" sz="499" dirty="0">
                <a:solidFill>
                  <a:srgbClr val="000000"/>
                </a:solidFill>
                <a:latin typeface="Arial"/>
                <a:cs typeface="Arial"/>
              </a:rPr>
              <a:t>919 of reviewed patients (99%) received advice on worsening asthma control and provision of a personalised asthma action plan</a:t>
            </a:r>
          </a:p>
          <a:p>
            <a:pPr marL="97934" indent="-77735" defTabSz="324188">
              <a:buSzPct val="150000"/>
              <a:buFont typeface="Arial" panose="020B0604020202020204" pitchFamily="34" charset="0"/>
              <a:buChar char="•"/>
            </a:pP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56 out of 107 (52%) patients who smoke expressed wanting to stop smoking and were signposted/referred for smoking cessation service.</a:t>
            </a:r>
          </a:p>
          <a:p>
            <a:pPr marL="97934" indent="-77735" defTabSz="324188">
              <a:buSzPct val="150000"/>
              <a:buFont typeface="Arial" panose="020B0604020202020204" pitchFamily="34" charset="0"/>
              <a:buChar char="•"/>
            </a:pPr>
            <a:r>
              <a:rPr lang="en-US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917 (99%) patients had their inhaler checked</a:t>
            </a: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99" dirty="0">
                <a:solidFill>
                  <a:srgbClr val="000000"/>
                </a:solidFill>
                <a:latin typeface="Arial"/>
                <a:cs typeface="Arial"/>
              </a:rPr>
              <a:t>(Table 2)</a:t>
            </a:r>
          </a:p>
          <a:p>
            <a:pPr marL="97934" indent="-77735" defTabSz="324188">
              <a:buSzPct val="150000"/>
              <a:buFont typeface="Arial" panose="020B0604020202020204" pitchFamily="34" charset="0"/>
              <a:buChar char="•"/>
            </a:pPr>
            <a:r>
              <a:rPr lang="en-GB" sz="499" dirty="0">
                <a:solidFill>
                  <a:srgbClr val="000000"/>
                </a:solidFill>
                <a:latin typeface="Arial"/>
                <a:cs typeface="Arial"/>
              </a:rPr>
              <a:t>Other prescribing changes are displayed in Figure 4.</a:t>
            </a:r>
            <a:endParaRPr lang="en-US" sz="499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37FF46F-89D2-3B2E-4927-331B608FC938}"/>
              </a:ext>
            </a:extLst>
          </p:cNvPr>
          <p:cNvSpPr/>
          <p:nvPr/>
        </p:nvSpPr>
        <p:spPr>
          <a:xfrm>
            <a:off x="6915371" y="2950028"/>
            <a:ext cx="1408773" cy="905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US" sz="408" b="1" dirty="0">
                <a:solidFill>
                  <a:srgbClr val="000000"/>
                </a:solidFill>
                <a:latin typeface="Arial"/>
                <a:cs typeface="Arial"/>
              </a:rPr>
              <a:t>Table 2 </a:t>
            </a:r>
            <a:r>
              <a:rPr lang="en-GB" sz="408" b="1" dirty="0">
                <a:solidFill>
                  <a:srgbClr val="000000"/>
                </a:solidFill>
                <a:latin typeface="Arial"/>
                <a:cs typeface="Arial"/>
              </a:rPr>
              <a:t>Inhaler assessment technique findings</a:t>
            </a:r>
            <a:endParaRPr lang="en-US" sz="40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9F6FA88-B3B0-0A53-4920-90710BB321B4}"/>
              </a:ext>
            </a:extLst>
          </p:cNvPr>
          <p:cNvCxnSpPr/>
          <p:nvPr/>
        </p:nvCxnSpPr>
        <p:spPr>
          <a:xfrm>
            <a:off x="6915371" y="2859232"/>
            <a:ext cx="140877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A6B53B5B-ED1F-8DA2-FB2B-B505ABB547F5}"/>
              </a:ext>
            </a:extLst>
          </p:cNvPr>
          <p:cNvGraphicFramePr>
            <a:graphicFrameLocks noGrp="1"/>
          </p:cNvGraphicFramePr>
          <p:nvPr/>
        </p:nvGraphicFramePr>
        <p:xfrm>
          <a:off x="6962592" y="3032971"/>
          <a:ext cx="1361552" cy="519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726">
                <a:tc>
                  <a:txBody>
                    <a:bodyPr/>
                    <a:lstStyle/>
                    <a:p>
                      <a:r>
                        <a:rPr lang="en-GB" sz="400" b="1" dirty="0">
                          <a:solidFill>
                            <a:schemeClr val="tx1"/>
                          </a:solidFill>
                        </a:rPr>
                        <a:t>Had assessment of inhaler technique during the review (N=917)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" b="1" dirty="0">
                          <a:solidFill>
                            <a:schemeClr val="tx1"/>
                          </a:solidFill>
                        </a:rPr>
                        <a:t>N (%)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746">
                <a:tc>
                  <a:txBody>
                    <a:bodyPr/>
                    <a:lstStyle/>
                    <a:p>
                      <a:pPr marL="0" lvl="0"/>
                      <a:r>
                        <a:rPr lang="en-GB" sz="400" dirty="0"/>
                        <a:t>Assessed as having ‘poor’ inhaler technique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" dirty="0"/>
                        <a:t> 101 (11)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47">
                <a:tc>
                  <a:txBody>
                    <a:bodyPr/>
                    <a:lstStyle/>
                    <a:p>
                      <a:pPr marL="0" lvl="0"/>
                      <a:r>
                        <a:rPr lang="en-GB" sz="400" dirty="0"/>
                        <a:t>Assessed as being poorly compliant with current therapies used in the management of asthma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" dirty="0"/>
                        <a:t> 331 (36)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31435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AEF538-14BD-8AFC-1F6B-453F24593BCF}"/>
              </a:ext>
            </a:extLst>
          </p:cNvPr>
          <p:cNvCxnSpPr/>
          <p:nvPr/>
        </p:nvCxnSpPr>
        <p:spPr>
          <a:xfrm>
            <a:off x="3897644" y="6255119"/>
            <a:ext cx="4391191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2ACB8DE-2C1E-24AF-3FD7-AD76A985F5C6}"/>
              </a:ext>
            </a:extLst>
          </p:cNvPr>
          <p:cNvSpPr/>
          <p:nvPr/>
        </p:nvSpPr>
        <p:spPr>
          <a:xfrm>
            <a:off x="5745335" y="4896153"/>
            <a:ext cx="1950438" cy="1651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US" sz="408" b="1" dirty="0">
                <a:solidFill>
                  <a:srgbClr val="000000"/>
                </a:solidFill>
                <a:latin typeface="Arial"/>
                <a:cs typeface="Arial"/>
              </a:rPr>
              <a:t>Figure 4 Prescribing changes before and after SENTINEL PLUS patient review</a:t>
            </a:r>
            <a:endParaRPr lang="en-US" sz="40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27124A-3482-D9CB-816F-0ECA59B0D08D}"/>
              </a:ext>
            </a:extLst>
          </p:cNvPr>
          <p:cNvCxnSpPr>
            <a:cxnSpLocks/>
          </p:cNvCxnSpPr>
          <p:nvPr/>
        </p:nvCxnSpPr>
        <p:spPr>
          <a:xfrm>
            <a:off x="3904380" y="4852562"/>
            <a:ext cx="438789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15B0DDB-724C-7A5C-AABB-7B303ABD82A8}"/>
              </a:ext>
            </a:extLst>
          </p:cNvPr>
          <p:cNvSpPr/>
          <p:nvPr/>
        </p:nvSpPr>
        <p:spPr>
          <a:xfrm>
            <a:off x="3998778" y="5718963"/>
            <a:ext cx="414633" cy="414633"/>
          </a:xfrm>
          <a:prstGeom prst="ellipse">
            <a:avLst/>
          </a:prstGeom>
          <a:solidFill>
            <a:srgbClr val="9DB0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4188"/>
            <a:endParaRPr lang="en-GB" sz="127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DA2218A-0850-AA34-5FA1-37A8FB68089E}"/>
              </a:ext>
            </a:extLst>
          </p:cNvPr>
          <p:cNvGraphicFramePr>
            <a:graphicFrameLocks/>
          </p:cNvGraphicFramePr>
          <p:nvPr/>
        </p:nvGraphicFramePr>
        <p:xfrm>
          <a:off x="4495596" y="5668237"/>
          <a:ext cx="1100952" cy="60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02A850A-8511-3FE9-920B-C2B1ED5FB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745198"/>
              </p:ext>
            </p:extLst>
          </p:nvPr>
        </p:nvGraphicFramePr>
        <p:xfrm>
          <a:off x="3697877" y="5133118"/>
          <a:ext cx="1013774" cy="6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2ED3BCA2-4BE8-9248-5700-BEE97F705776}"/>
              </a:ext>
            </a:extLst>
          </p:cNvPr>
          <p:cNvGraphicFramePr>
            <a:graphicFrameLocks/>
          </p:cNvGraphicFramePr>
          <p:nvPr/>
        </p:nvGraphicFramePr>
        <p:xfrm>
          <a:off x="4591256" y="5142824"/>
          <a:ext cx="1083799" cy="60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048527EC-005C-C177-26C2-BFDD1D0C0A5C}"/>
              </a:ext>
            </a:extLst>
          </p:cNvPr>
          <p:cNvSpPr/>
          <p:nvPr/>
        </p:nvSpPr>
        <p:spPr>
          <a:xfrm>
            <a:off x="3927561" y="4896153"/>
            <a:ext cx="1678571" cy="1620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US" sz="408" b="1" dirty="0">
                <a:solidFill>
                  <a:srgbClr val="000000"/>
                </a:solidFill>
                <a:latin typeface="Arial"/>
                <a:cs typeface="Arial"/>
              </a:rPr>
              <a:t>Figure 3 MART and SABA/SAMA prescribing changes before and after SENTINEL PLUS patient review</a:t>
            </a:r>
            <a:endParaRPr lang="en-US" sz="40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2E6B1D-D28F-445A-684E-CAEC9BC396A7}"/>
              </a:ext>
            </a:extLst>
          </p:cNvPr>
          <p:cNvSpPr txBox="1"/>
          <p:nvPr/>
        </p:nvSpPr>
        <p:spPr>
          <a:xfrm>
            <a:off x="3949302" y="5081939"/>
            <a:ext cx="510925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4188"/>
            <a:r>
              <a:rPr lang="en-GB" sz="453" dirty="0">
                <a:solidFill>
                  <a:srgbClr val="404040"/>
                </a:solidFill>
                <a:latin typeface="Arial"/>
              </a:rPr>
              <a:t>Before review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CFAFAA-F6C5-81AA-3B3E-3E66E216A158}"/>
              </a:ext>
            </a:extLst>
          </p:cNvPr>
          <p:cNvSpPr txBox="1"/>
          <p:nvPr/>
        </p:nvSpPr>
        <p:spPr>
          <a:xfrm>
            <a:off x="4797053" y="5081939"/>
            <a:ext cx="510925" cy="16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4188"/>
            <a:r>
              <a:rPr lang="en-GB" sz="453" dirty="0">
                <a:solidFill>
                  <a:srgbClr val="404040"/>
                </a:solidFill>
                <a:latin typeface="Arial"/>
              </a:rPr>
              <a:t>After review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CF97AB-2C3C-3308-92CB-B14A61DE33A7}"/>
              </a:ext>
            </a:extLst>
          </p:cNvPr>
          <p:cNvSpPr txBox="1"/>
          <p:nvPr/>
        </p:nvSpPr>
        <p:spPr>
          <a:xfrm>
            <a:off x="4396925" y="5785502"/>
            <a:ext cx="306965" cy="53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4188"/>
            <a:r>
              <a:rPr lang="en-GB" sz="408" dirty="0">
                <a:solidFill>
                  <a:srgbClr val="404040"/>
                </a:solidFill>
                <a:latin typeface="Arial"/>
              </a:rPr>
              <a:t>SABA/</a:t>
            </a:r>
          </a:p>
          <a:p>
            <a:pPr algn="ctr" defTabSz="324188"/>
            <a:r>
              <a:rPr lang="en-GB" sz="280" dirty="0">
                <a:solidFill>
                  <a:srgbClr val="404040"/>
                </a:solidFill>
                <a:latin typeface="Arial"/>
              </a:rPr>
              <a:t>SAMA</a:t>
            </a:r>
            <a:r>
              <a:rPr lang="en-GB" sz="408" dirty="0">
                <a:solidFill>
                  <a:srgbClr val="404040"/>
                </a:solidFill>
                <a:latin typeface="Arial"/>
              </a:rPr>
              <a:t> usage unknown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579AA0-A32C-DAD4-CFC9-234BB0DBE52C}"/>
              </a:ext>
            </a:extLst>
          </p:cNvPr>
          <p:cNvCxnSpPr>
            <a:cxnSpLocks/>
          </p:cNvCxnSpPr>
          <p:nvPr/>
        </p:nvCxnSpPr>
        <p:spPr>
          <a:xfrm>
            <a:off x="4711651" y="5434113"/>
            <a:ext cx="85402" cy="0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C11725-A5E4-33EA-4E34-2B9EBADB6291}"/>
              </a:ext>
            </a:extLst>
          </p:cNvPr>
          <p:cNvCxnSpPr>
            <a:cxnSpLocks/>
          </p:cNvCxnSpPr>
          <p:nvPr/>
        </p:nvCxnSpPr>
        <p:spPr>
          <a:xfrm>
            <a:off x="4711651" y="5949951"/>
            <a:ext cx="85402" cy="0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E224129-0BB2-D084-AA52-1644A0B80644}"/>
              </a:ext>
            </a:extLst>
          </p:cNvPr>
          <p:cNvCxnSpPr>
            <a:cxnSpLocks/>
          </p:cNvCxnSpPr>
          <p:nvPr/>
        </p:nvCxnSpPr>
        <p:spPr>
          <a:xfrm>
            <a:off x="5662062" y="4921513"/>
            <a:ext cx="0" cy="128778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3247517-2E27-44E7-CF82-D61F0227F3DD}"/>
              </a:ext>
            </a:extLst>
          </p:cNvPr>
          <p:cNvSpPr/>
          <p:nvPr/>
        </p:nvSpPr>
        <p:spPr>
          <a:xfrm>
            <a:off x="3846021" y="2175347"/>
            <a:ext cx="1408773" cy="979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0" rIns="32648" bIns="8162" rtlCol="0" anchor="ctr"/>
          <a:lstStyle/>
          <a:p>
            <a:pPr defTabSz="324188"/>
            <a:r>
              <a:rPr lang="en-US" sz="544" b="1" dirty="0">
                <a:solidFill>
                  <a:srgbClr val="FFFFFF"/>
                </a:solidFill>
                <a:latin typeface="Arial"/>
                <a:cs typeface="Arial"/>
              </a:rPr>
              <a:t>Aim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F0B1EC-0C88-8A41-C3C0-0187BD277283}"/>
              </a:ext>
            </a:extLst>
          </p:cNvPr>
          <p:cNvSpPr/>
          <p:nvPr/>
        </p:nvSpPr>
        <p:spPr>
          <a:xfrm>
            <a:off x="3900805" y="2366685"/>
            <a:ext cx="1361551" cy="8574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>
              <a:lnSpc>
                <a:spcPct val="107000"/>
              </a:lnSpc>
              <a:spcAft>
                <a:spcPts val="363"/>
              </a:spcAft>
            </a:pPr>
            <a:r>
              <a:rPr lang="en-GB" sz="499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Improve asthma patient outcomes by identifying SABA overuse, holistically reviewing asthma patients and commencing guideline directed Maintenance and Reliever Therapy (MART) in appropriate patients.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09398B-F4DC-AFB7-2524-D0317D69338D}"/>
              </a:ext>
            </a:extLst>
          </p:cNvPr>
          <p:cNvSpPr/>
          <p:nvPr/>
        </p:nvSpPr>
        <p:spPr>
          <a:xfrm>
            <a:off x="6918169" y="3671033"/>
            <a:ext cx="1410077" cy="97945"/>
          </a:xfrm>
          <a:prstGeom prst="rect">
            <a:avLst/>
          </a:prstGeom>
          <a:solidFill>
            <a:srgbClr val="83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0" rIns="32648" bIns="8162" rtlCol="0" anchor="ctr"/>
          <a:lstStyle/>
          <a:p>
            <a:pPr defTabSz="324188"/>
            <a:r>
              <a:rPr lang="en-US" sz="544" b="1" dirty="0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0DDC24-278E-53E5-C7A0-4EDB0A0513A0}"/>
              </a:ext>
            </a:extLst>
          </p:cNvPr>
          <p:cNvSpPr/>
          <p:nvPr/>
        </p:nvSpPr>
        <p:spPr>
          <a:xfrm>
            <a:off x="6918251" y="3762691"/>
            <a:ext cx="1410077" cy="100490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32648" rIns="32648" bIns="32648" rtlCol="0" anchor="t"/>
          <a:lstStyle/>
          <a:p>
            <a:pPr defTabSz="324188"/>
            <a:r>
              <a:rPr lang="en-US" sz="476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Joint working between the Armagh </a:t>
            </a:r>
            <a:r>
              <a:rPr lang="en-US" sz="476" kern="100" dirty="0" err="1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Dungannon</a:t>
            </a:r>
            <a:r>
              <a:rPr lang="en-US" sz="476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GP Federation and AstraZeneca resulted </a:t>
            </a:r>
            <a:r>
              <a:rPr lang="en-GB" sz="476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improved asthma guideline directed care with </a:t>
            </a:r>
            <a:r>
              <a:rPr lang="en-US" sz="476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 only reliever therapy prescribing being reduced and MART uptake increased in appropriate patients. An approach, which in November 2024, was consolidated with the update of BTS, NICE, SIGN</a:t>
            </a:r>
            <a:r>
              <a:rPr lang="en-US" sz="476" kern="100" baseline="300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76" kern="100" dirty="0">
                <a:solidFill>
                  <a:srgbClr val="3F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joint asthma guideline. Education along with the creation of a collaborative framework has facilitated an interdisciplinary approach towards enhanced asthma care. </a:t>
            </a:r>
            <a:endParaRPr lang="en-GB" sz="476" kern="100" dirty="0">
              <a:solidFill>
                <a:srgbClr val="3F444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24188"/>
            <a:endParaRPr lang="en-US" sz="499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10979E8-E12C-9074-974A-663E8DEFD316}"/>
              </a:ext>
            </a:extLst>
          </p:cNvPr>
          <p:cNvSpPr/>
          <p:nvPr/>
        </p:nvSpPr>
        <p:spPr>
          <a:xfrm>
            <a:off x="3828097" y="4186727"/>
            <a:ext cx="1477521" cy="193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GB" sz="408" b="1" dirty="0">
                <a:solidFill>
                  <a:srgbClr val="000000"/>
                </a:solidFill>
                <a:latin typeface="Arial"/>
              </a:rPr>
              <a:t>Figure 1 </a:t>
            </a:r>
            <a:r>
              <a:rPr lang="en-GB" sz="408" dirty="0">
                <a:solidFill>
                  <a:srgbClr val="000000"/>
                </a:solidFill>
                <a:latin typeface="Arial"/>
              </a:rPr>
              <a:t>Routinely collected NHS data was obtained in 16 of 22 GP Practices within the Armagh/</a:t>
            </a:r>
            <a:r>
              <a:rPr lang="en-GB" sz="408" dirty="0" err="1">
                <a:solidFill>
                  <a:srgbClr val="000000"/>
                </a:solidFill>
                <a:latin typeface="Arial"/>
              </a:rPr>
              <a:t>Dungannon</a:t>
            </a:r>
            <a:r>
              <a:rPr lang="en-GB" sz="408" dirty="0">
                <a:solidFill>
                  <a:srgbClr val="000000"/>
                </a:solidFill>
                <a:latin typeface="Arial"/>
              </a:rPr>
              <a:t> Federation, Northern Ireland</a:t>
            </a:r>
          </a:p>
          <a:p>
            <a:pPr defTabSz="324188"/>
            <a:endParaRPr lang="en-US" sz="40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E78671-FD06-CE22-1B11-48D3C8E27F94}"/>
              </a:ext>
            </a:extLst>
          </p:cNvPr>
          <p:cNvCxnSpPr/>
          <p:nvPr/>
        </p:nvCxnSpPr>
        <p:spPr>
          <a:xfrm>
            <a:off x="3795302" y="2988598"/>
            <a:ext cx="140877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28385F3-3358-F889-C6C0-BAA472CC4537}"/>
              </a:ext>
            </a:extLst>
          </p:cNvPr>
          <p:cNvSpPr/>
          <p:nvPr/>
        </p:nvSpPr>
        <p:spPr>
          <a:xfrm>
            <a:off x="5445504" y="893954"/>
            <a:ext cx="1287545" cy="8108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US" sz="635" b="1" dirty="0">
                <a:solidFill>
                  <a:srgbClr val="830051"/>
                </a:solidFill>
                <a:latin typeface="Arial"/>
                <a:cs typeface="Arial"/>
              </a:rPr>
              <a:t>What is SENTINEL Plus?</a:t>
            </a:r>
          </a:p>
          <a:p>
            <a:pPr defTabSz="324188"/>
            <a:endParaRPr lang="en-GB" sz="499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324188"/>
            <a:r>
              <a:rPr lang="en-GB" sz="499" dirty="0">
                <a:solidFill>
                  <a:srgbClr val="000000"/>
                </a:solidFill>
                <a:latin typeface="Arial"/>
                <a:cs typeface="Arial"/>
              </a:rPr>
              <a:t>SENTINEL Plus is a quality improvement package that aims to improve outcomes for asthma patients and reduce the environmental impact of asthma treatment by identifying and addressing SABA over-use. SENTINEL Plus utilises a co-designed intervention, developed during the SENTINEL Project</a:t>
            </a:r>
            <a:r>
              <a:rPr lang="en-US" sz="499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499" baseline="30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sz="499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4A7268-0541-D692-E11A-E405542E27DF}"/>
              </a:ext>
            </a:extLst>
          </p:cNvPr>
          <p:cNvSpPr/>
          <p:nvPr/>
        </p:nvSpPr>
        <p:spPr>
          <a:xfrm>
            <a:off x="5399896" y="862625"/>
            <a:ext cx="1384513" cy="1391174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0" rIns="32648" bIns="8162" rtlCol="0" anchor="ctr"/>
          <a:lstStyle/>
          <a:p>
            <a:pPr defTabSz="324188"/>
            <a:endParaRPr lang="en-US" sz="544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6A72CD-5FE0-3372-2F26-6AD0387A989B}"/>
              </a:ext>
            </a:extLst>
          </p:cNvPr>
          <p:cNvSpPr/>
          <p:nvPr/>
        </p:nvSpPr>
        <p:spPr>
          <a:xfrm>
            <a:off x="5384890" y="2316046"/>
            <a:ext cx="1408773" cy="97945"/>
          </a:xfrm>
          <a:prstGeom prst="rect">
            <a:avLst/>
          </a:prstGeom>
          <a:solidFill>
            <a:srgbClr val="83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648" tIns="0" rIns="32648" bIns="8162" rtlCol="0" anchor="ctr"/>
          <a:lstStyle/>
          <a:p>
            <a:pPr defTabSz="324188"/>
            <a:r>
              <a:rPr lang="en-US" sz="544" b="1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7F7AE7-D81B-5FB2-4E4E-736775810BB2}"/>
              </a:ext>
            </a:extLst>
          </p:cNvPr>
          <p:cNvSpPr/>
          <p:nvPr/>
        </p:nvSpPr>
        <p:spPr>
          <a:xfrm>
            <a:off x="5392142" y="3218045"/>
            <a:ext cx="1408773" cy="1987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US" sz="408" b="1" dirty="0">
                <a:solidFill>
                  <a:srgbClr val="000000"/>
                </a:solidFill>
                <a:latin typeface="Arial"/>
                <a:cs typeface="Arial"/>
              </a:rPr>
              <a:t>Table 1 </a:t>
            </a:r>
            <a:r>
              <a:rPr lang="en-GB" sz="408" b="1" dirty="0">
                <a:solidFill>
                  <a:srgbClr val="000000"/>
                </a:solidFill>
                <a:latin typeface="Arial"/>
                <a:cs typeface="Arial"/>
              </a:rPr>
              <a:t>Baseline characteristics of asthma patients</a:t>
            </a:r>
          </a:p>
          <a:p>
            <a:pPr defTabSz="324188"/>
            <a:r>
              <a:rPr lang="en-US" sz="408" dirty="0">
                <a:solidFill>
                  <a:srgbClr val="000000"/>
                </a:solidFill>
                <a:latin typeface="Arial"/>
                <a:cs typeface="Arial"/>
              </a:rPr>
              <a:t>Describes baseline characteristics of registered asthma patients in 16 practices.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41C795-C2C2-2EE2-B3BE-422A16B4D804}"/>
              </a:ext>
            </a:extLst>
          </p:cNvPr>
          <p:cNvCxnSpPr/>
          <p:nvPr/>
        </p:nvCxnSpPr>
        <p:spPr>
          <a:xfrm>
            <a:off x="5395021" y="3201820"/>
            <a:ext cx="140877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7BC42668-9284-8F47-BCE2-A9A81C8FB7DC}"/>
              </a:ext>
            </a:extLst>
          </p:cNvPr>
          <p:cNvGraphicFramePr>
            <a:graphicFrameLocks noGrp="1"/>
          </p:cNvGraphicFramePr>
          <p:nvPr/>
        </p:nvGraphicFramePr>
        <p:xfrm>
          <a:off x="5395021" y="3472820"/>
          <a:ext cx="1405893" cy="659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9152">
                <a:tc>
                  <a:txBody>
                    <a:bodyPr/>
                    <a:lstStyle/>
                    <a:p>
                      <a:r>
                        <a:rPr lang="en-GB" sz="400" b="1" dirty="0">
                          <a:solidFill>
                            <a:schemeClr val="tx1"/>
                          </a:solidFill>
                        </a:rPr>
                        <a:t>Baseline characteristics of registered asthma patients (N=6,167)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" b="1" dirty="0">
                          <a:solidFill>
                            <a:schemeClr val="tx1"/>
                          </a:solidFill>
                        </a:rPr>
                        <a:t>N (%)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58">
                <a:tc>
                  <a:txBody>
                    <a:bodyPr/>
                    <a:lstStyle/>
                    <a:p>
                      <a:pPr marL="0" lvl="0"/>
                      <a:r>
                        <a:rPr lang="en-GB" sz="400" dirty="0"/>
                        <a:t>Had an asthma review in past 12 months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" dirty="0"/>
                        <a:t>3,324 (54.0)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152">
                <a:tc>
                  <a:txBody>
                    <a:bodyPr/>
                    <a:lstStyle/>
                    <a:p>
                      <a:pPr marL="0" lvl="0"/>
                      <a:r>
                        <a:rPr lang="en-GB" sz="400" dirty="0"/>
                        <a:t>Assessment of inhaler technique in past 12 months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" dirty="0"/>
                        <a:t>2,648 (43.0)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31435"/>
                  </a:ext>
                </a:extLst>
              </a:tr>
              <a:tr h="106958">
                <a:tc>
                  <a:txBody>
                    <a:bodyPr/>
                    <a:lstStyle/>
                    <a:p>
                      <a:pPr marL="0" lvl="0"/>
                      <a:r>
                        <a:rPr lang="en-GB" sz="400" dirty="0"/>
                        <a:t>≤3 SABA prescribed in past 12 months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" dirty="0"/>
                        <a:t>3,571 (42.0)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90609"/>
                  </a:ext>
                </a:extLst>
              </a:tr>
              <a:tr h="106958">
                <a:tc>
                  <a:txBody>
                    <a:bodyPr/>
                    <a:lstStyle/>
                    <a:p>
                      <a:pPr marL="0" marR="0" lvl="0" indent="0" algn="l" defTabSz="715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" dirty="0"/>
                        <a:t>≥3 SABA prescribed in past 12 months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" dirty="0"/>
                        <a:t>2,596 (42.1)</a:t>
                      </a:r>
                    </a:p>
                  </a:txBody>
                  <a:tcPr marL="16324" marR="16324" marT="22381" marB="2238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D8DBDB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41479"/>
                  </a:ext>
                </a:extLst>
              </a:tr>
            </a:tbl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id="{02CAE17B-D987-EBB4-D2C0-FD750CBAD0EA}"/>
              </a:ext>
            </a:extLst>
          </p:cNvPr>
          <p:cNvSpPr/>
          <p:nvPr/>
        </p:nvSpPr>
        <p:spPr>
          <a:xfrm>
            <a:off x="5362262" y="4262740"/>
            <a:ext cx="1454028" cy="1654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24188"/>
            <a:r>
              <a:rPr lang="en-US" sz="408" b="1" dirty="0">
                <a:solidFill>
                  <a:srgbClr val="000000"/>
                </a:solidFill>
                <a:latin typeface="Arial"/>
                <a:cs typeface="Arial"/>
              </a:rPr>
              <a:t>Figure 2 Participating practice characteristics and record of oral corticosteroid issues, asthma attack episodes and hospital admissions due to asthma</a:t>
            </a:r>
            <a:endParaRPr lang="en-US" sz="40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0CD003A-7943-B3ED-5536-7C21487700DB}"/>
              </a:ext>
            </a:extLst>
          </p:cNvPr>
          <p:cNvCxnSpPr/>
          <p:nvPr/>
        </p:nvCxnSpPr>
        <p:spPr>
          <a:xfrm>
            <a:off x="5397016" y="4216770"/>
            <a:ext cx="140877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22E3E3FB-46CD-589B-4AC4-B618E9A7DD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861" y="1620206"/>
            <a:ext cx="389805" cy="2968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3E62D70-7373-BB52-3DCA-D095A8E302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4021" y="1587723"/>
            <a:ext cx="389805" cy="323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425A2-AE02-3EAB-9D73-78917D7B1A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5861" y="46301"/>
            <a:ext cx="675459" cy="665580"/>
          </a:xfrm>
          <a:prstGeom prst="rect">
            <a:avLst/>
          </a:prstGeom>
        </p:spPr>
      </p:pic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13CDAD3C-5E26-CBC6-E985-E314453A48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96" y="1959677"/>
            <a:ext cx="1336057" cy="278789"/>
          </a:xfrm>
          <a:prstGeom prst="rect">
            <a:avLst/>
          </a:prstGeom>
        </p:spPr>
      </p:pic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26A5C627-6B12-7742-F534-CB2C9257411F}"/>
              </a:ext>
            </a:extLst>
          </p:cNvPr>
          <p:cNvSpPr/>
          <p:nvPr/>
        </p:nvSpPr>
        <p:spPr>
          <a:xfrm>
            <a:off x="3809085" y="3133309"/>
            <a:ext cx="1361552" cy="946940"/>
          </a:xfrm>
          <a:prstGeom prst="roundRect">
            <a:avLst>
              <a:gd name="adj" fmla="val 4340"/>
            </a:avLst>
          </a:prstGeom>
          <a:solidFill>
            <a:srgbClr val="467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4188"/>
            <a:endParaRPr lang="en-GB" sz="195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4" descr="Uk Map Outline Vector Art, Icons, and Graphics for Free Download">
            <a:extLst>
              <a:ext uri="{FF2B5EF4-FFF2-40B4-BE49-F238E27FC236}">
                <a16:creationId xmlns:a16="http://schemas.microsoft.com/office/drawing/2014/main" id="{900450A7-0F6D-E6FE-222C-C4F7CAC2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91" y="3531413"/>
            <a:ext cx="446650" cy="5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le:Northern Ireland map.png - Wikimedia Commons">
            <a:extLst>
              <a:ext uri="{FF2B5EF4-FFF2-40B4-BE49-F238E27FC236}">
                <a16:creationId xmlns:a16="http://schemas.microsoft.com/office/drawing/2014/main" id="{78D3F348-805D-13AE-FC1A-33AD171B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99" y="3207069"/>
            <a:ext cx="1065740" cy="8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EABF539-882F-69AA-6CA8-E07E2B7B78A6}"/>
              </a:ext>
            </a:extLst>
          </p:cNvPr>
          <p:cNvSpPr/>
          <p:nvPr/>
        </p:nvSpPr>
        <p:spPr>
          <a:xfrm>
            <a:off x="4196545" y="3744273"/>
            <a:ext cx="200380" cy="2620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4188"/>
            <a:endParaRPr lang="en-GB" sz="127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C99CF7-D4CE-90E5-1878-D6929068A28D}"/>
              </a:ext>
            </a:extLst>
          </p:cNvPr>
          <p:cNvSpPr/>
          <p:nvPr/>
        </p:nvSpPr>
        <p:spPr>
          <a:xfrm>
            <a:off x="4226584" y="3714919"/>
            <a:ext cx="146743" cy="2422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4188"/>
            <a:endParaRPr lang="en-GB" sz="127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95F8E8-B255-45ED-295C-E13619821FA8}"/>
              </a:ext>
            </a:extLst>
          </p:cNvPr>
          <p:cNvSpPr/>
          <p:nvPr/>
        </p:nvSpPr>
        <p:spPr>
          <a:xfrm>
            <a:off x="4275268" y="3701656"/>
            <a:ext cx="200380" cy="2886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4188"/>
            <a:endParaRPr lang="en-GB" sz="127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9C3D243-E9AE-F4A4-0775-B91662413CBF}"/>
              </a:ext>
            </a:extLst>
          </p:cNvPr>
          <p:cNvCxnSpPr>
            <a:cxnSpLocks/>
          </p:cNvCxnSpPr>
          <p:nvPr/>
        </p:nvCxnSpPr>
        <p:spPr>
          <a:xfrm>
            <a:off x="4458794" y="3820296"/>
            <a:ext cx="489582" cy="1575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A3D3AC5D-681C-DECC-EB11-C565CEC3B74B}"/>
              </a:ext>
            </a:extLst>
          </p:cNvPr>
          <p:cNvGraphicFramePr>
            <a:graphicFrameLocks/>
          </p:cNvGraphicFramePr>
          <p:nvPr/>
        </p:nvGraphicFramePr>
        <p:xfrm>
          <a:off x="4646691" y="5687950"/>
          <a:ext cx="1015371" cy="54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DACD9BF0-6318-6845-046A-F1A3104CA183}"/>
              </a:ext>
            </a:extLst>
          </p:cNvPr>
          <p:cNvGraphicFramePr>
            <a:graphicFrameLocks/>
          </p:cNvGraphicFramePr>
          <p:nvPr/>
        </p:nvGraphicFramePr>
        <p:xfrm>
          <a:off x="4255380" y="4330210"/>
          <a:ext cx="3494838" cy="62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9E62D6-AC56-15DD-C10C-C922190A4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71753"/>
              </p:ext>
            </p:extLst>
          </p:nvPr>
        </p:nvGraphicFramePr>
        <p:xfrm>
          <a:off x="5716944" y="4976969"/>
          <a:ext cx="2611384" cy="114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A0A8E4-5CAA-D3E6-29DA-7728BEA60457}"/>
              </a:ext>
            </a:extLst>
          </p:cNvPr>
          <p:cNvSpPr txBox="1"/>
          <p:nvPr/>
        </p:nvSpPr>
        <p:spPr>
          <a:xfrm>
            <a:off x="5708766" y="6140616"/>
            <a:ext cx="1836544" cy="16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4188"/>
            <a:r>
              <a:rPr lang="en-GB" sz="476" dirty="0">
                <a:solidFill>
                  <a:srgbClr val="000000"/>
                </a:solidFill>
                <a:latin typeface="Arial"/>
              </a:rPr>
              <a:t>* </a:t>
            </a:r>
            <a:r>
              <a:rPr lang="en-GB" sz="363" dirty="0">
                <a:solidFill>
                  <a:srgbClr val="000000"/>
                </a:solidFill>
                <a:latin typeface="Arial"/>
              </a:rPr>
              <a:t>The ICS/LABA figure includes not only ICS/LABA but also add-on therapies </a:t>
            </a:r>
            <a:r>
              <a:rPr lang="en-GB" sz="476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353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5BAC0-AF44-E7EF-BE0A-A3D08F03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END</a:t>
            </a:r>
            <a:br>
              <a:rPr lang="en-GB" sz="4000">
                <a:solidFill>
                  <a:srgbClr val="FFFFFF"/>
                </a:solidFill>
              </a:rPr>
            </a:b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152AA-787B-DEC5-6A9A-330B7114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824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371BD-863D-7313-124E-D5CF5698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700">
                <a:solidFill>
                  <a:srgbClr val="FFFFFF"/>
                </a:solidFill>
              </a:rPr>
              <a:t>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F3D1E6-72BD-47B5-6750-421E39786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573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12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B8B4C-AEEA-EFE0-EC81-0A6E6B39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Sentinel Plus Project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2D597A-BBFF-16B8-DCB8-E8280F433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4397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51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48187-1C28-B72D-C5F0-692E8B57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METHOD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D1C883-9655-93A5-E52F-13257FF08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01064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16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C6E1C2-76E5-FEBB-9DA3-3FFD491C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9A7B81-7F3A-3714-6E85-766831D22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4A583-D3EA-C844-9153-6C2D5033B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2C430-4456-CC0A-920F-BF210AF5D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24BB4-A1EB-4C0B-6521-B13D95F57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5F0A3EE-6316-90A8-E0F4-FF697F955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F38215-0272-5777-2BCF-B12E0441F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26DB4-4A04-C4EE-B91B-0862748D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METHOD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D3DDB8-804F-FCD8-7BDA-EC4BC9E10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3104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45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A5ACC8-A7FA-DBBF-9658-2EA17B4D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50" y="1861017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BASELINE FIGURES PRE- REVIEW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BF9AAF-A7E5-B902-9ABF-A19162B9A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612327"/>
              </p:ext>
            </p:extLst>
          </p:nvPr>
        </p:nvGraphicFramePr>
        <p:xfrm>
          <a:off x="4923474" y="750440"/>
          <a:ext cx="6629989" cy="545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977">
                  <a:extLst>
                    <a:ext uri="{9D8B030D-6E8A-4147-A177-3AD203B41FA5}">
                      <a16:colId xmlns:a16="http://schemas.microsoft.com/office/drawing/2014/main" val="395793077"/>
                    </a:ext>
                  </a:extLst>
                </a:gridCol>
                <a:gridCol w="1113012">
                  <a:extLst>
                    <a:ext uri="{9D8B030D-6E8A-4147-A177-3AD203B41FA5}">
                      <a16:colId xmlns:a16="http://schemas.microsoft.com/office/drawing/2014/main" val="553073124"/>
                    </a:ext>
                  </a:extLst>
                </a:gridCol>
              </a:tblGrid>
              <a:tr h="143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Baseline characteristics of registered asthma patients (N=6,167)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N (%)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extLst>
                  <a:ext uri="{0D108BD9-81ED-4DB2-BD59-A6C34878D82A}">
                    <a16:rowId xmlns:a16="http://schemas.microsoft.com/office/drawing/2014/main" val="532287730"/>
                  </a:ext>
                </a:extLst>
              </a:tr>
              <a:tr h="1003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Had an asthma review in past 12 months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3,324 (54.0)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extLst>
                  <a:ext uri="{0D108BD9-81ED-4DB2-BD59-A6C34878D82A}">
                    <a16:rowId xmlns:a16="http://schemas.microsoft.com/office/drawing/2014/main" val="2125600150"/>
                  </a:ext>
                </a:extLst>
              </a:tr>
              <a:tr h="1003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Assessment of inhaler technique in past 12 months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2,648 (43.0)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extLst>
                  <a:ext uri="{0D108BD9-81ED-4DB2-BD59-A6C34878D82A}">
                    <a16:rowId xmlns:a16="http://schemas.microsoft.com/office/drawing/2014/main" val="3430644288"/>
                  </a:ext>
                </a:extLst>
              </a:tr>
              <a:tr h="1003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≤3 SABA prescribed in past 12 months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3,571 (42.0)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extLst>
                  <a:ext uri="{0D108BD9-81ED-4DB2-BD59-A6C34878D82A}">
                    <a16:rowId xmlns:a16="http://schemas.microsoft.com/office/drawing/2014/main" val="72720598"/>
                  </a:ext>
                </a:extLst>
              </a:tr>
              <a:tr h="1003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≥3 SABA prescribed in past 12 months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700" kern="100">
                          <a:effectLst/>
                        </a:rPr>
                        <a:t>2,596 (42.1)</a:t>
                      </a:r>
                      <a:endParaRPr lang="en-GB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55138" marB="55138"/>
                </a:tc>
                <a:extLst>
                  <a:ext uri="{0D108BD9-81ED-4DB2-BD59-A6C34878D82A}">
                    <a16:rowId xmlns:a16="http://schemas.microsoft.com/office/drawing/2014/main" val="13277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7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11BF1-54DE-589E-710F-062332FF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RESULTS</a:t>
            </a:r>
            <a:br>
              <a:rPr lang="en-GB" sz="4000">
                <a:solidFill>
                  <a:srgbClr val="FFFFFF"/>
                </a:solidFill>
              </a:rPr>
            </a:b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F4BB9A-7243-1AFB-B9AE-A824B67BF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95277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63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CF32D-7D3E-1059-AB2E-CC456FB9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RESULTS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A1C9-130F-A65C-3DA0-127FBC71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BASELINE FIGURES PRE- REVIEW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BD771-6E5A-6DCE-1DBF-57911DA24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460" y="855133"/>
            <a:ext cx="6523285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E1D97-35C5-49F4-A190-E150D951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RESULTS (continued)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29882A-BD4C-4EC2-8B5E-DA6E67BD7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79984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90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Z IMED Example Presentation Template">
  <a:themeElements>
    <a:clrScheme name="Custom 273">
      <a:dk1>
        <a:srgbClr val="000000"/>
      </a:dk1>
      <a:lt1>
        <a:srgbClr val="FFFFFF"/>
      </a:lt1>
      <a:dk2>
        <a:srgbClr val="830051"/>
      </a:dk2>
      <a:lt2>
        <a:srgbClr val="003865"/>
      </a:lt2>
      <a:accent1>
        <a:srgbClr val="830051"/>
      </a:accent1>
      <a:accent2>
        <a:srgbClr val="C4D600"/>
      </a:accent2>
      <a:accent3>
        <a:srgbClr val="3F4444"/>
      </a:accent3>
      <a:accent4>
        <a:srgbClr val="68D2DF"/>
      </a:accent4>
      <a:accent5>
        <a:srgbClr val="3C1053"/>
      </a:accent5>
      <a:accent6>
        <a:srgbClr val="F0AB00"/>
      </a:accent6>
      <a:hlink>
        <a:srgbClr val="003865"/>
      </a:hlink>
      <a:folHlink>
        <a:srgbClr val="9DB0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1587</Words>
  <Application>Microsoft Office PowerPoint</Application>
  <PresentationFormat>Widescreen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AZ IMED Example Presentation Template</vt:lpstr>
      <vt:lpstr>Federation Sentinel Plus Project</vt:lpstr>
      <vt:lpstr>BACKGROUND</vt:lpstr>
      <vt:lpstr>Sentinel Plus Project</vt:lpstr>
      <vt:lpstr>METHOD</vt:lpstr>
      <vt:lpstr>METHOD</vt:lpstr>
      <vt:lpstr>BASELINE FIGURES PRE- REVIEW</vt:lpstr>
      <vt:lpstr>RESULTS </vt:lpstr>
      <vt:lpstr> RESULTS REVIEW</vt:lpstr>
      <vt:lpstr>RESULTS (continued)</vt:lpstr>
      <vt:lpstr>Pre Assessment vs Post Review </vt:lpstr>
      <vt:lpstr>Pre Assessment vs Post Review</vt:lpstr>
      <vt:lpstr>Pre Assessment vs Post Review</vt:lpstr>
      <vt:lpstr>Conclusion</vt:lpstr>
      <vt:lpstr>Conclusion</vt:lpstr>
      <vt:lpstr>PCRS Abstract submission</vt:lpstr>
      <vt:lpstr>PCRS Conference</vt:lpstr>
      <vt:lpstr>PowerPoint Presentation</vt:lpstr>
      <vt:lpstr>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Hughes @ Armagh Dungannon Fed</dc:creator>
  <cp:lastModifiedBy>Brian Hughes @ Armagh Dungannon Fed</cp:lastModifiedBy>
  <cp:revision>1</cp:revision>
  <dcterms:created xsi:type="dcterms:W3CDTF">2025-09-29T20:41:23Z</dcterms:created>
  <dcterms:modified xsi:type="dcterms:W3CDTF">2025-09-29T22:44:40Z</dcterms:modified>
</cp:coreProperties>
</file>