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76" r:id="rId13"/>
    <p:sldId id="270" r:id="rId14"/>
    <p:sldId id="275" r:id="rId15"/>
    <p:sldId id="277" r:id="rId16"/>
    <p:sldId id="274" r:id="rId17"/>
    <p:sldId id="266" r:id="rId18"/>
    <p:sldId id="271" r:id="rId19"/>
    <p:sldId id="272" r:id="rId20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jJOfBMCe0Zh1XCHVz3xjeuFCZ+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customschemas.google.com/relationships/presentationmetadata" Target="meta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Sustained Employment After 3 Months – 2021 to 2024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991-4DA7-8B48-B33188CADAC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5991-4DA7-8B48-B33188CADACE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91-4DA7-8B48-B33188CADACE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991-4DA7-8B48-B33188CADACE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Sustained Employment</c:v>
                </c:pt>
                <c:pt idx="1">
                  <c:v>Unsustained Employment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38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91-4DA7-8B48-B33188CADAC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916272965879266"/>
          <c:y val="0.44503650710379372"/>
          <c:w val="0.16083727034120732"/>
          <c:h val="8.7783055817062028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5dc5dba2a7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5dc5dba2a7_0_37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00" cy="3908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35dc5dba2a7_0_37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700" cy="4980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5dc5dba2a7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5dc5dba2a7_0_24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00" cy="3908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g35dc5dba2a7_0_24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700" cy="4980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5dc5dba2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5dc5dba2a7_0_0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00" cy="3908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g35dc5dba2a7_0_0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700" cy="4980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16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5dc5dba2a7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5dc5dba2a7_0_30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00" cy="3908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g35dc5dba2a7_0_30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700" cy="4980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17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6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6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5" name="Google Shape;135;p7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7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9" name="Google Shape;189;p10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0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9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9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6FE3B-1A53-4679-BC8F-6D74E9995B71}" type="datetime1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13" descr="curves-belfast-white bkg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917" y="3213100"/>
            <a:ext cx="3251200" cy="349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BHSCTmain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5" y="5949951"/>
            <a:ext cx="403436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0058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7136B-7F94-447A-9B92-607245F09ACE}" type="datetime1">
              <a:rPr lang="en-GB" smtClean="0"/>
              <a:t>06/08/2025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234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F301-CF5A-477E-AEB0-A8297A517DD8}" type="datetime1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579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DF72-F237-4417-AADF-4FA0051E6E27}" type="datetime1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65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CBB7F-E2D6-4E83-8CC9-16B7B90753F5}" type="datetime1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346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910F5-4291-4D25-9A98-2CFF7DD298F4}" type="datetime1">
              <a:rPr lang="en-GB" smtClean="0"/>
              <a:t>06/08/2025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016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225E-CE65-4284-8F3E-81E097DBB6CF}" type="datetime1">
              <a:rPr lang="en-GB" smtClean="0"/>
              <a:t>06/08/2025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77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D4EDC-C344-43C1-AF13-54CE583C97DD}" type="datetime1">
              <a:rPr lang="en-GB" smtClean="0"/>
              <a:t>06/08/2025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512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A11E-C50D-4BA9-A6DA-D6ADA3506F8E}" type="datetime1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2639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74A4-DF54-4ADC-8FF6-905B1D32E99A}" type="datetime1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8761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C6E3-CEED-4285-9AA1-8052889625AE}" type="datetime1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2721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574F2-2F2B-4E83-A10B-0A8D7788ED13}" type="datetime1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379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ED071-53B3-410E-B390-1724076884DF}" type="datetime1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2EE9B-D347-42BD-8C32-956791DD024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13" descr="curves-belfast-white bkg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917" y="3213100"/>
            <a:ext cx="3251200" cy="349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57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
<Relationships xmlns="http://schemas.openxmlformats.org/package/2006/relationships">
	<Relationship Id="rId3" Type="http://schemas.openxmlformats.org/officeDocument/2006/relationships/hyperlink" Target="http://?" TargetMode="External"/>
	<Relationship Id="rId2" Type="http://schemas.openxmlformats.org/officeDocument/2006/relationships/notesSlide" Target="../notesSlides/notesSlide13.xml"/>
	<Relationship Id="rId1" Type="http://schemas.openxmlformats.org/officeDocument/2006/relationships/slideLayout" Target="../slideLayouts/slideLayout2.xml"/>
	<Relationship Id="rId6" Type="http://schemas.openxmlformats.org/officeDocument/2006/relationships/hyperlink" Target="http://?" TargetMode="External"/>
	<Relationship Id="rId5" Type="http://schemas.openxmlformats.org/officeDocument/2006/relationships/hyperlink" Target="http://?" TargetMode="External"/>
	<Relationship Id="rId4" Type="http://schemas.openxmlformats.org/officeDocument/2006/relationships/hyperlink" Target="http://?" TargetMode="External"/>
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919536" y="2780929"/>
            <a:ext cx="8208912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rPr lang="en-GB" b="1" dirty="0">
                <a:solidFill>
                  <a:schemeClr val="accent1"/>
                </a:solidFill>
              </a:rPr>
              <a:t>Individual Placement </a:t>
            </a:r>
            <a:br>
              <a:rPr lang="en-GB" b="1" dirty="0">
                <a:solidFill>
                  <a:schemeClr val="accent1"/>
                </a:solidFill>
              </a:rPr>
            </a:br>
            <a:r>
              <a:rPr lang="en-GB" b="1" dirty="0">
                <a:solidFill>
                  <a:schemeClr val="accent1"/>
                </a:solidFill>
              </a:rPr>
              <a:t>&amp; Support (IPS)</a:t>
            </a:r>
            <a:r>
              <a:rPr lang="en-GB" dirty="0"/>
              <a:t/>
            </a:r>
            <a:br>
              <a:rPr lang="en-GB" dirty="0"/>
            </a:br>
            <a:endParaRPr dirty="0"/>
          </a:p>
        </p:txBody>
      </p:sp>
      <p:sp>
        <p:nvSpPr>
          <p:cNvPr id="90" name="Google Shape;9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  <p:pic>
        <p:nvPicPr>
          <p:cNvPr id="91" name="Google Shape;91;p1" descr="image00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43400" y="5516217"/>
            <a:ext cx="1270515" cy="1022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 descr="cid:image001.jpg@01DA2444.F6A279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03843" y="5615608"/>
            <a:ext cx="2103050" cy="923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 rotWithShape="1">
          <a:blip r:embed="rId5"/>
          <a:srcRect l="16619" t="47869" r="74464" b="44338"/>
          <a:stretch/>
        </p:blipFill>
        <p:spPr bwMode="auto">
          <a:xfrm>
            <a:off x="681645" y="5615608"/>
            <a:ext cx="3324484" cy="9233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5dc5dba2a7_0_37"/>
          <p:cNvSpPr txBox="1">
            <a:spLocks noGrp="1"/>
          </p:cNvSpPr>
          <p:nvPr>
            <p:ph type="title"/>
          </p:nvPr>
        </p:nvSpPr>
        <p:spPr>
          <a:xfrm>
            <a:off x="206675" y="0"/>
            <a:ext cx="11985300" cy="1619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GB" b="1" dirty="0">
                <a:solidFill>
                  <a:schemeClr val="accent1"/>
                </a:solidFill>
              </a:rPr>
              <a:t>Current Update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164" name="Google Shape;164;g35dc5dba2a7_0_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5" name="Google Shape;165;g35dc5dba2a7_0_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46875"/>
            <a:ext cx="12192000" cy="570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3229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Current Update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541716099"/>
              </p:ext>
            </p:extLst>
          </p:nvPr>
        </p:nvGraphicFramePr>
        <p:xfrm>
          <a:off x="0" y="1291960"/>
          <a:ext cx="12192000" cy="5566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16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5dc5dba2a7_0_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solidFill>
                  <a:schemeClr val="accent1"/>
                </a:solidFill>
              </a:rPr>
              <a:t>IPS </a:t>
            </a:r>
            <a:r>
              <a:rPr lang="en-GB" b="1" dirty="0" smtClean="0">
                <a:solidFill>
                  <a:schemeClr val="accent1"/>
                </a:solidFill>
              </a:rPr>
              <a:t>Clinics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01" name="Google Shape;201;g35dc5dba2a7_0_24"/>
          <p:cNvSpPr txBox="1">
            <a:spLocks noGrp="1"/>
          </p:cNvSpPr>
          <p:nvPr>
            <p:ph type="body" idx="1"/>
          </p:nvPr>
        </p:nvSpPr>
        <p:spPr>
          <a:xfrm>
            <a:off x="838200" y="1570383"/>
            <a:ext cx="10515600" cy="460644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dirty="0" smtClean="0"/>
              <a:t>To assist with access to the IPS service, staff are facilitating a monthly drop in clinic: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lang="en-GB" dirty="0" smtClean="0"/>
          </a:p>
          <a:p>
            <a:pPr marL="715963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dirty="0" smtClean="0"/>
              <a:t>Teams: North 1 and North 2</a:t>
            </a:r>
          </a:p>
          <a:p>
            <a:pPr marL="715963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dirty="0" smtClean="0"/>
              <a:t>Day: Last Wednesday of the month</a:t>
            </a:r>
          </a:p>
          <a:p>
            <a:pPr marL="715963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dirty="0" smtClean="0"/>
              <a:t>Time: 1pm – 2pm</a:t>
            </a:r>
          </a:p>
          <a:p>
            <a:pPr marL="715963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dirty="0" smtClean="0"/>
              <a:t>Location: Old See House, Resource Room 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lang="en-GB" sz="2400" dirty="0" smtClean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lang="en-GB" sz="2400" dirty="0" smtClean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lang="en-GB" sz="24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lang="en-GB" sz="2400" dirty="0" smtClean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lang="en-GB" sz="24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smtClean="0">
                <a:solidFill>
                  <a:schemeClr val="accent1"/>
                </a:solidFill>
              </a:rPr>
              <a:t>Referral Process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617" y="1417638"/>
            <a:ext cx="9402418" cy="461541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dirty="0"/>
              <a:t>Referral form will be circulated via your team </a:t>
            </a:r>
            <a:r>
              <a:rPr lang="en-GB" sz="2800" dirty="0" smtClean="0"/>
              <a:t>leader.</a:t>
            </a:r>
            <a:endParaRPr lang="en-GB" sz="28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dirty="0"/>
              <a:t>Referrals to forwarded to your Employment Specialist or </a:t>
            </a:r>
            <a:r>
              <a:rPr lang="en-GB" sz="2800" dirty="0" smtClean="0"/>
              <a:t>OT.</a:t>
            </a:r>
            <a:endParaRPr lang="en-GB" sz="28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dirty="0"/>
              <a:t>Reviewed at allocations </a:t>
            </a:r>
            <a:r>
              <a:rPr lang="en-GB" sz="2800" dirty="0" smtClean="0"/>
              <a:t>meeting.</a:t>
            </a:r>
            <a:endParaRPr lang="en-GB" sz="28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dirty="0"/>
              <a:t>Joint appointment will be </a:t>
            </a:r>
            <a:r>
              <a:rPr lang="en-GB" sz="2800" dirty="0" smtClean="0"/>
              <a:t>arranged. </a:t>
            </a:r>
            <a:endParaRPr lang="en-GB" sz="28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dirty="0"/>
              <a:t>Keyworkers must remain involved as employment specialists are not clinically </a:t>
            </a:r>
            <a:r>
              <a:rPr lang="en-GB" sz="2800" dirty="0" smtClean="0"/>
              <a:t>trained.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Tx/>
            </a:pPr>
            <a:fld id="{03D2EE9B-D347-42BD-8C32-956791DD0242}" type="slidenum">
              <a:rPr lang="en-GB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>
                <a:buClrTx/>
              </a:pPr>
              <a:t>13</a:t>
            </a:fld>
            <a:endParaRPr lang="en-GB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94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smtClean="0">
                <a:solidFill>
                  <a:schemeClr val="accent1"/>
                </a:solidFill>
              </a:rPr>
              <a:t>Referrals without a keyworker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616" y="1417638"/>
            <a:ext cx="10294761" cy="4532225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800" dirty="0" smtClean="0"/>
              <a:t>Occasionally service users </a:t>
            </a:r>
            <a:r>
              <a:rPr lang="en-GB" sz="2800" dirty="0" smtClean="0"/>
              <a:t>who are referred, do </a:t>
            </a:r>
            <a:r>
              <a:rPr lang="en-GB" sz="2800" dirty="0" smtClean="0"/>
              <a:t>not currently have a keyworker in the team. To access IPS both service users and Employment Specialists need a clinical point of contact as Employment </a:t>
            </a:r>
            <a:r>
              <a:rPr lang="en-GB" sz="2800" dirty="0"/>
              <a:t>S</a:t>
            </a:r>
            <a:r>
              <a:rPr lang="en-GB" sz="2800" dirty="0" smtClean="0"/>
              <a:t>pecialists have no clinical background.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800" dirty="0" smtClean="0"/>
              <a:t>Options for this include: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dirty="0" smtClean="0"/>
              <a:t>Allocation of Keyworker for duration of involvement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dirty="0" smtClean="0"/>
              <a:t>Contact through Recovery Clinic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800" dirty="0" smtClean="0"/>
              <a:t>Team lead as named professional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Tx/>
            </a:pPr>
            <a:fld id="{03D2EE9B-D347-42BD-8C32-956791DD0242}" type="slidenum">
              <a:rPr lang="en-GB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>
                <a:buClrTx/>
              </a:pPr>
              <a:t>14</a:t>
            </a:fld>
            <a:endParaRPr lang="en-GB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292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smtClean="0">
                <a:solidFill>
                  <a:schemeClr val="accent1"/>
                </a:solidFill>
              </a:rPr>
              <a:t>IPS Summary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1201"/>
            <a:ext cx="10035209" cy="4870511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SzPct val="90000"/>
            </a:pPr>
            <a:r>
              <a:rPr lang="en-GB" b="1" i="1" dirty="0"/>
              <a:t>What is IPS? </a:t>
            </a:r>
            <a:r>
              <a:rPr lang="en-GB" dirty="0"/>
              <a:t>Supported employment service facilitated by BHSCT and AMH.</a:t>
            </a:r>
          </a:p>
          <a:p>
            <a:pPr>
              <a:spcBef>
                <a:spcPts val="1200"/>
              </a:spcBef>
              <a:spcAft>
                <a:spcPts val="1200"/>
              </a:spcAft>
              <a:buSzPct val="90000"/>
            </a:pPr>
            <a:r>
              <a:rPr lang="en-GB" b="1" i="1" dirty="0"/>
              <a:t>Who is it for? </a:t>
            </a:r>
            <a:r>
              <a:rPr lang="en-GB" dirty="0"/>
              <a:t>Service users </a:t>
            </a:r>
            <a:r>
              <a:rPr lang="en-GB" dirty="0" smtClean="0"/>
              <a:t>connected </a:t>
            </a:r>
            <a:r>
              <a:rPr lang="en-GB" dirty="0"/>
              <a:t>to any of the CMHT, EIT or </a:t>
            </a:r>
            <a:r>
              <a:rPr lang="en-GB" dirty="0" smtClean="0"/>
              <a:t>CRT who are looking </a:t>
            </a:r>
            <a:r>
              <a:rPr lang="en-GB" dirty="0"/>
              <a:t>to obtain paid </a:t>
            </a:r>
            <a:r>
              <a:rPr lang="en-GB" dirty="0" smtClean="0"/>
              <a:t>employment. </a:t>
            </a:r>
            <a:endParaRPr lang="en-GB" dirty="0"/>
          </a:p>
          <a:p>
            <a:pPr>
              <a:spcBef>
                <a:spcPts val="1200"/>
              </a:spcBef>
              <a:spcAft>
                <a:spcPts val="1200"/>
              </a:spcAft>
              <a:buSzPct val="90000"/>
            </a:pPr>
            <a:r>
              <a:rPr lang="en-GB" b="1" i="1" dirty="0"/>
              <a:t>When should I refer? </a:t>
            </a:r>
            <a:r>
              <a:rPr lang="en-GB" dirty="0"/>
              <a:t>As soon as </a:t>
            </a:r>
            <a:r>
              <a:rPr lang="en-GB" dirty="0" smtClean="0"/>
              <a:t>service users </a:t>
            </a:r>
            <a:r>
              <a:rPr lang="en-GB" dirty="0"/>
              <a:t>identifies they want paid work.</a:t>
            </a:r>
          </a:p>
          <a:p>
            <a:pPr>
              <a:spcBef>
                <a:spcPts val="1200"/>
              </a:spcBef>
              <a:spcAft>
                <a:spcPts val="1200"/>
              </a:spcAft>
              <a:buSzPct val="90000"/>
            </a:pPr>
            <a:r>
              <a:rPr lang="en-GB" b="1" i="1" dirty="0"/>
              <a:t>How to refer? </a:t>
            </a:r>
            <a:r>
              <a:rPr lang="en-GB" dirty="0"/>
              <a:t>Referral form to OT or employment specialist.</a:t>
            </a:r>
          </a:p>
          <a:p>
            <a:pPr>
              <a:spcBef>
                <a:spcPts val="1200"/>
              </a:spcBef>
              <a:spcAft>
                <a:spcPts val="1200"/>
              </a:spcAft>
              <a:buSzPct val="90000"/>
            </a:pPr>
            <a:r>
              <a:rPr lang="en-GB" b="1" i="1" dirty="0"/>
              <a:t>Why?</a:t>
            </a:r>
            <a:r>
              <a:rPr lang="en-GB" dirty="0"/>
              <a:t> Everyone deserves the opportunity to obtain productive roles if this is their goal.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EE9B-D347-42BD-8C32-956791DD0242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4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5dc5dba2a7_0_0"/>
          <p:cNvSpPr txBox="1">
            <a:spLocks noGrp="1"/>
          </p:cNvSpPr>
          <p:nvPr>
            <p:ph type="ctrTitle"/>
          </p:nvPr>
        </p:nvSpPr>
        <p:spPr>
          <a:xfrm>
            <a:off x="506895" y="298173"/>
            <a:ext cx="10131287" cy="971525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b="1" dirty="0">
                <a:solidFill>
                  <a:schemeClr val="accent1"/>
                </a:solidFill>
              </a:rPr>
              <a:t>If not IPS, then what?</a:t>
            </a:r>
            <a:endParaRPr sz="4400" b="1" dirty="0">
              <a:solidFill>
                <a:schemeClr val="accent1"/>
              </a:solidFill>
            </a:endParaRPr>
          </a:p>
        </p:txBody>
      </p:sp>
      <p:sp>
        <p:nvSpPr>
          <p:cNvPr id="172" name="Google Shape;172;g35dc5dba2a7_0_0"/>
          <p:cNvSpPr txBox="1">
            <a:spLocks noGrp="1"/>
          </p:cNvSpPr>
          <p:nvPr>
            <p:ph type="subTitle" idx="1"/>
          </p:nvPr>
        </p:nvSpPr>
        <p:spPr>
          <a:xfrm>
            <a:off x="398206" y="1371600"/>
            <a:ext cx="11430000" cy="49259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 algn="l">
              <a:spcBef>
                <a:spcPts val="1200"/>
              </a:spcBef>
              <a:spcAft>
                <a:spcPts val="1200"/>
              </a:spcAft>
            </a:pPr>
            <a:r>
              <a:rPr lang="en-US" sz="2300" dirty="0" smtClean="0"/>
              <a:t>Action </a:t>
            </a:r>
            <a:r>
              <a:rPr lang="en-US" sz="2300" dirty="0"/>
              <a:t>mental health provide other services which may be more suitable for some service users in relation to employment.</a:t>
            </a:r>
          </a:p>
          <a:p>
            <a:pPr marL="266700" indent="-215900" algn="l" fontAlgn="base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b="1" dirty="0" smtClean="0"/>
              <a:t>New </a:t>
            </a:r>
            <a:r>
              <a:rPr lang="en-US" sz="2300" b="1" dirty="0"/>
              <a:t>Horizons </a:t>
            </a:r>
            <a:r>
              <a:rPr lang="en-US" sz="2300" dirty="0"/>
              <a:t>– supports adults experiencing mental ill health who are interested in progressing in education, training or employment. </a:t>
            </a:r>
            <a:endParaRPr lang="en-US" sz="2300" b="1" dirty="0"/>
          </a:p>
          <a:p>
            <a:pPr marL="266700" indent="-215900" algn="l" fontAlgn="base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b="1" dirty="0" smtClean="0"/>
              <a:t>SkillSET</a:t>
            </a:r>
            <a:r>
              <a:rPr lang="en-US" sz="2300" dirty="0" smtClean="0"/>
              <a:t> </a:t>
            </a:r>
            <a:r>
              <a:rPr lang="en-US" sz="2300" dirty="0"/>
              <a:t>– a disability employment support programme which supports adults with a range of disabilities to build their skills through education/training and access to the workplace, volunteering or further </a:t>
            </a:r>
            <a:r>
              <a:rPr lang="en-US" sz="2300" dirty="0" smtClean="0"/>
              <a:t>education.</a:t>
            </a:r>
            <a:endParaRPr lang="en-US" sz="2300" b="1" dirty="0"/>
          </a:p>
          <a:p>
            <a:pPr marL="266700" indent="-215900" algn="l" fontAlgn="base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b="1" dirty="0" smtClean="0"/>
              <a:t>Workable</a:t>
            </a:r>
            <a:r>
              <a:rPr lang="en-US" sz="2300" dirty="0" smtClean="0"/>
              <a:t> </a:t>
            </a:r>
            <a:r>
              <a:rPr lang="en-US" sz="2300" dirty="0"/>
              <a:t>– provides support to retain employment by giving 1:1 support, advice and assistance for making reasonable adjustments to the workplace, training and support to both service user and employer.</a:t>
            </a:r>
            <a:endParaRPr lang="en-US" sz="2300" b="1" dirty="0"/>
          </a:p>
          <a:p>
            <a:pPr marL="0" lvl="0" indent="0" algn="l" rtl="0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rPr lang="en-GB" sz="2300" dirty="0" smtClean="0"/>
              <a:t>Please contact OT or employment specialists for more information.</a:t>
            </a:r>
            <a:endParaRPr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5dc5dba2a7_0_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solidFill>
                  <a:schemeClr val="accent1"/>
                </a:solidFill>
              </a:rPr>
              <a:t>Contact details for IPS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208" name="Google Shape;208;g35dc5dba2a7_0_30"/>
          <p:cNvSpPr txBox="1">
            <a:spLocks noGrp="1"/>
          </p:cNvSpPr>
          <p:nvPr>
            <p:ph type="body" idx="1"/>
          </p:nvPr>
        </p:nvSpPr>
        <p:spPr>
          <a:xfrm>
            <a:off x="838200" y="1467816"/>
            <a:ext cx="10515600" cy="48703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b="1" u="sng" dirty="0" smtClean="0"/>
              <a:t>Belfast HSCT</a:t>
            </a:r>
            <a:endParaRPr sz="2400" b="1" u="sng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7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dirty="0"/>
              <a:t>Donna </a:t>
            </a:r>
            <a:r>
              <a:rPr lang="en-GB" sz="2400" dirty="0" smtClean="0"/>
              <a:t>McElduff, OT Early Intervention Team:  </a:t>
            </a:r>
            <a:r>
              <a:rPr lang="en-GB" sz="2400" u="sng" dirty="0">
                <a:solidFill>
                  <a:schemeClr val="hlink"/>
                </a:solidFill>
              </a:rPr>
              <a:t>donna.mcelduff@belfasttrust.hscni.net</a:t>
            </a:r>
            <a:endParaRPr sz="24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dirty="0" smtClean="0"/>
              <a:t>Esther McNeill, OT North 2 Integrated Team: </a:t>
            </a:r>
            <a:r>
              <a:rPr lang="en-GB" sz="2400" dirty="0" smtClean="0">
							</a:rPr>
              <a:t>esther.mceneill@belfasttrust.hscni.net</a:t>
            </a:r>
            <a:r>
              <a:rPr lang="en-GB" sz="2400" dirty="0" smtClean="0"/>
              <a:t> 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dirty="0" smtClean="0"/>
              <a:t>Ciara Duffy, OT South CMHT: </a:t>
            </a:r>
            <a:r>
              <a:rPr lang="en-GB" sz="2400" dirty="0" smtClean="0">
							</a:rPr>
              <a:t>ciara.duffy@belfasttrust.hscni.net</a:t>
            </a:r>
            <a:r>
              <a:rPr lang="en-GB" sz="2400" dirty="0" smtClean="0"/>
              <a:t> 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 b="1" u="sng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b="1" u="sng" dirty="0"/>
              <a:t>Employment Specialists, AMH</a:t>
            </a:r>
            <a:endParaRPr sz="2400" b="1" u="sng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7701"/>
              <a:buFont typeface="Arial"/>
              <a:buNone/>
            </a:pPr>
            <a:endParaRPr sz="2400" dirty="0" smtClean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dirty="0" smtClean="0"/>
              <a:t>North 1 &amp; 2, EIT- </a:t>
            </a:r>
            <a:r>
              <a:rPr lang="en-GB" sz="2400" dirty="0"/>
              <a:t>Francesco Petronio:  </a:t>
            </a:r>
            <a:r>
              <a:rPr lang="en-GB" sz="2400" u="sng" dirty="0">
                <a:solidFill>
                  <a:schemeClr val="hlink"/>
                </a:solidFill>
              </a:rPr>
              <a:t>fpetronio@amh.org.uk</a:t>
            </a:r>
            <a:endParaRPr sz="2400" dirty="0"/>
          </a:p>
          <a:p>
            <a:pPr marL="0" indent="0">
              <a:buNone/>
            </a:pPr>
            <a:r>
              <a:rPr lang="en-GB" sz="2400" dirty="0"/>
              <a:t>South, West &amp; CRT </a:t>
            </a:r>
            <a:r>
              <a:rPr lang="en-GB" sz="2400" dirty="0" smtClean="0"/>
              <a:t>Barbara </a:t>
            </a:r>
            <a:r>
              <a:rPr lang="en-GB" sz="2400" dirty="0"/>
              <a:t>Blair:  </a:t>
            </a:r>
            <a:r>
              <a:rPr lang="en-GB" sz="2400" u="sng" dirty="0">
                <a:solidFill>
                  <a:schemeClr val="hlink"/>
                </a:solidFill>
              </a:rPr>
              <a:t>bablair@amh.org.uk</a:t>
            </a:r>
            <a:endParaRPr lang="en-GB" sz="2400" u="sng" dirty="0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2400" dirty="0" smtClean="0"/>
              <a:t>East – Megan Killen </a:t>
            </a:r>
            <a:r>
              <a:rPr lang="en-GB" sz="2400" dirty="0" smtClean="0">
							</a:rPr>
              <a:t>mkillen@amh.org.uk</a:t>
            </a:r>
            <a:r>
              <a:rPr lang="en-GB" sz="2400" dirty="0" smtClean="0"/>
              <a:t> </a:t>
            </a:r>
            <a:endParaRPr lang="en-GB" sz="2400" u="sng" dirty="0" smtClean="0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1"/>
          <p:cNvSpPr txBox="1">
            <a:spLocks noGrp="1"/>
          </p:cNvSpPr>
          <p:nvPr>
            <p:ph type="ctrTitle"/>
          </p:nvPr>
        </p:nvSpPr>
        <p:spPr>
          <a:xfrm>
            <a:off x="1524000" y="2574235"/>
            <a:ext cx="9144000" cy="935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 sz="5400" dirty="0"/>
              <a:t>Any questions?</a:t>
            </a:r>
            <a:endParaRPr sz="5400" dirty="0"/>
          </a:p>
        </p:txBody>
      </p:sp>
      <p:sp>
        <p:nvSpPr>
          <p:cNvPr id="3" name="Title 2"/>
          <p:cNvSpPr txBox="1">
            <a:spLocks/>
          </p:cNvSpPr>
          <p:nvPr/>
        </p:nvSpPr>
        <p:spPr>
          <a:xfrm>
            <a:off x="825881" y="483483"/>
            <a:ext cx="10504728" cy="194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b="1" dirty="0" smtClean="0">
                <a:solidFill>
                  <a:schemeClr val="accent1"/>
                </a:solidFill>
              </a:rPr>
              <a:t>Thank you for listening</a:t>
            </a:r>
            <a:endParaRPr lang="en-GB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GB" b="1">
                <a:solidFill>
                  <a:schemeClr val="accent1"/>
                </a:solidFill>
              </a:rPr>
              <a:t>Individual Placement &amp; Support 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99" name="Google Shape;99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dirty="0"/>
              <a:t>Evidenced based model of supported </a:t>
            </a:r>
            <a:r>
              <a:rPr lang="en-GB" dirty="0" smtClean="0"/>
              <a:t>employment.</a:t>
            </a:r>
            <a:endParaRPr sz="3200" dirty="0"/>
          </a:p>
          <a:p>
            <a:pPr marL="228600" lvl="0" indent="-22860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dirty="0"/>
              <a:t>Implemented </a:t>
            </a:r>
            <a:r>
              <a:rPr lang="en-GB" dirty="0" smtClean="0"/>
              <a:t>worldwide.</a:t>
            </a:r>
            <a:endParaRPr sz="3200" dirty="0"/>
          </a:p>
          <a:p>
            <a:pPr marL="228600" lvl="0" indent="-22860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dirty="0"/>
              <a:t>Currently in operation in the Belfast Trust in partnership with Action Mental </a:t>
            </a:r>
            <a:r>
              <a:rPr lang="en-GB" dirty="0" smtClean="0"/>
              <a:t>Health.</a:t>
            </a:r>
            <a:endParaRPr sz="3200" dirty="0"/>
          </a:p>
        </p:txBody>
      </p:sp>
      <p:sp>
        <p:nvSpPr>
          <p:cNvPr id="100" name="Google Shape;10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GB" b="1" dirty="0">
                <a:solidFill>
                  <a:schemeClr val="accent1"/>
                </a:solidFill>
              </a:rPr>
              <a:t>IPS Philosophy 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Anyone is capable of undertaking competitive work in the community if the right kind of job and work environment can be found – job </a:t>
            </a:r>
            <a:r>
              <a:rPr lang="en-GB" dirty="0" smtClean="0"/>
              <a:t>match.</a:t>
            </a:r>
            <a:endParaRPr dirty="0"/>
          </a:p>
          <a:p>
            <a:pPr marL="228600" indent="-228600">
              <a:spcBef>
                <a:spcPts val="3600"/>
              </a:spcBef>
              <a:buSzPts val="2800"/>
            </a:pPr>
            <a:r>
              <a:rPr lang="en-GB" dirty="0"/>
              <a:t>No relationship between employment outcomes and diagnosis, severity of diagnosis does not impact on success.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dirty="0" smtClean="0"/>
              <a:t>The </a:t>
            </a:r>
            <a:r>
              <a:rPr lang="en-GB" dirty="0"/>
              <a:t>right support is provided dependent on the </a:t>
            </a:r>
            <a:r>
              <a:rPr lang="en-GB" dirty="0" smtClean="0"/>
              <a:t>client.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Motivation is the driving force for </a:t>
            </a:r>
            <a:r>
              <a:rPr lang="en-GB" dirty="0" smtClean="0"/>
              <a:t>success.</a:t>
            </a:r>
            <a:endParaRPr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GB" b="1">
                <a:solidFill>
                  <a:schemeClr val="accent1"/>
                </a:solidFill>
              </a:rPr>
              <a:t>8 Principles of IPS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1"/>
          </p:nvPr>
        </p:nvSpPr>
        <p:spPr>
          <a:xfrm>
            <a:off x="838200" y="1480930"/>
            <a:ext cx="10515600" cy="4696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Competitive paid employment 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Zero exclusion criteria 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Individual job preferences 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Rapid job search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Employment Specialist integrated within the mental health team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Employer engagement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Time unlimited support </a:t>
            </a: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124" name="Google Shape;12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GB" b="1" dirty="0">
                <a:solidFill>
                  <a:schemeClr val="accent1"/>
                </a:solidFill>
              </a:rPr>
              <a:t>IPS Process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131" name="Google Shape;131;p6"/>
          <p:cNvSpPr txBox="1">
            <a:spLocks noGrp="1"/>
          </p:cNvSpPr>
          <p:nvPr>
            <p:ph type="body" idx="1"/>
          </p:nvPr>
        </p:nvSpPr>
        <p:spPr>
          <a:xfrm>
            <a:off x="838200" y="1600201"/>
            <a:ext cx="957828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Referral received from keyworker, consultant or psychologist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Joint meeting with service user, ES and </a:t>
            </a:r>
            <a:r>
              <a:rPr lang="en-GB" dirty="0" smtClean="0"/>
              <a:t>OT/keyworker 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Service explained – </a:t>
            </a:r>
            <a:r>
              <a:rPr lang="en-GB" dirty="0" smtClean="0"/>
              <a:t>different roles of professionals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Vocational profile and job search begin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OT assessments and intervention </a:t>
            </a:r>
            <a:r>
              <a:rPr lang="en-GB" dirty="0" smtClean="0"/>
              <a:t>commence as needed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Key worker remains involved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On-going support from ES and OT for Client and employer</a:t>
            </a:r>
            <a:endParaRPr dirty="0"/>
          </a:p>
        </p:txBody>
      </p:sp>
      <p:sp>
        <p:nvSpPr>
          <p:cNvPr id="132" name="Google Shape;13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GB" b="1" dirty="0">
                <a:solidFill>
                  <a:schemeClr val="accent1"/>
                </a:solidFill>
              </a:rPr>
              <a:t>Role of Employment Specialist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139" name="Google Shape;139;p7"/>
          <p:cNvSpPr txBox="1">
            <a:spLocks noGrp="1"/>
          </p:cNvSpPr>
          <p:nvPr>
            <p:ph type="body" idx="1"/>
          </p:nvPr>
        </p:nvSpPr>
        <p:spPr>
          <a:xfrm>
            <a:off x="838200" y="1600200"/>
            <a:ext cx="9372600" cy="4853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Vocational Profiling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CV development and job applications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Job search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Interview skills training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Disclosure support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Employer contact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dk1"/>
              </a:buClr>
              <a:buSzPts val="2800"/>
              <a:buChar char="•"/>
            </a:pPr>
            <a:r>
              <a:rPr lang="en-GB" dirty="0"/>
              <a:t>Link to benefits advice</a:t>
            </a:r>
            <a:endParaRPr dirty="0"/>
          </a:p>
        </p:txBody>
      </p:sp>
      <p:sp>
        <p:nvSpPr>
          <p:cNvPr id="140" name="Google Shape;14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GB" b="1" dirty="0">
                <a:solidFill>
                  <a:schemeClr val="accent1"/>
                </a:solidFill>
              </a:rPr>
              <a:t>OT as Vocational Champion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147" name="Google Shape;147;p8"/>
          <p:cNvSpPr txBox="1">
            <a:spLocks noGrp="1"/>
          </p:cNvSpPr>
          <p:nvPr>
            <p:ph type="body" idx="1"/>
          </p:nvPr>
        </p:nvSpPr>
        <p:spPr>
          <a:xfrm>
            <a:off x="838200" y="1580322"/>
            <a:ext cx="10515600" cy="4596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dirty="0" smtClean="0"/>
              <a:t>Clinical </a:t>
            </a:r>
            <a:r>
              <a:rPr lang="en-GB" dirty="0"/>
              <a:t>knowledge </a:t>
            </a:r>
            <a:r>
              <a:rPr lang="en-GB" dirty="0" smtClean="0"/>
              <a:t>of mental health </a:t>
            </a:r>
            <a:r>
              <a:rPr lang="en-GB" dirty="0"/>
              <a:t>and function  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dirty="0"/>
              <a:t>Specific OT assessments and interventions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dirty="0"/>
              <a:t>Knowledge of service user needs following assessment 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dirty="0"/>
              <a:t>Evidence based approach to employment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dirty="0"/>
              <a:t>Link to the multidisciplinary team weekly MDT 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dirty="0"/>
              <a:t>Awareness of Employment Specialist role, training 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dirty="0"/>
              <a:t>Support with positive risk taking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dirty="0"/>
              <a:t>Ensure work is kept on the agenda</a:t>
            </a:r>
            <a:endParaRPr dirty="0"/>
          </a:p>
        </p:txBody>
      </p:sp>
      <p:sp>
        <p:nvSpPr>
          <p:cNvPr id="148" name="Google Shape;1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GB" b="1" dirty="0">
                <a:solidFill>
                  <a:schemeClr val="accent1"/>
                </a:solidFill>
              </a:rPr>
              <a:t>Responsibility of Healthcare professionals 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193" name="Google Shape;193;p10"/>
          <p:cNvSpPr txBox="1">
            <a:spLocks noGrp="1"/>
          </p:cNvSpPr>
          <p:nvPr>
            <p:ph type="body" idx="1"/>
          </p:nvPr>
        </p:nvSpPr>
        <p:spPr>
          <a:xfrm>
            <a:off x="838200" y="1620078"/>
            <a:ext cx="10515600" cy="4556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indent="-457200">
              <a:lnSpc>
                <a:spcPct val="150000"/>
              </a:lnSpc>
              <a:spcBef>
                <a:spcPts val="0"/>
              </a:spcBef>
              <a:buSzPts val="2800"/>
            </a:pPr>
            <a:r>
              <a:rPr lang="en-GB" dirty="0"/>
              <a:t>Ask about work history</a:t>
            </a:r>
            <a:endParaRPr dirty="0"/>
          </a:p>
          <a:p>
            <a:pPr indent="-457200">
              <a:lnSpc>
                <a:spcPct val="150000"/>
              </a:lnSpc>
              <a:buSzPts val="2800"/>
            </a:pPr>
            <a:r>
              <a:rPr lang="en-GB" dirty="0"/>
              <a:t>Make work a realistic outcome</a:t>
            </a:r>
            <a:endParaRPr dirty="0"/>
          </a:p>
          <a:p>
            <a:pPr indent="-457200">
              <a:lnSpc>
                <a:spcPct val="150000"/>
              </a:lnSpc>
              <a:buSzPts val="2800"/>
            </a:pPr>
            <a:r>
              <a:rPr lang="en-GB" dirty="0"/>
              <a:t>Include it in treatment plans</a:t>
            </a:r>
            <a:endParaRPr dirty="0"/>
          </a:p>
          <a:p>
            <a:pPr indent="-457200">
              <a:lnSpc>
                <a:spcPct val="150000"/>
              </a:lnSpc>
              <a:buSzPts val="2800"/>
            </a:pPr>
            <a:r>
              <a:rPr lang="en-GB" dirty="0" smtClean="0"/>
              <a:t>Focus </a:t>
            </a:r>
            <a:r>
              <a:rPr lang="en-GB" dirty="0"/>
              <a:t>on strengths </a:t>
            </a:r>
            <a:endParaRPr lang="en-GB" dirty="0" smtClean="0"/>
          </a:p>
          <a:p>
            <a:pPr indent="-457200">
              <a:lnSpc>
                <a:spcPct val="150000"/>
              </a:lnSpc>
              <a:buSzPts val="2800"/>
            </a:pPr>
            <a:r>
              <a:rPr lang="en-GB" dirty="0" smtClean="0"/>
              <a:t>Seek support of OT and/or employment specialists</a:t>
            </a:r>
            <a:endParaRPr dirty="0"/>
          </a:p>
          <a:p>
            <a:pPr indent="-457200">
              <a:lnSpc>
                <a:spcPct val="150000"/>
              </a:lnSpc>
              <a:buSzPts val="2800"/>
            </a:pPr>
            <a:r>
              <a:rPr lang="en-GB" dirty="0"/>
              <a:t>Ask the work question</a:t>
            </a:r>
            <a:endParaRPr dirty="0"/>
          </a:p>
        </p:txBody>
      </p:sp>
      <p:sp>
        <p:nvSpPr>
          <p:cNvPr id="194" name="Google Shape;19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GB" b="1" dirty="0">
                <a:solidFill>
                  <a:schemeClr val="accent1"/>
                </a:solidFill>
              </a:rPr>
              <a:t>Current </a:t>
            </a:r>
            <a:r>
              <a:rPr lang="en-GB" b="1" dirty="0" smtClean="0">
                <a:solidFill>
                  <a:schemeClr val="accent1"/>
                </a:solidFill>
              </a:rPr>
              <a:t>Update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55" name="Google Shape;155;p9"/>
          <p:cNvSpPr txBox="1">
            <a:spLocks noGrp="1"/>
          </p:cNvSpPr>
          <p:nvPr>
            <p:ph type="body" idx="1"/>
          </p:nvPr>
        </p:nvSpPr>
        <p:spPr>
          <a:xfrm>
            <a:off x="838200" y="1736247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-GB" sz="3000" dirty="0"/>
              <a:t>Total service users involved in the programme</a:t>
            </a:r>
            <a:endParaRPr dirty="0"/>
          </a:p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dirty="0"/>
          </a:p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dirty="0"/>
          </a:p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dirty="0"/>
          </a:p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dirty="0"/>
          </a:p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dirty="0"/>
          </a:p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dirty="0"/>
          </a:p>
          <a:p>
            <a:pPr marL="0" lvl="0" indent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GB" sz="1600" dirty="0"/>
              <a:t>Data from </a:t>
            </a:r>
            <a:r>
              <a:rPr lang="en-GB" sz="1600" dirty="0" smtClean="0"/>
              <a:t>01/01/2021 </a:t>
            </a:r>
            <a:r>
              <a:rPr lang="en-GB" sz="1600" dirty="0"/>
              <a:t>– </a:t>
            </a:r>
            <a:r>
              <a:rPr lang="en-GB" sz="1600" dirty="0" smtClean="0"/>
              <a:t>31/12/2024</a:t>
            </a:r>
            <a:endParaRPr sz="3000" dirty="0"/>
          </a:p>
        </p:txBody>
      </p:sp>
      <p:sp>
        <p:nvSpPr>
          <p:cNvPr id="156" name="Google Shape;1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065136"/>
              </p:ext>
            </p:extLst>
          </p:nvPr>
        </p:nvGraphicFramePr>
        <p:xfrm>
          <a:off x="2774950" y="2563176"/>
          <a:ext cx="6642100" cy="2697480"/>
        </p:xfrm>
        <a:graphic>
          <a:graphicData uri="http://schemas.openxmlformats.org/drawingml/2006/table">
            <a:tbl>
              <a:tblPr/>
              <a:tblGrid>
                <a:gridCol w="2082800">
                  <a:extLst>
                    <a:ext uri="{9D8B030D-6E8A-4147-A177-3AD203B41FA5}">
                      <a16:colId xmlns:a16="http://schemas.microsoft.com/office/drawing/2014/main" val="312015713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881413986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891124376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391008019"/>
                    </a:ext>
                  </a:extLst>
                </a:gridCol>
              </a:tblGrid>
              <a:tr h="4495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Age Range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181086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18-24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954595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25-49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4931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50-54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4858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55+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065715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31824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803</Words>
  <Application>Microsoft Office PowerPoint</Application>
  <PresentationFormat>Widescreen</PresentationFormat>
  <Paragraphs>160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Office Theme</vt:lpstr>
      <vt:lpstr>1_Office Theme</vt:lpstr>
      <vt:lpstr>Individual Placement  &amp; Support (IPS) </vt:lpstr>
      <vt:lpstr>Individual Placement &amp; Support </vt:lpstr>
      <vt:lpstr>IPS Philosophy </vt:lpstr>
      <vt:lpstr>8 Principles of IPS</vt:lpstr>
      <vt:lpstr>IPS Process</vt:lpstr>
      <vt:lpstr>Role of Employment Specialist</vt:lpstr>
      <vt:lpstr>OT as Vocational Champion</vt:lpstr>
      <vt:lpstr>Responsibility of Healthcare professionals </vt:lpstr>
      <vt:lpstr>Current Update</vt:lpstr>
      <vt:lpstr>Current Update</vt:lpstr>
      <vt:lpstr>Current Update</vt:lpstr>
      <vt:lpstr>IPS Clinics</vt:lpstr>
      <vt:lpstr>Referral Process</vt:lpstr>
      <vt:lpstr>Referrals without a keyworker</vt:lpstr>
      <vt:lpstr>IPS Summary</vt:lpstr>
      <vt:lpstr>If not IPS, then what?</vt:lpstr>
      <vt:lpstr>Contact details for IPS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Individual Placement  &amp; Support (IPS)</dc:title>
  <dc:creator>Barbara Blair</dc:creator>
  <cp:lastModifiedBy>Karen Quee</cp:lastModifiedBy>
  <cp:revision>28</cp:revision>
  <dcterms:created xsi:type="dcterms:W3CDTF">2025-05-22T09:31:14Z</dcterms:created>
  <dcterms:modified xsi:type="dcterms:W3CDTF">2025-08-06T12:31:13Z</dcterms:modified>
</cp:coreProperties>
</file>