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376" r:id="rId3"/>
    <p:sldId id="383" r:id="rId4"/>
    <p:sldId id="382" r:id="rId5"/>
    <p:sldId id="385" r:id="rId6"/>
    <p:sldId id="262" r:id="rId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1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846FA-249B-45FC-9E74-8602BE103899}" v="435" dt="2024-08-29T17:17:44.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467" autoAdjust="0"/>
  </p:normalViewPr>
  <p:slideViewPr>
    <p:cSldViewPr snapToGrid="0">
      <p:cViewPr varScale="1">
        <p:scale>
          <a:sx n="50" d="100"/>
          <a:sy n="50" d="100"/>
        </p:scale>
        <p:origin x="32" y="13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0" d="100"/>
          <a:sy n="50" d="100"/>
        </p:scale>
        <p:origin x="3490"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7142AF0-13B1-4C71-A150-8D5B403F942A}" type="datetimeFigureOut">
              <a:rPr lang="en-GB" smtClean="0"/>
              <a:t>03/10/2024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834ECB2-F4DF-4077-8C9D-2F12B62BC766}" type="slidenum">
              <a:rPr lang="en-GB" smtClean="0"/>
              <a:t>‹#›</a:t>
            </a:fld>
            <a:endParaRPr lang="en-GB"/>
          </a:p>
        </p:txBody>
      </p:sp>
    </p:spTree>
    <p:extLst>
      <p:ext uri="{BB962C8B-B14F-4D97-AF65-F5344CB8AC3E}">
        <p14:creationId xmlns:p14="http://schemas.microsoft.com/office/powerpoint/2010/main" val="124088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Hello, my name is Debbie McGugan. Thank you for having me here to briefly overview our teams QI project. It is entitled “</a:t>
            </a:r>
            <a:r>
              <a:rPr lang="en-GB" sz="1800" b="1" kern="100" dirty="0">
                <a:effectLst/>
                <a:latin typeface="Arial" panose="020B0604020202020204" pitchFamily="34" charset="0"/>
                <a:ea typeface="Aptos" panose="020B0004020202020204" pitchFamily="34" charset="0"/>
                <a:cs typeface="Times New Roman" panose="02020603050405020304" pitchFamily="18" charset="0"/>
              </a:rPr>
              <a:t>Turning the searchlight on sarcopenia and frailty and this took place initially at Dalriada community hospital”.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latin typeface="Arial" panose="020B0604020202020204" pitchFamily="34" charset="0"/>
                <a:ea typeface="Times New Roman" panose="02020603050405020304" pitchFamily="18" charset="0"/>
              </a:rPr>
              <a:t>Firstly, lets define what </a:t>
            </a:r>
            <a:r>
              <a:rPr lang="en-GB" sz="1800" dirty="0">
                <a:effectLst/>
                <a:latin typeface="Arial" panose="020B0604020202020204" pitchFamily="34" charset="0"/>
                <a:ea typeface="Times New Roman" panose="02020603050405020304" pitchFamily="18" charset="0"/>
              </a:rPr>
              <a:t>sarcopenia is. It is </a:t>
            </a:r>
            <a:r>
              <a:rPr lang="en-GB" sz="1800" dirty="0">
                <a:latin typeface="Arial" panose="020B0604020202020204" pitchFamily="34" charset="0"/>
                <a:ea typeface="Times New Roman" panose="02020603050405020304" pitchFamily="18" charset="0"/>
              </a:rPr>
              <a:t>the term used for </a:t>
            </a:r>
            <a:r>
              <a:rPr lang="en-GB" sz="1800" dirty="0">
                <a:effectLst/>
                <a:latin typeface="Arial" panose="020B0604020202020204" pitchFamily="34" charset="0"/>
                <a:ea typeface="Times New Roman" panose="02020603050405020304" pitchFamily="18" charset="0"/>
              </a:rPr>
              <a:t>muscle wastage or muscle loss </a:t>
            </a:r>
            <a:r>
              <a:rPr lang="en-GB" sz="1800" dirty="0">
                <a:solidFill>
                  <a:srgbClr val="DE318A"/>
                </a:solidFill>
                <a:effectLst/>
                <a:latin typeface="Arial" panose="020B0604020202020204" pitchFamily="34" charset="0"/>
                <a:ea typeface="Times New Roman" panose="02020603050405020304" pitchFamily="18" charset="0"/>
              </a:rPr>
              <a:t>**</a:t>
            </a:r>
          </a:p>
          <a:p>
            <a:r>
              <a:rPr lang="en-GB" sz="1800" kern="1200" dirty="0">
                <a:solidFill>
                  <a:srgbClr val="000000"/>
                </a:solidFill>
                <a:effectLst/>
                <a:latin typeface="Arial" panose="020B0604020202020204" pitchFamily="34" charset="0"/>
                <a:ea typeface="Times New Roman" panose="02020603050405020304" pitchFamily="18" charset="0"/>
              </a:rPr>
              <a:t>Muscle loss can </a:t>
            </a:r>
            <a:r>
              <a:rPr lang="en-GB" sz="1800" dirty="0">
                <a:solidFill>
                  <a:srgbClr val="000000"/>
                </a:solidFill>
                <a:latin typeface="Arial" panose="020B0604020202020204" pitchFamily="34" charset="0"/>
                <a:ea typeface="Times New Roman" panose="02020603050405020304" pitchFamily="18" charset="0"/>
              </a:rPr>
              <a:t>occur </a:t>
            </a:r>
            <a:r>
              <a:rPr lang="en-GB" sz="1800" kern="1200" dirty="0">
                <a:solidFill>
                  <a:srgbClr val="000000"/>
                </a:solidFill>
                <a:effectLst/>
                <a:latin typeface="Arial" panose="020B0604020202020204" pitchFamily="34" charset="0"/>
                <a:ea typeface="Times New Roman" panose="02020603050405020304" pitchFamily="18" charset="0"/>
              </a:rPr>
              <a:t>as a result of ageing, it can be disease related, as a consequence of physical inactivity or bed rest or accelerated by malnutrition or over-nutrition (</a:t>
            </a:r>
            <a:r>
              <a:rPr lang="en-GB" sz="1800" dirty="0">
                <a:solidFill>
                  <a:srgbClr val="000000"/>
                </a:solidFill>
                <a:latin typeface="Arial" panose="020B0604020202020204" pitchFamily="34" charset="0"/>
                <a:ea typeface="Times New Roman" panose="02020603050405020304" pitchFamily="18" charset="0"/>
              </a:rPr>
              <a:t>referred to as </a:t>
            </a:r>
            <a:r>
              <a:rPr lang="en-GB" sz="1800" kern="1200" dirty="0">
                <a:solidFill>
                  <a:srgbClr val="000000"/>
                </a:solidFill>
                <a:effectLst/>
                <a:latin typeface="Arial" panose="020B0604020202020204" pitchFamily="34" charset="0"/>
                <a:ea typeface="Times New Roman" panose="02020603050405020304" pitchFamily="18" charset="0"/>
              </a:rPr>
              <a:t>sarcopenic obesity).</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So why did we want to search for sarcopenia and frailty within community hospital rehabilitation? </a:t>
            </a:r>
          </a:p>
          <a:p>
            <a:r>
              <a:rPr lang="en-GB" sz="1800" dirty="0">
                <a:latin typeface="Arial" panose="020B0604020202020204" pitchFamily="34" charset="0"/>
                <a:ea typeface="Times New Roman" panose="02020603050405020304" pitchFamily="18" charset="0"/>
              </a:rPr>
              <a:t>A b</a:t>
            </a:r>
            <a:r>
              <a:rPr lang="en-GB" sz="1800" dirty="0">
                <a:effectLst/>
                <a:latin typeface="Arial" panose="020B0604020202020204" pitchFamily="34" charset="0"/>
                <a:ea typeface="Times New Roman" panose="02020603050405020304" pitchFamily="18" charset="0"/>
              </a:rPr>
              <a:t>etter understanding of their prevalence is important because sarcopenia </a:t>
            </a:r>
            <a:r>
              <a:rPr lang="en-GB" sz="1800" dirty="0">
                <a:latin typeface="Arial" panose="020B0604020202020204" pitchFamily="34" charset="0"/>
                <a:ea typeface="Times New Roman" panose="02020603050405020304" pitchFamily="18" charset="0"/>
              </a:rPr>
              <a:t>is a key component of frailty, and both impact</a:t>
            </a:r>
            <a:r>
              <a:rPr lang="en-GB" sz="1800" dirty="0">
                <a:effectLst/>
                <a:latin typeface="Arial" panose="020B0604020202020204" pitchFamily="34" charset="0"/>
                <a:ea typeface="Times New Roman" panose="02020603050405020304" pitchFamily="18" charset="0"/>
              </a:rPr>
              <a:t> functionality</a:t>
            </a:r>
            <a:r>
              <a:rPr lang="en-GB" sz="1800" dirty="0">
                <a:latin typeface="Arial" panose="020B0604020202020204" pitchFamily="34" charset="0"/>
                <a:ea typeface="Times New Roman" panose="02020603050405020304" pitchFamily="18" charset="0"/>
              </a:rPr>
              <a:t> and </a:t>
            </a:r>
            <a:r>
              <a:rPr lang="en-GB" sz="1800" dirty="0">
                <a:effectLst/>
                <a:latin typeface="Arial" panose="020B0604020202020204" pitchFamily="34" charset="0"/>
                <a:ea typeface="Times New Roman" panose="02020603050405020304" pitchFamily="18" charset="0"/>
              </a:rPr>
              <a:t>rehabilitation outcomes.</a:t>
            </a:r>
            <a:r>
              <a:rPr lang="en-GB" sz="1800" kern="1200"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highlight>
                  <a:srgbClr val="FFFFFF"/>
                </a:highlight>
                <a:latin typeface="Arial" panose="020B0604020202020204" pitchFamily="34" charset="0"/>
                <a:ea typeface="Aptos" panose="020B0004020202020204" pitchFamily="34" charset="0"/>
              </a:rPr>
              <a:t>From the research available, we know that </a:t>
            </a:r>
            <a:r>
              <a:rPr lang="en-GB" sz="1800" dirty="0">
                <a:solidFill>
                  <a:srgbClr val="000000"/>
                </a:solidFill>
                <a:highlight>
                  <a:srgbClr val="FFFFFF"/>
                </a:highlight>
                <a:latin typeface="Arial" panose="020B0604020202020204" pitchFamily="34" charset="0"/>
                <a:ea typeface="Aptos" panose="020B0004020202020204" pitchFamily="34" charset="0"/>
              </a:rPr>
              <a:t>these</a:t>
            </a:r>
            <a:r>
              <a:rPr lang="en-GB" sz="1800" dirty="0">
                <a:solidFill>
                  <a:srgbClr val="000000"/>
                </a:solidFill>
                <a:effectLst/>
                <a:highlight>
                  <a:srgbClr val="FFFFFF"/>
                </a:highlight>
                <a:latin typeface="Arial" panose="020B0604020202020204" pitchFamily="34" charset="0"/>
                <a:ea typeface="Aptos" panose="020B0004020202020204" pitchFamily="34" charset="0"/>
              </a:rPr>
              <a:t> conditions, along with malnutrition, are prevalent amongst older patients</a:t>
            </a:r>
            <a:r>
              <a:rPr lang="en-GB" sz="1800" dirty="0">
                <a:solidFill>
                  <a:srgbClr val="000000"/>
                </a:solidFill>
                <a:effectLst/>
                <a:latin typeface="Arial" panose="020B0604020202020204" pitchFamily="34" charset="0"/>
                <a:ea typeface="Aptos" panose="020B0004020202020204" pitchFamily="34" charset="0"/>
              </a:rPr>
              <a:t>. They </a:t>
            </a:r>
            <a:r>
              <a:rPr lang="en-GB" sz="1800" b="1" dirty="0">
                <a:solidFill>
                  <a:srgbClr val="000000"/>
                </a:solidFill>
                <a:effectLst/>
                <a:latin typeface="Arial" panose="020B0604020202020204" pitchFamily="34" charset="0"/>
                <a:ea typeface="Aptos" panose="020B0004020202020204" pitchFamily="34" charset="0"/>
              </a:rPr>
              <a:t>can</a:t>
            </a:r>
            <a:r>
              <a:rPr lang="en-GB" sz="1800" dirty="0">
                <a:solidFill>
                  <a:srgbClr val="000000"/>
                </a:solidFill>
                <a:effectLst/>
                <a:latin typeface="Arial" panose="020B0604020202020204" pitchFamily="34" charset="0"/>
                <a:ea typeface="Aptos" panose="020B0004020202020204" pitchFamily="34" charset="0"/>
              </a:rPr>
              <a:t> </a:t>
            </a:r>
            <a:r>
              <a:rPr lang="en-GB" sz="1800" b="1" dirty="0">
                <a:solidFill>
                  <a:srgbClr val="000000"/>
                </a:solidFill>
                <a:effectLst/>
                <a:latin typeface="Arial" panose="020B0604020202020204" pitchFamily="34" charset="0"/>
                <a:ea typeface="Aptos" panose="020B0004020202020204" pitchFamily="34" charset="0"/>
              </a:rPr>
              <a:t>co-occur</a:t>
            </a:r>
            <a:r>
              <a:rPr lang="en-GB" sz="1800" dirty="0">
                <a:solidFill>
                  <a:srgbClr val="000000"/>
                </a:solidFill>
                <a:effectLst/>
                <a:latin typeface="Arial" panose="020B0604020202020204" pitchFamily="34" charset="0"/>
                <a:ea typeface="Aptos" panose="020B0004020202020204" pitchFamily="34" charset="0"/>
              </a:rPr>
              <a:t> and are all potentially </a:t>
            </a:r>
            <a:r>
              <a:rPr lang="en-GB" sz="1800" b="1" dirty="0">
                <a:solidFill>
                  <a:srgbClr val="000000"/>
                </a:solidFill>
                <a:effectLst/>
                <a:latin typeface="Arial" panose="020B0604020202020204" pitchFamily="34" charset="0"/>
                <a:ea typeface="Aptos" panose="020B0004020202020204" pitchFamily="34" charset="0"/>
              </a:rPr>
              <a:t>reversible</a:t>
            </a:r>
            <a:r>
              <a:rPr lang="en-GB" sz="1800" dirty="0">
                <a:solidFill>
                  <a:srgbClr val="000000"/>
                </a:solidFill>
                <a:effectLst/>
                <a:latin typeface="Arial" panose="020B0604020202020204" pitchFamily="34" charset="0"/>
                <a:ea typeface="Aptos" panose="020B0004020202020204" pitchFamily="34" charset="0"/>
              </a:rPr>
              <a:t>. </a:t>
            </a:r>
            <a:r>
              <a:rPr lang="en-GB" sz="1800" dirty="0">
                <a:solidFill>
                  <a:srgbClr val="DE318A"/>
                </a:solidFill>
                <a:effectLst/>
                <a:latin typeface="Arial" panose="020B0604020202020204" pitchFamily="34" charset="0"/>
                <a:ea typeface="Aptos" panose="020B0004020202020204" pitchFamily="34" charset="0"/>
              </a:rPr>
              <a:t>**</a:t>
            </a:r>
          </a:p>
          <a:p>
            <a:r>
              <a:rPr lang="en-GB" sz="1800" kern="1200" dirty="0">
                <a:solidFill>
                  <a:srgbClr val="000000"/>
                </a:solidFill>
                <a:effectLst/>
                <a:latin typeface="Arial" panose="020B0604020202020204" pitchFamily="34" charset="0"/>
                <a:ea typeface="Aptos" panose="020B0004020202020204" pitchFamily="34" charset="0"/>
              </a:rPr>
              <a:t>However, the links between frailty, sarcopenia</a:t>
            </a:r>
            <a:r>
              <a:rPr lang="en-GB" sz="1800" dirty="0">
                <a:solidFill>
                  <a:srgbClr val="000000"/>
                </a:solidFill>
                <a:latin typeface="Arial" panose="020B0604020202020204" pitchFamily="34" charset="0"/>
                <a:ea typeface="Aptos" panose="020B0004020202020204" pitchFamily="34" charset="0"/>
              </a:rPr>
              <a:t> </a:t>
            </a:r>
            <a:r>
              <a:rPr lang="en-GB" sz="1800" kern="1200" dirty="0">
                <a:solidFill>
                  <a:srgbClr val="000000"/>
                </a:solidFill>
                <a:effectLst/>
                <a:latin typeface="Arial" panose="020B0604020202020204" pitchFamily="34" charset="0"/>
                <a:ea typeface="Aptos" panose="020B0004020202020204" pitchFamily="34" charset="0"/>
              </a:rPr>
              <a:t>and nutrition are often not well comprehended.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Arial" panose="020B0604020202020204" pitchFamily="34" charset="0"/>
                <a:ea typeface="Aptos" panose="020B0004020202020204" pitchFamily="34" charset="0"/>
              </a:rPr>
              <a:t>From the dietetic perspective, meeting dietary energy and protein requirements are needed to optimise rehab and to have impact</a:t>
            </a:r>
            <a:r>
              <a:rPr lang="en-GB" sz="1800" kern="1200" dirty="0">
                <a:solidFill>
                  <a:srgbClr val="DE318A"/>
                </a:solidFill>
                <a:effectLst/>
                <a:latin typeface="Arial" panose="020B0604020202020204" pitchFamily="34" charset="0"/>
                <a:ea typeface="Aptos" panose="020B0004020202020204" pitchFamily="34" charset="0"/>
              </a:rPr>
              <a:t>.**</a:t>
            </a:r>
          </a:p>
          <a:p>
            <a:r>
              <a:rPr lang="en-GB" sz="1800" kern="1200" dirty="0">
                <a:solidFill>
                  <a:srgbClr val="000000"/>
                </a:solidFill>
                <a:effectLst/>
                <a:latin typeface="Arial" panose="020B0604020202020204" pitchFamily="34" charset="0"/>
                <a:ea typeface="Aptos" panose="020B0004020202020204" pitchFamily="34" charset="0"/>
              </a:rPr>
              <a:t>Meeting individuals requirements can help </a:t>
            </a:r>
            <a:r>
              <a:rPr lang="en-GB" sz="1800" b="1" kern="1200" dirty="0">
                <a:solidFill>
                  <a:srgbClr val="000000"/>
                </a:solidFill>
                <a:effectLst/>
                <a:latin typeface="Arial" panose="020B0604020202020204" pitchFamily="34" charset="0"/>
                <a:ea typeface="Aptos" panose="020B0004020202020204" pitchFamily="34" charset="0"/>
              </a:rPr>
              <a:t>prevent muscle loss (sarcopenia) and potentially rebuild it</a:t>
            </a:r>
            <a:r>
              <a:rPr lang="en-GB" sz="1800" kern="1200" dirty="0">
                <a:solidFill>
                  <a:srgbClr val="000000"/>
                </a:solidFill>
                <a:effectLst/>
                <a:latin typeface="Arial" panose="020B0604020202020204" pitchFamily="34" charset="0"/>
                <a:ea typeface="Aptos" panose="020B0004020202020204" pitchFamily="34" charset="0"/>
              </a:rPr>
              <a:t>, along with resistance exercise. </a:t>
            </a:r>
          </a:p>
          <a:p>
            <a:r>
              <a:rPr lang="en-GB" sz="1800" dirty="0"/>
              <a:t>It is now well established that protein loads should be spread throughout the day to optimise muscle health. </a:t>
            </a:r>
          </a:p>
          <a:p>
            <a:r>
              <a:rPr lang="en-GB" sz="1800" kern="1200" dirty="0">
                <a:solidFill>
                  <a:srgbClr val="000000"/>
                </a:solidFill>
                <a:effectLst/>
                <a:latin typeface="Arial" panose="020B0604020202020204" pitchFamily="34" charset="0"/>
                <a:ea typeface="Aptos" panose="020B0004020202020204" pitchFamily="34" charset="0"/>
              </a:rPr>
              <a:t>Meeting nutritional requirements is also necessary for the prevention of frailty progression, as-well as it’s reversal and reversal of malnutrition risk.</a:t>
            </a:r>
            <a:endParaRPr lang="en-GB" sz="1800" dirty="0">
              <a:effectLst/>
              <a:latin typeface="Times New Roman" panose="02020603050405020304" pitchFamily="18" charset="0"/>
              <a:ea typeface="Times New Roman" panose="02020603050405020304" pitchFamily="18" charset="0"/>
            </a:endParaRP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4B6243-2A5B-41E7-80E2-3E7DA50AB9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90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This is our project driver diagram and it is useful to highlight what we did. I want to highlight just a few of the steps we took.</a:t>
            </a:r>
          </a:p>
          <a:p>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Firstly, we collected baseline data to understand the prevalence of sarcopenia and frailty on the community hospital wards along with Malnutrition screening scores calculated on admission.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p>
          <a:p>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We nutritionally analysed the 2 week community hospital menu and compared that with 15 ward patients’ individual nutritional requirements.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p>
          <a:p>
            <a:r>
              <a:rPr lang="en-GB" sz="18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We engaged and</a:t>
            </a:r>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listened to community hospital staff and our patients and subsequently provided targeted ‘nutrition for recovery awareness training’ for ward staff, with the help of our Dysphagia support team.</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p>
          <a:p>
            <a:r>
              <a:rPr lang="en-GB" sz="18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We d</a:t>
            </a:r>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elivered bespoke training on food fortification, prep of new nutrient dense fluids and foods to pantry staff and awareness training for our domestic services staff.</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Including our ward patients views throughout, </a:t>
            </a:r>
            <a:r>
              <a:rPr lang="en-GB" sz="18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we </a:t>
            </a:r>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developed and implemented a new nutrient dense menu tab on the catering ordering system.</a:t>
            </a:r>
            <a:endParaRPr lang="en-GB" sz="1800" dirty="0">
              <a:effectLst/>
              <a:latin typeface="Times New Roman" panose="02020603050405020304" pitchFamily="18" charset="0"/>
              <a:ea typeface="Times New Roman" panose="02020603050405020304" pitchFamily="18" charset="0"/>
            </a:endParaRPr>
          </a:p>
          <a:p>
            <a:endParaRPr lang="en-GB" sz="1800" dirty="0">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ltimately through further agreement on processes and development of resources we fulfilled our aim of: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rial" panose="020B0604020202020204" pitchFamily="34" charset="0"/>
                <a:ea typeface="Aptos" panose="020B0004020202020204" pitchFamily="34" charset="0"/>
                <a:cs typeface="Century Gothic" panose="020B0502020202020204" pitchFamily="34" charset="0"/>
              </a:rPr>
              <a:t> </a:t>
            </a:r>
            <a:endParaRPr lang="en-GB" sz="1800" dirty="0">
              <a:solidFill>
                <a:srgbClr val="000000"/>
              </a:solidFill>
              <a:effectLst/>
              <a:latin typeface="Century Gothic" panose="020B0502020202020204" pitchFamily="34" charset="0"/>
              <a:ea typeface="Aptos" panose="020B0004020202020204" pitchFamily="34" charset="0"/>
              <a:cs typeface="Century Gothic" panose="020B0502020202020204" pitchFamily="34" charset="0"/>
            </a:endParaRPr>
          </a:p>
          <a:p>
            <a:r>
              <a:rPr lang="en-GB" sz="1800" b="1" dirty="0">
                <a:solidFill>
                  <a:srgbClr val="000000"/>
                </a:solidFill>
                <a:effectLst/>
                <a:latin typeface="Arial" panose="020B0604020202020204" pitchFamily="34" charset="0"/>
                <a:ea typeface="Aptos" panose="020B0004020202020204" pitchFamily="34" charset="0"/>
                <a:cs typeface="Century Gothic" panose="020B0502020202020204" pitchFamily="34" charset="0"/>
              </a:rPr>
              <a:t>Aim</a:t>
            </a:r>
            <a:r>
              <a:rPr lang="en-GB" sz="1800" dirty="0">
                <a:solidFill>
                  <a:srgbClr val="000000"/>
                </a:solidFill>
                <a:effectLst/>
                <a:latin typeface="Arial" panose="020B0604020202020204" pitchFamily="34" charset="0"/>
                <a:ea typeface="Aptos" panose="020B0004020202020204" pitchFamily="34" charset="0"/>
                <a:cs typeface="Century Gothic" panose="020B0502020202020204" pitchFamily="34" charset="0"/>
              </a:rPr>
              <a:t>: By May 2023, we aim to make attainable 99% of protein required to meet the needs of older recovery patients at risk of sarcopenia and frailty, by introducing new food items, nutrient dense food fortification, snacks and nourishing fluids into menu choices within Dalriada Hospital.</a:t>
            </a:r>
            <a:endParaRPr lang="en-GB" sz="1800" dirty="0">
              <a:solidFill>
                <a:srgbClr val="000000"/>
              </a:solidFill>
              <a:effectLst/>
              <a:latin typeface="Century Gothic" panose="020B0502020202020204" pitchFamily="34" charset="0"/>
              <a:ea typeface="Aptos" panose="020B0004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endParaRPr lang="en-GB" dirty="0"/>
          </a:p>
        </p:txBody>
      </p:sp>
      <p:sp>
        <p:nvSpPr>
          <p:cNvPr id="4" name="Slide Number Placeholder 3"/>
          <p:cNvSpPr>
            <a:spLocks noGrp="1"/>
          </p:cNvSpPr>
          <p:nvPr>
            <p:ph type="sldNum" sz="quarter" idx="5"/>
          </p:nvPr>
        </p:nvSpPr>
        <p:spPr/>
        <p:txBody>
          <a:bodyPr/>
          <a:lstStyle/>
          <a:p>
            <a:fld id="{9834ECB2-F4DF-4077-8C9D-2F12B62BC766}" type="slidenum">
              <a:rPr lang="en-GB" smtClean="0"/>
              <a:t>2</a:t>
            </a:fld>
            <a:endParaRPr lang="en-GB"/>
          </a:p>
        </p:txBody>
      </p:sp>
    </p:spTree>
    <p:extLst>
      <p:ext uri="{BB962C8B-B14F-4D97-AF65-F5344CB8AC3E}">
        <p14:creationId xmlns:p14="http://schemas.microsoft.com/office/powerpoint/2010/main" val="97123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This chart shows the b</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aseline measurement results taken from older </a:t>
            </a:r>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p</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atients admitted to community hospital wards for rehab.</a:t>
            </a:r>
          </a:p>
          <a:p>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Validated assessment tools were used to measure frailty score and identify malnutrition risk along with the use of European consensus guidance on measures to identify probable sarcopenia.</a:t>
            </a:r>
          </a:p>
          <a:p>
            <a:endParaRPr lang="en-GB" sz="1400" dirty="0">
              <a:solidFill>
                <a:srgbClr val="000000"/>
              </a:solidFill>
              <a:latin typeface="Arial" panose="020B0604020202020204" pitchFamily="34" charset="0"/>
              <a:ea typeface="Aptos" panose="020B0004020202020204" pitchFamily="34" charset="0"/>
              <a:cs typeface="Arial" panose="020B0604020202020204" pitchFamily="34" charset="0"/>
            </a:endParaRPr>
          </a:p>
          <a:p>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Our data showed  that 21/21 </a:t>
            </a:r>
            <a:r>
              <a:rPr lang="en-GB" sz="1400" b="1" dirty="0">
                <a:solidFill>
                  <a:srgbClr val="000000"/>
                </a:solidFill>
                <a:latin typeface="Arial" panose="020B0604020202020204" pitchFamily="34" charset="0"/>
                <a:ea typeface="Aptos" panose="020B0004020202020204" pitchFamily="34" charset="0"/>
                <a:cs typeface="Arial" panose="020B0604020202020204" pitchFamily="34" charset="0"/>
              </a:rPr>
              <a:t>(100%) </a:t>
            </a:r>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patients were living with frailty.</a:t>
            </a:r>
          </a:p>
          <a:p>
            <a:r>
              <a:rPr lang="en-GB" sz="1400" b="1" kern="100" dirty="0">
                <a:effectLst/>
                <a:latin typeface="Arial" panose="020B0604020202020204" pitchFamily="34" charset="0"/>
                <a:ea typeface="Aptos" panose="020B0004020202020204" pitchFamily="34" charset="0"/>
                <a:cs typeface="Arial" panose="020B0604020202020204" pitchFamily="34" charset="0"/>
              </a:rPr>
              <a:t>20/27 (74%)</a:t>
            </a:r>
            <a:r>
              <a:rPr lang="en-GB" sz="1400" kern="100" dirty="0">
                <a:effectLst/>
                <a:latin typeface="Arial" panose="020B0604020202020204" pitchFamily="34" charset="0"/>
                <a:ea typeface="Aptos" panose="020B0004020202020204" pitchFamily="34" charset="0"/>
                <a:cs typeface="Arial" panose="020B0604020202020204" pitchFamily="34" charset="0"/>
              </a:rPr>
              <a:t> had a calf circumference below the female or male cut offs of 31 or 33cm for probable sarcopenia.</a:t>
            </a:r>
          </a:p>
          <a:p>
            <a:endParaRPr lang="en-GB" sz="1400" dirty="0">
              <a:solidFill>
                <a:srgbClr val="000000"/>
              </a:solidFill>
              <a:latin typeface="Arial" panose="020B0604020202020204" pitchFamily="34" charset="0"/>
              <a:ea typeface="Aptos" panose="020B0004020202020204" pitchFamily="34" charset="0"/>
              <a:cs typeface="Arial" panose="020B0604020202020204" pitchFamily="34" charset="0"/>
            </a:endParaRPr>
          </a:p>
          <a:p>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23/27, 85% </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had </a:t>
            </a:r>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hand grip measurements below the cut offs of 16 or 27Kg for probable sarcopenia and 85% also had a</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 SARC-F sarcopenia </a:t>
            </a:r>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screening score above 4, which suggests a high risk of sarcopenia.</a:t>
            </a:r>
          </a:p>
          <a:p>
            <a:endPar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effectLst/>
                <a:latin typeface="Arial" panose="020B0604020202020204" pitchFamily="34" charset="0"/>
                <a:ea typeface="Aptos" panose="020B0004020202020204" pitchFamily="34" charset="0"/>
                <a:cs typeface="Arial" panose="020B0604020202020204" pitchFamily="34" charset="0"/>
              </a:rPr>
              <a:t>***</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MUST malnutrition screening scores, as calculated on admission by nursing staff, identified only </a:t>
            </a:r>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2 patients (7%) </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with a MUST score &lt;2 , at high risk of malnutrition requiring dietetic intervention</a:t>
            </a:r>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 </a:t>
            </a:r>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4 (15%) </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of patients were identified as at medium risk</a:t>
            </a:r>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 </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with a MUST score of &lt;1, with no dietetic referral.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That gives a total of </a:t>
            </a:r>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22%</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 identified as </a:t>
            </a:r>
            <a:r>
              <a:rPr lang="en-GB" sz="1400" dirty="0">
                <a:solidFill>
                  <a:srgbClr val="000000"/>
                </a:solidFill>
                <a:latin typeface="Arial" panose="020B0604020202020204" pitchFamily="34" charset="0"/>
                <a:ea typeface="Aptos" panose="020B0004020202020204" pitchFamily="34" charset="0"/>
                <a:cs typeface="Arial" panose="020B0604020202020204" pitchFamily="34" charset="0"/>
              </a:rPr>
              <a:t>at </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malnutrition risk vs </a:t>
            </a:r>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85%</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 identified with probable sarcopenia and </a:t>
            </a:r>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r>
              <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rPr>
              <a:t> of those assessed as living with frailty.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This data suggests a high prevalence of and overlap between probable sarcopenia and frailty within community hospital. The </a:t>
            </a:r>
            <a:r>
              <a:rPr lang="en-GB"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22%</a:t>
            </a:r>
            <a:r>
              <a:rPr lang="en-GB"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GB" sz="14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overlap with malnutrition is lower than expected when compared to literature, where a (42%) overlap between sarcopenia and risk of malnutrition has been found in hospitalised older adults. </a:t>
            </a:r>
            <a:r>
              <a:rPr lang="en-GB" sz="1400" kern="100" dirty="0">
                <a:effectLst/>
                <a:latin typeface="Arial" panose="020B0604020202020204" pitchFamily="34" charset="0"/>
                <a:ea typeface="Aptos" panose="020B0004020202020204" pitchFamily="34" charset="0"/>
                <a:cs typeface="Arial" panose="020B0604020202020204" pitchFamily="34" charset="0"/>
              </a:rPr>
              <a:t>This </a:t>
            </a:r>
            <a:r>
              <a:rPr lang="en-GB" sz="1400" kern="100" dirty="0">
                <a:latin typeface="Arial" panose="020B0604020202020204" pitchFamily="34" charset="0"/>
                <a:ea typeface="Aptos" panose="020B0004020202020204" pitchFamily="34" charset="0"/>
                <a:cs typeface="Arial" panose="020B0604020202020204" pitchFamily="34" charset="0"/>
              </a:rPr>
              <a:t>could be </a:t>
            </a:r>
            <a:r>
              <a:rPr lang="en-GB" sz="1400" kern="100" dirty="0">
                <a:effectLst/>
                <a:latin typeface="Arial" panose="020B0604020202020204" pitchFamily="34" charset="0"/>
                <a:ea typeface="Aptos" panose="020B0004020202020204" pitchFamily="34" charset="0"/>
                <a:cs typeface="Arial" panose="020B0604020202020204" pitchFamily="34" charset="0"/>
              </a:rPr>
              <a:t>due to differences in malnutrition screening tools </a:t>
            </a:r>
            <a:r>
              <a:rPr lang="en-GB" sz="1400" kern="100" dirty="0">
                <a:latin typeface="Arial" panose="020B0604020202020204" pitchFamily="34" charset="0"/>
                <a:ea typeface="Aptos" panose="020B0004020202020204" pitchFamily="34" charset="0"/>
                <a:cs typeface="Arial" panose="020B0604020202020204" pitchFamily="34" charset="0"/>
              </a:rPr>
              <a:t>used and repeated malnutrition screening during admissions</a:t>
            </a:r>
            <a:r>
              <a:rPr lang="en-GB" sz="1400" kern="100" dirty="0">
                <a:effectLst/>
                <a:latin typeface="Arial" panose="020B0604020202020204" pitchFamily="34" charset="0"/>
                <a:ea typeface="Aptos" panose="020B0004020202020204" pitchFamily="34" charset="0"/>
                <a:cs typeface="Arial" panose="020B0604020202020204" pitchFamily="34" charset="0"/>
              </a:rPr>
              <a:t>.</a:t>
            </a:r>
            <a:r>
              <a:rPr lang="en-GB" sz="14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by </a:t>
            </a:r>
            <a:r>
              <a:rPr lang="en-GB" sz="1400" u="sng"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Ligthart-Melis</a:t>
            </a:r>
            <a:r>
              <a:rPr lang="en-GB" sz="1400" u="sng"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t>
            </a:r>
            <a:r>
              <a:rPr lang="en-GB" sz="14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GB" sz="1400"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Luiking</a:t>
            </a:r>
            <a:r>
              <a:rPr lang="en-GB" sz="14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YC, </a:t>
            </a:r>
            <a:r>
              <a:rPr lang="en-GB" sz="1400"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Kakourou</a:t>
            </a:r>
            <a:r>
              <a:rPr lang="en-GB" sz="14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a:t>
            </a:r>
            <a:r>
              <a:rPr lang="en-GB" sz="14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et al </a:t>
            </a:r>
            <a:r>
              <a:rPr lang="en-GB" sz="1400" kern="100" baseline="300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(3).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834ECB2-F4DF-4077-8C9D-2F12B62BC766}" type="slidenum">
              <a:rPr lang="en-GB" smtClean="0"/>
              <a:t>3</a:t>
            </a:fld>
            <a:endParaRPr lang="en-GB" dirty="0"/>
          </a:p>
        </p:txBody>
      </p:sp>
    </p:spTree>
    <p:extLst>
      <p:ext uri="{BB962C8B-B14F-4D97-AF65-F5344CB8AC3E}">
        <p14:creationId xmlns:p14="http://schemas.microsoft.com/office/powerpoint/2010/main" val="49463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In terms of Results: This graph relates to protein and it shows that we achieved our aim of making  attainable 99% of protein required to meet the needs of older rehab patients. </a:t>
            </a:r>
          </a:p>
          <a:p>
            <a:r>
              <a:rPr lang="en-GB" sz="1400" dirty="0"/>
              <a:t>The bottom purple line shows the amount of protein available from the average daily Dalriada hospital menu before our project intervention. This figure was derived from analysing the 2 week menu and taking an average of the protein available from the  combinations of  the 2 menu options at each mealtime. In other words, more or less protein would be available depending on the combination of items chosen at meals, but this is the average. But remember, this is also based on everything being eaten! </a:t>
            </a:r>
          </a:p>
          <a:p>
            <a:r>
              <a:rPr lang="en-GB" sz="1400" dirty="0"/>
              <a:t>For context, current UK menu guidance suggests that menus should have the ability to provide ~92g protein/day.</a:t>
            </a:r>
          </a:p>
          <a:p>
            <a:endParaRPr lang="en-GB" sz="1400" dirty="0"/>
          </a:p>
          <a:p>
            <a:r>
              <a:rPr lang="en-GB" sz="1400" dirty="0"/>
              <a:t>The pink wavy line shows 15 ward patients individual protein requirements, as calculated by our team.  It is worth mentioning that typically our older </a:t>
            </a:r>
            <a:r>
              <a:rPr lang="en-GB" sz="1400" dirty="0" err="1"/>
              <a:t>wardrehab</a:t>
            </a:r>
            <a:r>
              <a:rPr lang="en-GB" sz="1400" dirty="0"/>
              <a:t> patients protein requirements are around 1.2-1.5g/Kg/BW. Some malnourished or acutely unwell patients can require 2g/Kg/BW. </a:t>
            </a:r>
            <a:endParaRPr lang="en-GB" sz="2000" dirty="0"/>
          </a:p>
          <a:p>
            <a:r>
              <a:rPr lang="en-GB" sz="1400" dirty="0"/>
              <a:t>The top blue line is the maximum amount of protein that could be made available with food fortifications and nutrient dense choices after this project was implemented. </a:t>
            </a:r>
          </a:p>
          <a:p>
            <a:endParaRPr lang="en-GB" sz="1400" dirty="0"/>
          </a:p>
          <a:p>
            <a:r>
              <a:rPr lang="en-GB" sz="1400" dirty="0">
                <a:solidFill>
                  <a:srgbClr val="FF0000"/>
                </a:solidFill>
              </a:rPr>
              <a:t>****</a:t>
            </a:r>
            <a:r>
              <a:rPr lang="en-GB" sz="1400" dirty="0"/>
              <a:t>Other results include the improved knowledge and confidence of ward nursing, domestic and pantry staff following engagement and bespoke training.  </a:t>
            </a:r>
          </a:p>
          <a:p>
            <a:endParaRPr lang="en-GB" sz="1400" dirty="0"/>
          </a:p>
          <a:p>
            <a:r>
              <a:rPr lang="en-GB" sz="1400" dirty="0"/>
              <a:t>We did gain knowledge on the large prevalence of sarcopenia and frailty and used this knowledge to inform our steps as the project progressed.</a:t>
            </a:r>
          </a:p>
          <a:p>
            <a:endParaRPr lang="en-GB" sz="1400" dirty="0"/>
          </a:p>
          <a:p>
            <a:r>
              <a:rPr lang="en-GB" sz="1400" dirty="0"/>
              <a:t>To meet patients requirements, ONS can be prescribed. This projects impact on prescribed Oral Nutritional Supplement usage was measured with a huge </a:t>
            </a:r>
            <a:r>
              <a:rPr lang="en-GB" sz="1400" b="1" dirty="0"/>
              <a:t>78% reduction </a:t>
            </a:r>
            <a:r>
              <a:rPr lang="en-GB" sz="1400" dirty="0"/>
              <a:t>in Dalriada in 2023 compared to the previous year. </a:t>
            </a:r>
          </a:p>
          <a:p>
            <a:r>
              <a:rPr lang="en-GB" sz="1400" dirty="0"/>
              <a:t>At roll out to the Robinson Hospital, </a:t>
            </a:r>
            <a:r>
              <a:rPr lang="en-GB" sz="1400" b="1" dirty="0"/>
              <a:t>a 67% reduction </a:t>
            </a:r>
            <a:r>
              <a:rPr lang="en-GB" sz="1400" dirty="0"/>
              <a:t>in ONS usage was calculated when comparing 6 months pre and post roll out of the project.</a:t>
            </a:r>
          </a:p>
          <a:p>
            <a:r>
              <a:rPr lang="en-GB" sz="1400" dirty="0"/>
              <a:t>There can be crude estimates of cost savings based on these ONS reductions alone in the community. </a:t>
            </a:r>
          </a:p>
          <a:p>
            <a:endParaRPr lang="en-GB" sz="1400" dirty="0"/>
          </a:p>
          <a:p>
            <a:r>
              <a:rPr lang="en-GB" sz="1400" dirty="0"/>
              <a:t>Scale and spread of this project has occurred with this project now implemented in 3 Trust community hospitals and it is under pilot in one acute ward.</a:t>
            </a:r>
          </a:p>
          <a:p>
            <a:endParaRPr lang="en-GB" sz="1400" dirty="0"/>
          </a:p>
          <a:p>
            <a:r>
              <a:rPr lang="en-GB" sz="1400" dirty="0"/>
              <a:t>Another huge result for the team was receiving external recognition through winning 2 UK awards, the most recent earlier this year at the UK AHA awards where we won the creative and innovative practice award in London.</a:t>
            </a:r>
          </a:p>
        </p:txBody>
      </p:sp>
      <p:sp>
        <p:nvSpPr>
          <p:cNvPr id="4" name="Slide Number Placeholder 3"/>
          <p:cNvSpPr>
            <a:spLocks noGrp="1"/>
          </p:cNvSpPr>
          <p:nvPr>
            <p:ph type="sldNum" sz="quarter" idx="5"/>
          </p:nvPr>
        </p:nvSpPr>
        <p:spPr/>
        <p:txBody>
          <a:bodyPr/>
          <a:lstStyle/>
          <a:p>
            <a:fld id="{9834ECB2-F4DF-4077-8C9D-2F12B62BC766}" type="slidenum">
              <a:rPr lang="en-GB" smtClean="0"/>
              <a:t>4</a:t>
            </a:fld>
            <a:endParaRPr lang="en-GB" dirty="0"/>
          </a:p>
        </p:txBody>
      </p:sp>
    </p:spTree>
    <p:extLst>
      <p:ext uri="{BB962C8B-B14F-4D97-AF65-F5344CB8AC3E}">
        <p14:creationId xmlns:p14="http://schemas.microsoft.com/office/powerpoint/2010/main" val="336186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00" dirty="0">
                <a:effectLst/>
                <a:latin typeface="Arial" panose="020B0604020202020204" pitchFamily="34" charset="0"/>
                <a:ea typeface="Aptos" panose="020B0004020202020204" pitchFamily="34" charset="0"/>
                <a:cs typeface="Arial" panose="020B0604020202020204" pitchFamily="34" charset="0"/>
              </a:rPr>
              <a:t>This final slide is to acknowledge and thank all those people who made this project possible and a success. Some of the team and award successes are displayed in the photos. </a:t>
            </a:r>
          </a:p>
          <a:p>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r>
              <a:rPr lang="en-GB" sz="1400" kern="100" dirty="0">
                <a:latin typeface="Arial" panose="020B0604020202020204" pitchFamily="34" charset="0"/>
                <a:ea typeface="Aptos" panose="020B0004020202020204" pitchFamily="34" charset="0"/>
                <a:cs typeface="Arial" panose="020B0604020202020204" pitchFamily="34" charset="0"/>
              </a:rPr>
              <a:t>Thanks to our QI team, our service users, our past dietetic students and all our d</a:t>
            </a:r>
            <a:r>
              <a:rPr lang="en-GB" sz="1400" kern="100" dirty="0">
                <a:effectLst/>
                <a:latin typeface="Arial" panose="020B0604020202020204" pitchFamily="34" charset="0"/>
                <a:ea typeface="Aptos" panose="020B0004020202020204" pitchFamily="34" charset="0"/>
                <a:cs typeface="Arial" panose="020B0604020202020204" pitchFamily="34" charset="0"/>
              </a:rPr>
              <a:t>edicated Team North colleagues..</a:t>
            </a:r>
          </a:p>
          <a:p>
            <a:r>
              <a:rPr lang="en-GB" sz="1400" dirty="0">
                <a:solidFill>
                  <a:srgbClr val="2D2D2D"/>
                </a:solidFill>
                <a:latin typeface="Arial" panose="020B0604020202020204" pitchFamily="34" charset="0"/>
                <a:cs typeface="Arial" panose="020B0604020202020204" pitchFamily="34" charset="0"/>
              </a:rPr>
              <a:t>Their willingness, </a:t>
            </a:r>
            <a:r>
              <a:rPr lang="en-GB" sz="1400" b="0" i="0" dirty="0">
                <a:solidFill>
                  <a:srgbClr val="2D2D2D"/>
                </a:solidFill>
                <a:effectLst/>
                <a:latin typeface="Arial" panose="020B0604020202020204" pitchFamily="34" charset="0"/>
                <a:cs typeface="Arial" panose="020B0604020202020204" pitchFamily="34" charset="0"/>
              </a:rPr>
              <a:t>commitment and focus </a:t>
            </a:r>
            <a:r>
              <a:rPr lang="en-GB" sz="1400" b="1" i="0" dirty="0">
                <a:solidFill>
                  <a:srgbClr val="2D2D2D"/>
                </a:solidFill>
                <a:effectLst/>
                <a:latin typeface="Arial" panose="020B0604020202020204" pitchFamily="34" charset="0"/>
                <a:cs typeface="Arial" panose="020B0604020202020204" pitchFamily="34" charset="0"/>
              </a:rPr>
              <a:t>on </a:t>
            </a:r>
            <a:r>
              <a:rPr lang="en-GB" sz="1400" b="1" dirty="0">
                <a:solidFill>
                  <a:srgbClr val="2D2D2D"/>
                </a:solidFill>
                <a:latin typeface="Arial" panose="020B0604020202020204" pitchFamily="34" charset="0"/>
                <a:cs typeface="Arial" panose="020B0604020202020204" pitchFamily="34" charset="0"/>
              </a:rPr>
              <a:t>‘what mattered’ </a:t>
            </a:r>
            <a:r>
              <a:rPr lang="en-GB" sz="1400" dirty="0">
                <a:solidFill>
                  <a:srgbClr val="2D2D2D"/>
                </a:solidFill>
                <a:latin typeface="Arial" panose="020B0604020202020204" pitchFamily="34" charset="0"/>
                <a:cs typeface="Arial" panose="020B0604020202020204" pitchFamily="34" charset="0"/>
              </a:rPr>
              <a:t>helped us collectively achieve improvement and realise our project aim.</a:t>
            </a:r>
          </a:p>
          <a:p>
            <a:endParaRPr lang="en-GB" sz="1400" kern="100" dirty="0">
              <a:latin typeface="Arial" panose="020B0604020202020204" pitchFamily="34" charset="0"/>
              <a:ea typeface="Aptos" panose="020B0004020202020204" pitchFamily="34" charset="0"/>
              <a:cs typeface="Arial" panose="020B0604020202020204" pitchFamily="34" charset="0"/>
            </a:endParaRPr>
          </a:p>
          <a:p>
            <a:r>
              <a:rPr lang="en-GB" sz="1400" kern="100" dirty="0">
                <a:latin typeface="Arial" panose="020B0604020202020204" pitchFamily="34" charset="0"/>
                <a:ea typeface="Aptos" panose="020B0004020202020204" pitchFamily="34" charset="0"/>
                <a:cs typeface="Arial" panose="020B0604020202020204" pitchFamily="34" charset="0"/>
              </a:rPr>
              <a:t>We are also grateful to work with the remarkable individuals who provide opportunities, open doors and are always there to support, and encourage along the way.</a:t>
            </a:r>
          </a:p>
          <a:p>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r>
              <a:rPr lang="en-GB" sz="1400" kern="100" dirty="0">
                <a:latin typeface="Arial" panose="020B0604020202020204" pitchFamily="34" charset="0"/>
                <a:ea typeface="Aptos" panose="020B0004020202020204" pitchFamily="34" charset="0"/>
                <a:cs typeface="Arial" panose="020B0604020202020204" pitchFamily="34" charset="0"/>
              </a:rPr>
              <a:t>Thank you to everyone and thanks for listening.</a:t>
            </a:r>
          </a:p>
          <a:p>
            <a:endParaRPr lang="en-GB" sz="1800" kern="100" dirty="0">
              <a:latin typeface="Arial" panose="020B0604020202020204" pitchFamily="34" charset="0"/>
              <a:ea typeface="Aptos" panose="020B0004020202020204" pitchFamily="34" charset="0"/>
              <a:cs typeface="Arial" panose="020B0604020202020204" pitchFamily="34" charset="0"/>
            </a:endParaRPr>
          </a:p>
          <a:p>
            <a:r>
              <a:rPr lang="en-GB" sz="1800" kern="100" dirty="0">
                <a:effectLst/>
                <a:latin typeface="Arial" panose="020B0604020202020204" pitchFamily="34" charset="0"/>
                <a:ea typeface="Aptos" panose="020B0004020202020204" pitchFamily="34" charset="0"/>
                <a:cs typeface="Arial" panose="020B0604020202020204" pitchFamily="34" charset="0"/>
              </a:rPr>
              <a:t>2.) </a:t>
            </a:r>
            <a:r>
              <a:rPr lang="en-GB"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Alfonso J Cruz-</a:t>
            </a:r>
            <a:r>
              <a:rPr lang="en-GB" sz="1800"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Jentoft</a:t>
            </a:r>
            <a:r>
              <a:rPr lang="en-GB"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GB" sz="1800"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Gülistan</a:t>
            </a:r>
            <a:r>
              <a:rPr lang="en-GB"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GB" sz="1800"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Bahat</a:t>
            </a:r>
            <a:r>
              <a:rPr lang="en-GB"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Jürgen Bauer et al</a:t>
            </a:r>
            <a:r>
              <a:rPr lang="en-GB" sz="1800" kern="0" dirty="0">
                <a:effectLst/>
                <a:latin typeface="Arial" panose="020B0604020202020204" pitchFamily="34" charset="0"/>
                <a:ea typeface="Times New Roman" panose="02020603050405020304" pitchFamily="18" charset="0"/>
                <a:cs typeface="Arial" panose="020B0604020202020204" pitchFamily="34" charset="0"/>
              </a:rPr>
              <a:t>. </a:t>
            </a:r>
            <a:r>
              <a:rPr lang="en-GB" sz="18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Sarcopenia: revised European consensus on definition and diagnosis</a:t>
            </a:r>
            <a:r>
              <a:rPr lang="en-GB" sz="1800" i="1"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Age and Ageing, 2019; </a:t>
            </a:r>
            <a:r>
              <a:rPr lang="en-GB" sz="1800" b="1" i="1"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48</a:t>
            </a:r>
            <a:r>
              <a:rPr lang="en-GB" sz="1800" i="1"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16-31</a:t>
            </a:r>
            <a:endParaRPr lang="en-GB"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u="sng"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3.) </a:t>
            </a:r>
            <a:r>
              <a:rPr lang="en-GB" sz="1800" u="sng"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Ligthart-Melis</a:t>
            </a:r>
            <a:r>
              <a:rPr lang="en-GB" sz="1800" u="sng"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t>
            </a:r>
            <a:r>
              <a:rPr lang="en-GB"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GB" sz="1800"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Luiking</a:t>
            </a:r>
            <a:r>
              <a:rPr lang="en-GB"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YC, </a:t>
            </a:r>
            <a:r>
              <a:rPr lang="en-GB" sz="1800" kern="0" dirty="0" err="1">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Kakourou</a:t>
            </a:r>
            <a:r>
              <a:rPr lang="en-GB" sz="1800" kern="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 et al. </a:t>
            </a:r>
            <a:r>
              <a:rPr lang="en-GB" sz="1800" kern="1800" dirty="0">
                <a:effectLst/>
                <a:latin typeface="Arial" panose="020B0604020202020204" pitchFamily="34" charset="0"/>
                <a:ea typeface="Times New Roman" panose="02020603050405020304" pitchFamily="18" charset="0"/>
                <a:cs typeface="Arial" panose="020B0604020202020204" pitchFamily="34" charset="0"/>
              </a:rPr>
              <a:t>Frailty, Sarcopenia, and Malnutrition Frequently (Co-)occur in Hospitalized Older Adults: A Systematic Review and Meta-analysis.</a:t>
            </a:r>
            <a:r>
              <a:rPr lang="en-GB" sz="1800" b="1" kern="1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GB" sz="1800" i="1"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Journal of the American Medical Directors Association</a:t>
            </a:r>
            <a:r>
              <a:rPr lang="en-GB" sz="18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21 Apr 2020, </a:t>
            </a:r>
            <a:r>
              <a:rPr lang="en-GB" sz="1800" b="1"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21</a:t>
            </a:r>
            <a:r>
              <a:rPr lang="en-GB" sz="18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(9):1216-1228</a:t>
            </a:r>
            <a:endParaRPr lang="en-GB"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Century Gothic" panose="020B0502020202020204" pitchFamily="34" charset="0"/>
              <a:buChar char="-"/>
            </a:pPr>
            <a:endParaRPr lang="en-GB" sz="1800" dirty="0">
              <a:solidFill>
                <a:srgbClr val="000000"/>
              </a:solidFill>
              <a:effectLst/>
              <a:latin typeface="Century Gothic" panose="020B0502020202020204" pitchFamily="34" charset="0"/>
              <a:ea typeface="Aptos" panose="020B00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4B6243-2A5B-41E7-80E2-3E7DA50AB9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120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44825"/>
            <a:ext cx="10363200" cy="1470025"/>
          </a:xfrm>
        </p:spPr>
        <p:txBody>
          <a:bodyPr>
            <a:normAutofit/>
          </a:bodyPr>
          <a:lstStyle>
            <a:lvl1pPr>
              <a:defRPr sz="4000">
                <a:solidFill>
                  <a:srgbClr val="0D4D87"/>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71531" y="3501008"/>
            <a:ext cx="8534400" cy="1752600"/>
          </a:xfrm>
        </p:spPr>
        <p:txBody>
          <a:bodyPr>
            <a:normAutofit/>
          </a:bodyPr>
          <a:lstStyle>
            <a:lvl1pPr marL="0" indent="0" algn="ctr">
              <a:buNone/>
              <a:defRPr sz="2800">
                <a:solidFill>
                  <a:srgbClr val="80008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74BE93F6-761D-4936-828F-B7115972490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8B37C-B590-48AE-91F4-351EB3F8E793}" type="slidenum">
              <a:rPr lang="en-GB" smtClean="0"/>
              <a:t>‹#›</a:t>
            </a:fld>
            <a:endParaRPr lang="en-GB"/>
          </a:p>
        </p:txBody>
      </p:sp>
      <p:pic>
        <p:nvPicPr>
          <p:cNvPr id="7" name="Picture 2" descr="C:\Users\donna.lennon\AppData\Local\Microsoft\Windows\Temporary Internet Files\Content.Outlook\PWTMF0VE\Powerpoint-01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61432"/>
            <a:ext cx="12192000" cy="1496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054" y="111580"/>
            <a:ext cx="2208245" cy="60159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8342" y="116631"/>
            <a:ext cx="2930137" cy="73528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702" y="233728"/>
            <a:ext cx="3144989" cy="427131"/>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95733" y="60558"/>
            <a:ext cx="2592288" cy="757140"/>
          </a:xfrm>
          <a:prstGeom prst="rect">
            <a:avLst/>
          </a:prstGeom>
        </p:spPr>
      </p:pic>
    </p:spTree>
    <p:extLst>
      <p:ext uri="{BB962C8B-B14F-4D97-AF65-F5344CB8AC3E}">
        <p14:creationId xmlns:p14="http://schemas.microsoft.com/office/powerpoint/2010/main" val="217601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BE93F6-761D-4936-828F-B7115972490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73973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BE93F6-761D-4936-828F-B7115972490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178954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0838-9036-25BD-1C99-CAC5C6E1C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520929-D453-2FF7-0F7C-C3C848A7A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5A1BAB-B421-BED2-4969-C1749DEF1825}"/>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5" name="Footer Placeholder 4">
            <a:extLst>
              <a:ext uri="{FF2B5EF4-FFF2-40B4-BE49-F238E27FC236}">
                <a16:creationId xmlns:a16="http://schemas.microsoft.com/office/drawing/2014/main" id="{7A3AA799-DB25-713D-1C04-024E07C24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1DDC34-BC11-0193-FD12-EABEB3FDDC9B}"/>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383666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BAD2-2FD1-2429-C673-F216CFFC76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14D2E1-86BC-5FFF-A304-72E8231C2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BB058C-1CD9-D0F6-42F6-335605CEB343}"/>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5" name="Footer Placeholder 4">
            <a:extLst>
              <a:ext uri="{FF2B5EF4-FFF2-40B4-BE49-F238E27FC236}">
                <a16:creationId xmlns:a16="http://schemas.microsoft.com/office/drawing/2014/main" id="{5F4038F4-C868-0871-1030-1406E981F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0C219A-DB77-FFAB-07F1-9344B4293251}"/>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151097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ECA1-D6AA-2430-6DAD-BDA6B439DE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C40CC8-738E-A0EB-0981-8373A3A225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CE028C-3539-3E34-A5EA-2C647839AE31}"/>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5" name="Footer Placeholder 4">
            <a:extLst>
              <a:ext uri="{FF2B5EF4-FFF2-40B4-BE49-F238E27FC236}">
                <a16:creationId xmlns:a16="http://schemas.microsoft.com/office/drawing/2014/main" id="{B04C26CB-1DFF-71EE-4A3B-4817E07D8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94CCD3-BC3B-77FC-9B64-CEF9FCC94DF3}"/>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3085811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B280-57DD-EC8E-EDBF-F87B725B24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62CE2C-9518-4D2A-637C-114EB308C1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43B95C-F309-C11F-6DE2-95CAF8E1D5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C41FBB-EFA8-2E5E-F405-C1E97CB46D97}"/>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6" name="Footer Placeholder 5">
            <a:extLst>
              <a:ext uri="{FF2B5EF4-FFF2-40B4-BE49-F238E27FC236}">
                <a16:creationId xmlns:a16="http://schemas.microsoft.com/office/drawing/2014/main" id="{E811E170-CDC0-C37F-E164-4F5D18C7B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BC6DC-55C1-3C99-40DB-3DF2E2716E8D}"/>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220775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CB2-2128-FC7A-6F03-4380F0B304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D8BA75-0C94-13A0-9B04-B0EC15F1E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C0C8A4-0EB6-6B2A-6B2D-8E354F46D9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EADDA2-D0E9-5CD4-82D9-1AB6783BA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EED67D-9545-40E5-36F5-FA1C484AA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0DEF53-7658-A0AE-DC5C-E9896C2D59A9}"/>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8" name="Footer Placeholder 7">
            <a:extLst>
              <a:ext uri="{FF2B5EF4-FFF2-40B4-BE49-F238E27FC236}">
                <a16:creationId xmlns:a16="http://schemas.microsoft.com/office/drawing/2014/main" id="{A4BB31F1-144D-25B2-C5E7-3C9FCE88E3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54EF4A-295D-0913-7991-0E765EB1E3BA}"/>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1652143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6D73-A97B-F50E-14CC-D27D4E4106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AB465E-DF33-C899-CA61-28CD020A6AFD}"/>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4" name="Footer Placeholder 3">
            <a:extLst>
              <a:ext uri="{FF2B5EF4-FFF2-40B4-BE49-F238E27FC236}">
                <a16:creationId xmlns:a16="http://schemas.microsoft.com/office/drawing/2014/main" id="{995C331F-ECDD-71C4-4E17-8E5984E317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88175A-BA9B-61E4-3EFD-EECE9D8BCCD7}"/>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67476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EF7E5-1D8D-BD19-DECC-D0EDEBC9D2E6}"/>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3" name="Footer Placeholder 2">
            <a:extLst>
              <a:ext uri="{FF2B5EF4-FFF2-40B4-BE49-F238E27FC236}">
                <a16:creationId xmlns:a16="http://schemas.microsoft.com/office/drawing/2014/main" id="{247A911E-7A1D-5F45-8CAE-A4A45F8046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91CC70-6263-9C76-10C7-BE13827E6034}"/>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69110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4010-8742-8F69-D90D-86254D5A1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5C65E5-FBCC-5CB4-E695-06E54D06D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A3959A-F5DD-4C6F-2521-922ECBEE8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C0252-B0E3-3D82-B5E0-8A40D086576F}"/>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6" name="Footer Placeholder 5">
            <a:extLst>
              <a:ext uri="{FF2B5EF4-FFF2-40B4-BE49-F238E27FC236}">
                <a16:creationId xmlns:a16="http://schemas.microsoft.com/office/drawing/2014/main" id="{79AD0D39-B26A-0434-4586-6EFD87E6D3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C026F7-6634-347A-107B-C0AD807852DE}"/>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403972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4BE93F6-761D-4936-828F-B7115972490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710086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45AB-0D46-394F-950C-3154BD739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77BD81-8E63-220C-56B5-F3D877AA9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1DCE1C-ECAC-ED31-0EDE-AF9D926C7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2A235-8855-0E1F-66F5-C1AA0FDC2AA5}"/>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6" name="Footer Placeholder 5">
            <a:extLst>
              <a:ext uri="{FF2B5EF4-FFF2-40B4-BE49-F238E27FC236}">
                <a16:creationId xmlns:a16="http://schemas.microsoft.com/office/drawing/2014/main" id="{9EED01D0-C5FC-E120-6568-0A3C9B431E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E36C83-6628-1400-80E3-D3E7D5D6E3EF}"/>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2855391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6125-8957-49F6-EF01-F01B446D47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67B800-59E6-4E24-432B-4F3D2DFC4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BC4CCF-D729-93A4-8851-5636DB574E2E}"/>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5" name="Footer Placeholder 4">
            <a:extLst>
              <a:ext uri="{FF2B5EF4-FFF2-40B4-BE49-F238E27FC236}">
                <a16:creationId xmlns:a16="http://schemas.microsoft.com/office/drawing/2014/main" id="{121608F1-1C16-AC66-6715-1AC0DA4FD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A79205-CE67-81E3-2F33-261904C2D988}"/>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366683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AC2B4-3558-E55B-DEE6-87E81ABFEF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DCC29F-A4A0-7075-942C-91B496C4D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1046C-FAC5-21ED-10B1-8981E6E83DCA}"/>
              </a:ext>
            </a:extLst>
          </p:cNvPr>
          <p:cNvSpPr>
            <a:spLocks noGrp="1"/>
          </p:cNvSpPr>
          <p:nvPr>
            <p:ph type="dt" sz="half" idx="10"/>
          </p:nvPr>
        </p:nvSpPr>
        <p:spPr/>
        <p:txBody>
          <a:bodyPr/>
          <a:lstStyle/>
          <a:p>
            <a:fld id="{2BD3C6DC-927B-43F8-A3CC-F7E5FBCD2FB1}" type="datetimeFigureOut">
              <a:rPr lang="en-GB" smtClean="0"/>
              <a:t>03/10/2024</a:t>
            </a:fld>
            <a:endParaRPr lang="en-GB"/>
          </a:p>
        </p:txBody>
      </p:sp>
      <p:sp>
        <p:nvSpPr>
          <p:cNvPr id="5" name="Footer Placeholder 4">
            <a:extLst>
              <a:ext uri="{FF2B5EF4-FFF2-40B4-BE49-F238E27FC236}">
                <a16:creationId xmlns:a16="http://schemas.microsoft.com/office/drawing/2014/main" id="{09C86D2D-3550-CDC6-0026-B840E076E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DE6DB-119F-89D1-221A-E117E7C461F2}"/>
              </a:ext>
            </a:extLst>
          </p:cNvPr>
          <p:cNvSpPr>
            <a:spLocks noGrp="1"/>
          </p:cNvSpPr>
          <p:nvPr>
            <p:ph type="sldNum" sz="quarter" idx="12"/>
          </p:nvPr>
        </p:nvSpPr>
        <p:spPr/>
        <p:txBody>
          <a:bodyPr/>
          <a:lstStyle/>
          <a:p>
            <a:fld id="{F8E689FE-081F-4A9A-871F-159977E2DAEB}" type="slidenum">
              <a:rPr lang="en-GB" smtClean="0"/>
              <a:t>‹#›</a:t>
            </a:fld>
            <a:endParaRPr lang="en-GB"/>
          </a:p>
        </p:txBody>
      </p:sp>
    </p:spTree>
    <p:extLst>
      <p:ext uri="{BB962C8B-B14F-4D97-AF65-F5344CB8AC3E}">
        <p14:creationId xmlns:p14="http://schemas.microsoft.com/office/powerpoint/2010/main" val="42563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BE93F6-761D-4936-828F-B7115972490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76968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74BE93F6-761D-4936-828F-B71159724900}"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32822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74BE93F6-761D-4936-828F-B71159724900}"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189263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4BE93F6-761D-4936-828F-B71159724900}" type="datetimeFigureOut">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109440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E93F6-761D-4936-828F-B71159724900}"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271695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BE93F6-761D-4936-828F-B71159724900}"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80251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BE93F6-761D-4936-828F-B71159724900}"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8B37C-B590-48AE-91F4-351EB3F8E793}" type="slidenum">
              <a:rPr lang="en-GB" smtClean="0"/>
              <a:t>‹#›</a:t>
            </a:fld>
            <a:endParaRPr lang="en-GB"/>
          </a:p>
        </p:txBody>
      </p:sp>
    </p:spTree>
    <p:extLst>
      <p:ext uri="{BB962C8B-B14F-4D97-AF65-F5344CB8AC3E}">
        <p14:creationId xmlns:p14="http://schemas.microsoft.com/office/powerpoint/2010/main" val="139929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08720"/>
            <a:ext cx="10972800" cy="100811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2132857"/>
            <a:ext cx="10972800" cy="39933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E93F6-761D-4936-828F-B71159724900}" type="datetimeFigureOut">
              <a:rPr lang="en-GB" smtClean="0"/>
              <a:t>03/10/2024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8B37C-B590-48AE-91F4-351EB3F8E793}" type="slidenum">
              <a:rPr lang="en-GB" smtClean="0"/>
              <a:t>‹#›</a:t>
            </a:fld>
            <a:endParaRPr lang="en-GB"/>
          </a:p>
        </p:txBody>
      </p:sp>
      <p:pic>
        <p:nvPicPr>
          <p:cNvPr id="7" name="Picture 2" descr="C:\Users\donna.lennon\AppData\Local\Microsoft\Windows\Temporary Internet Files\Content.Outlook\PWTMF0VE\Powerpoint-01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361432"/>
            <a:ext cx="12192000" cy="1496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76054" y="111580"/>
            <a:ext cx="2208245" cy="601591"/>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68342" y="116631"/>
            <a:ext cx="2930137" cy="735289"/>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6702" y="233728"/>
            <a:ext cx="3144989" cy="427131"/>
          </a:xfrm>
          <a:prstGeom prst="rect">
            <a:avLst/>
          </a:prstGeom>
        </p:spPr>
      </p:pic>
      <p:pic>
        <p:nvPicPr>
          <p:cNvPr id="11" name="Pictur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5733" y="60558"/>
            <a:ext cx="2592288" cy="757140"/>
          </a:xfrm>
          <a:prstGeom prst="rect">
            <a:avLst/>
          </a:prstGeom>
        </p:spPr>
      </p:pic>
    </p:spTree>
    <p:extLst>
      <p:ext uri="{BB962C8B-B14F-4D97-AF65-F5344CB8AC3E}">
        <p14:creationId xmlns:p14="http://schemas.microsoft.com/office/powerpoint/2010/main" val="1588916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D4D8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800080"/>
        </a:buClr>
        <a:buFont typeface="Arial" panose="020B0604020202020204" pitchFamily="34" charset="0"/>
        <a:buChar char="•"/>
        <a:defRPr sz="3200" kern="1200">
          <a:solidFill>
            <a:srgbClr val="80008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800080"/>
        </a:buClr>
        <a:buFont typeface="Arial" panose="020B0604020202020204" pitchFamily="34" charset="0"/>
        <a:buChar char="–"/>
        <a:defRPr sz="2800" kern="1200">
          <a:solidFill>
            <a:srgbClr val="80008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800080"/>
        </a:buClr>
        <a:buFont typeface="Arial" panose="020B0604020202020204" pitchFamily="34" charset="0"/>
        <a:buChar char="•"/>
        <a:defRPr sz="2400" kern="1200">
          <a:solidFill>
            <a:srgbClr val="80008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800080"/>
        </a:buClr>
        <a:buFont typeface="Arial" panose="020B0604020202020204" pitchFamily="34" charset="0"/>
        <a:buChar char="–"/>
        <a:defRPr sz="2000" kern="1200">
          <a:solidFill>
            <a:srgbClr val="80008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800080"/>
        </a:buClr>
        <a:buFont typeface="Arial" panose="020B0604020202020204" pitchFamily="34" charset="0"/>
        <a:buChar char="»"/>
        <a:defRPr sz="2000" kern="1200">
          <a:solidFill>
            <a:srgbClr val="80008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B818E-12E3-1E7F-BCC5-9C8060AB3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33CA4F-E67C-25AC-9700-6EBD5756A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3D0401-901E-E2F0-2D63-877342F8F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D3C6DC-927B-43F8-A3CC-F7E5FBCD2FB1}" type="datetimeFigureOut">
              <a:rPr lang="en-GB" smtClean="0"/>
              <a:t>03/10/2024</a:t>
            </a:fld>
            <a:endParaRPr lang="en-GB"/>
          </a:p>
        </p:txBody>
      </p:sp>
      <p:sp>
        <p:nvSpPr>
          <p:cNvPr id="5" name="Footer Placeholder 4">
            <a:extLst>
              <a:ext uri="{FF2B5EF4-FFF2-40B4-BE49-F238E27FC236}">
                <a16:creationId xmlns:a16="http://schemas.microsoft.com/office/drawing/2014/main" id="{D3CF0A29-08CC-297F-CBC1-5CF672D12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FD39DB6-3F3A-6FB0-D239-3B89C79D11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E689FE-081F-4A9A-871F-159977E2DAEB}" type="slidenum">
              <a:rPr lang="en-GB" smtClean="0"/>
              <a:t>‹#›</a:t>
            </a:fld>
            <a:endParaRPr lang="en-GB"/>
          </a:p>
        </p:txBody>
      </p:sp>
    </p:spTree>
    <p:extLst>
      <p:ext uri="{BB962C8B-B14F-4D97-AF65-F5344CB8AC3E}">
        <p14:creationId xmlns:p14="http://schemas.microsoft.com/office/powerpoint/2010/main" val="1032170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69666"/>
            <a:ext cx="10363200" cy="1470025"/>
          </a:xfrm>
        </p:spPr>
        <p:txBody>
          <a:bodyPr>
            <a:normAutofit/>
          </a:bodyPr>
          <a:lstStyle/>
          <a:p>
            <a:r>
              <a:rPr lang="en-GB" sz="3600" dirty="0"/>
              <a:t>Turning the Searchlight on Sarcopenia and Frailty</a:t>
            </a:r>
          </a:p>
        </p:txBody>
      </p:sp>
      <p:sp>
        <p:nvSpPr>
          <p:cNvPr id="3" name="Subtitle 2"/>
          <p:cNvSpPr>
            <a:spLocks noGrp="1"/>
          </p:cNvSpPr>
          <p:nvPr>
            <p:ph type="subTitle" idx="1"/>
          </p:nvPr>
        </p:nvSpPr>
        <p:spPr>
          <a:xfrm>
            <a:off x="6096000" y="2741368"/>
            <a:ext cx="5402826" cy="2324355"/>
          </a:xfrm>
        </p:spPr>
        <p:txBody>
          <a:bodyPr>
            <a:normAutofit/>
          </a:bodyPr>
          <a:lstStyle/>
          <a:p>
            <a:pPr marL="457200" indent="-457200" algn="l">
              <a:buFont typeface="Wingdings" panose="05000000000000000000" pitchFamily="2" charset="2"/>
              <a:buChar char="Ø"/>
            </a:pPr>
            <a:r>
              <a:rPr lang="en-GB" sz="2200" dirty="0">
                <a:solidFill>
                  <a:srgbClr val="7030A0"/>
                </a:solidFill>
              </a:rPr>
              <a:t>Muscle wastage/ loss</a:t>
            </a:r>
          </a:p>
          <a:p>
            <a:pPr marL="457200" indent="-457200" algn="l">
              <a:buFont typeface="Wingdings" panose="05000000000000000000" pitchFamily="2" charset="2"/>
              <a:buChar char="Ø"/>
            </a:pPr>
            <a:r>
              <a:rPr lang="en-GB" sz="2200" dirty="0">
                <a:solidFill>
                  <a:srgbClr val="7030A0"/>
                </a:solidFill>
                <a:ea typeface="Aptos" panose="020B0004020202020204" pitchFamily="34" charset="0"/>
              </a:rPr>
              <a:t>Co-occurrence of</a:t>
            </a:r>
            <a:r>
              <a:rPr lang="en-GB" sz="2200" dirty="0">
                <a:solidFill>
                  <a:srgbClr val="7030A0"/>
                </a:solidFill>
                <a:effectLst/>
                <a:latin typeface="Arial" panose="020B0604020202020204" pitchFamily="34" charset="0"/>
                <a:ea typeface="Aptos" panose="020B0004020202020204" pitchFamily="34" charset="0"/>
              </a:rPr>
              <a:t> frailty, sarcopenia</a:t>
            </a:r>
            <a:r>
              <a:rPr lang="en-GB" sz="2200" dirty="0">
                <a:solidFill>
                  <a:srgbClr val="7030A0"/>
                </a:solidFill>
                <a:ea typeface="Aptos" panose="020B0004020202020204" pitchFamily="34" charset="0"/>
              </a:rPr>
              <a:t>, malnutrition</a:t>
            </a:r>
            <a:endParaRPr lang="en-GB" sz="2200" dirty="0">
              <a:solidFill>
                <a:srgbClr val="7030A0"/>
              </a:solidFill>
              <a:effectLst/>
              <a:latin typeface="Arial" panose="020B0604020202020204" pitchFamily="34" charset="0"/>
              <a:ea typeface="Aptos" panose="020B0004020202020204" pitchFamily="34" charset="0"/>
            </a:endParaRPr>
          </a:p>
          <a:p>
            <a:pPr marL="457200" indent="-457200" algn="l">
              <a:buFont typeface="Wingdings" panose="05000000000000000000" pitchFamily="2" charset="2"/>
              <a:buChar char="Ø"/>
            </a:pPr>
            <a:r>
              <a:rPr lang="en-GB" sz="2200" dirty="0">
                <a:solidFill>
                  <a:srgbClr val="7030A0"/>
                </a:solidFill>
              </a:rPr>
              <a:t>Optimise rehab and Impact </a:t>
            </a:r>
          </a:p>
          <a:p>
            <a:pPr marL="457200" indent="-457200" algn="l">
              <a:buFont typeface="Wingdings" panose="05000000000000000000" pitchFamily="2" charset="2"/>
              <a:buChar char="Ø"/>
            </a:pPr>
            <a:endParaRPr lang="en-GB" sz="2600" dirty="0">
              <a:solidFill>
                <a:srgbClr val="7030A0"/>
              </a:solidFill>
            </a:endParaRPr>
          </a:p>
          <a:p>
            <a:pPr marL="457200" indent="-457200" algn="l">
              <a:buFont typeface="Wingdings" panose="05000000000000000000" pitchFamily="2" charset="2"/>
              <a:buChar char="Ø"/>
            </a:pPr>
            <a:endParaRPr lang="en-GB" sz="2600" dirty="0">
              <a:solidFill>
                <a:srgbClr val="7030A0"/>
              </a:solidFill>
            </a:endParaRPr>
          </a:p>
        </p:txBody>
      </p:sp>
      <p:pic>
        <p:nvPicPr>
          <p:cNvPr id="4" name="Picture 3">
            <a:extLst>
              <a:ext uri="{FF2B5EF4-FFF2-40B4-BE49-F238E27FC236}">
                <a16:creationId xmlns:a16="http://schemas.microsoft.com/office/drawing/2014/main" id="{3610D68F-ACBA-6440-3C31-694BECB18472}"/>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000"/>
                    </a14:imgEffect>
                  </a14:imgLayer>
                </a14:imgProps>
              </a:ext>
            </a:extLst>
          </a:blip>
          <a:stretch>
            <a:fillRect/>
          </a:stretch>
        </p:blipFill>
        <p:spPr>
          <a:xfrm>
            <a:off x="2483231" y="2371881"/>
            <a:ext cx="3195484" cy="3468136"/>
          </a:xfrm>
          <a:prstGeom prst="rect">
            <a:avLst/>
          </a:prstGeom>
        </p:spPr>
      </p:pic>
      <p:pic>
        <p:nvPicPr>
          <p:cNvPr id="5" name="Picture 4">
            <a:extLst>
              <a:ext uri="{FF2B5EF4-FFF2-40B4-BE49-F238E27FC236}">
                <a16:creationId xmlns:a16="http://schemas.microsoft.com/office/drawing/2014/main" id="{51BC650E-595D-BEDE-72C2-2994800EC57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38150" y="752128"/>
            <a:ext cx="1152499" cy="1152499"/>
          </a:xfrm>
          <a:prstGeom prst="rect">
            <a:avLst/>
          </a:prstGeom>
        </p:spPr>
      </p:pic>
    </p:spTree>
    <p:custDataLst>
      <p:tags r:id="rId1"/>
    </p:custDataLst>
    <p:extLst>
      <p:ext uri="{BB962C8B-B14F-4D97-AF65-F5344CB8AC3E}">
        <p14:creationId xmlns:p14="http://schemas.microsoft.com/office/powerpoint/2010/main" val="121341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Driver diagram">
            <a:extLst>
              <a:ext uri="{FF2B5EF4-FFF2-40B4-BE49-F238E27FC236}">
                <a16:creationId xmlns:a16="http://schemas.microsoft.com/office/drawing/2014/main" id="{41ABBB07-388C-3433-CCF2-1FB37826C834}"/>
              </a:ext>
            </a:extLst>
          </p:cNvPr>
          <p:cNvPicPr>
            <a:picLocks noChangeAspect="1"/>
          </p:cNvPicPr>
          <p:nvPr/>
        </p:nvPicPr>
        <p:blipFill>
          <a:blip r:embed="rId3"/>
          <a:stretch>
            <a:fillRect/>
          </a:stretch>
        </p:blipFill>
        <p:spPr>
          <a:xfrm>
            <a:off x="0" y="551896"/>
            <a:ext cx="11869701" cy="6200775"/>
          </a:xfrm>
          <a:prstGeom prst="rect">
            <a:avLst/>
          </a:prstGeom>
        </p:spPr>
      </p:pic>
      <p:pic>
        <p:nvPicPr>
          <p:cNvPr id="7" name="Picture 6">
            <a:extLst>
              <a:ext uri="{FF2B5EF4-FFF2-40B4-BE49-F238E27FC236}">
                <a16:creationId xmlns:a16="http://schemas.microsoft.com/office/drawing/2014/main" id="{84723A8A-41A6-5392-A261-775B96F183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201" y="-1"/>
            <a:ext cx="2655286" cy="457201"/>
          </a:xfrm>
          <a:prstGeom prst="rect">
            <a:avLst/>
          </a:prstGeom>
        </p:spPr>
      </p:pic>
      <p:sp>
        <p:nvSpPr>
          <p:cNvPr id="2" name="Title 1">
            <a:extLst>
              <a:ext uri="{FF2B5EF4-FFF2-40B4-BE49-F238E27FC236}">
                <a16:creationId xmlns:a16="http://schemas.microsoft.com/office/drawing/2014/main" id="{5600E300-6711-1405-3404-CBC481E8971A}"/>
              </a:ext>
            </a:extLst>
          </p:cNvPr>
          <p:cNvSpPr>
            <a:spLocks noGrp="1"/>
          </p:cNvSpPr>
          <p:nvPr>
            <p:ph type="title" idx="4294967295"/>
          </p:nvPr>
        </p:nvSpPr>
        <p:spPr>
          <a:xfrm>
            <a:off x="2741486" y="1"/>
            <a:ext cx="5996113" cy="551896"/>
          </a:xfrm>
        </p:spPr>
        <p:txBody>
          <a:bodyPr>
            <a:normAutofit fontScale="90000"/>
          </a:bodyPr>
          <a:lstStyle/>
          <a:p>
            <a:r>
              <a:rPr lang="en-US" dirty="0"/>
              <a:t>Driver Diagram</a:t>
            </a:r>
            <a:endParaRPr lang="en-GB" dirty="0"/>
          </a:p>
        </p:txBody>
      </p:sp>
    </p:spTree>
    <p:extLst>
      <p:ext uri="{BB962C8B-B14F-4D97-AF65-F5344CB8AC3E}">
        <p14:creationId xmlns:p14="http://schemas.microsoft.com/office/powerpoint/2010/main" val="89359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79B9B-4F10-FC6E-4C63-1D12B5838569}"/>
              </a:ext>
            </a:extLst>
          </p:cNvPr>
          <p:cNvSpPr>
            <a:spLocks noGrp="1"/>
          </p:cNvSpPr>
          <p:nvPr>
            <p:ph type="title"/>
          </p:nvPr>
        </p:nvSpPr>
        <p:spPr>
          <a:xfrm>
            <a:off x="803499" y="704141"/>
            <a:ext cx="3683440" cy="2280852"/>
          </a:xfrm>
        </p:spPr>
        <p:txBody>
          <a:bodyPr vert="horz" lIns="91440" tIns="45720" rIns="91440" bIns="45720" rtlCol="0" anchor="t">
            <a:normAutofit fontScale="90000"/>
          </a:bodyPr>
          <a:lstStyle/>
          <a:p>
            <a:r>
              <a:rPr lang="en-US" sz="3000" kern="1200" dirty="0">
                <a:solidFill>
                  <a:srgbClr val="002060"/>
                </a:solidFill>
                <a:latin typeface="Arial" panose="020B0604020202020204" pitchFamily="34" charset="0"/>
                <a:cs typeface="Arial" panose="020B0604020202020204" pitchFamily="34" charset="0"/>
              </a:rPr>
              <a:t>Sarcopenia and Frailty Measurements Taken With Older People Admitted to Community Hospital</a:t>
            </a:r>
          </a:p>
        </p:txBody>
      </p:sp>
      <p:grpSp>
        <p:nvGrpSpPr>
          <p:cNvPr id="54" name="Group 5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5" name="Rectangle 5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C4F4FD1-A805-4BDB-B722-39F7A7E8C9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927" y="87452"/>
            <a:ext cx="3073642" cy="529236"/>
          </a:xfrm>
          <a:prstGeom prst="rect">
            <a:avLst/>
          </a:prstGeom>
        </p:spPr>
      </p:pic>
      <p:pic>
        <p:nvPicPr>
          <p:cNvPr id="10" name="Picture 9" descr="Graph showing the measurements taken">
            <a:extLst>
              <a:ext uri="{FF2B5EF4-FFF2-40B4-BE49-F238E27FC236}">
                <a16:creationId xmlns:a16="http://schemas.microsoft.com/office/drawing/2014/main" id="{CAF81D4D-26F1-08F2-2BAF-16E013EF26AB}"/>
              </a:ext>
            </a:extLst>
          </p:cNvPr>
          <p:cNvPicPr>
            <a:picLocks noChangeAspect="1"/>
          </p:cNvPicPr>
          <p:nvPr/>
        </p:nvPicPr>
        <p:blipFill>
          <a:blip r:embed="rId5"/>
          <a:stretch>
            <a:fillRect/>
          </a:stretch>
        </p:blipFill>
        <p:spPr>
          <a:xfrm>
            <a:off x="4547699" y="1102020"/>
            <a:ext cx="7147477" cy="4596809"/>
          </a:xfrm>
          <a:prstGeom prst="rect">
            <a:avLst/>
          </a:prstGeom>
        </p:spPr>
      </p:pic>
      <p:pic>
        <p:nvPicPr>
          <p:cNvPr id="21" name="Picture 20">
            <a:extLst>
              <a:ext uri="{FF2B5EF4-FFF2-40B4-BE49-F238E27FC236}">
                <a16:creationId xmlns:a16="http://schemas.microsoft.com/office/drawing/2014/main" id="{6DD0EE56-EA4E-34DA-AC05-44994C1726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03499" y="3689134"/>
            <a:ext cx="3470790" cy="2909568"/>
          </a:xfrm>
          <a:prstGeom prst="rect">
            <a:avLst/>
          </a:prstGeom>
        </p:spPr>
      </p:pic>
    </p:spTree>
    <p:custDataLst>
      <p:tags r:id="rId1"/>
    </p:custDataLst>
    <p:extLst>
      <p:ext uri="{BB962C8B-B14F-4D97-AF65-F5344CB8AC3E}">
        <p14:creationId xmlns:p14="http://schemas.microsoft.com/office/powerpoint/2010/main" val="24204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 showing protein requirements vs what was available.">
            <a:extLst>
              <a:ext uri="{FF2B5EF4-FFF2-40B4-BE49-F238E27FC236}">
                <a16:creationId xmlns:a16="http://schemas.microsoft.com/office/drawing/2014/main" id="{9789FB61-4DCB-F34A-76E1-2BB05B758718}"/>
              </a:ext>
            </a:extLst>
          </p:cNvPr>
          <p:cNvPicPr>
            <a:picLocks noChangeAspect="1"/>
          </p:cNvPicPr>
          <p:nvPr/>
        </p:nvPicPr>
        <p:blipFill>
          <a:blip r:embed="rId4"/>
          <a:stretch>
            <a:fillRect/>
          </a:stretch>
        </p:blipFill>
        <p:spPr>
          <a:xfrm>
            <a:off x="711200" y="1287093"/>
            <a:ext cx="6195202" cy="4616996"/>
          </a:xfrm>
          <a:prstGeom prst="rect">
            <a:avLst/>
          </a:prstGeom>
          <a:noFill/>
        </p:spPr>
      </p:pic>
      <p:pic>
        <p:nvPicPr>
          <p:cNvPr id="4" name="Picture 3">
            <a:extLst>
              <a:ext uri="{FF2B5EF4-FFF2-40B4-BE49-F238E27FC236}">
                <a16:creationId xmlns:a16="http://schemas.microsoft.com/office/drawing/2014/main" id="{0E1DE280-EDF8-C338-FF7D-E8263C5829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7927" y="87452"/>
            <a:ext cx="3073642" cy="529236"/>
          </a:xfrm>
          <a:prstGeom prst="rect">
            <a:avLst/>
          </a:prstGeom>
        </p:spPr>
      </p:pic>
      <p:pic>
        <p:nvPicPr>
          <p:cNvPr id="43" name="Picture 42" descr="Results of project">
            <a:extLst>
              <a:ext uri="{FF2B5EF4-FFF2-40B4-BE49-F238E27FC236}">
                <a16:creationId xmlns:a16="http://schemas.microsoft.com/office/drawing/2014/main" id="{253EAE35-1A51-01DA-023C-6C4F7A618B12}"/>
              </a:ext>
            </a:extLst>
          </p:cNvPr>
          <p:cNvPicPr>
            <a:picLocks noChangeAspect="1"/>
          </p:cNvPicPr>
          <p:nvPr/>
        </p:nvPicPr>
        <p:blipFill>
          <a:blip r:embed="rId6"/>
          <a:stretch>
            <a:fillRect/>
          </a:stretch>
        </p:blipFill>
        <p:spPr>
          <a:xfrm>
            <a:off x="7784002" y="0"/>
            <a:ext cx="2719996" cy="6858000"/>
          </a:xfrm>
          <a:prstGeom prst="rect">
            <a:avLst/>
          </a:prstGeom>
        </p:spPr>
      </p:pic>
      <p:sp>
        <p:nvSpPr>
          <p:cNvPr id="3" name="Title 2">
            <a:extLst>
              <a:ext uri="{FF2B5EF4-FFF2-40B4-BE49-F238E27FC236}">
                <a16:creationId xmlns:a16="http://schemas.microsoft.com/office/drawing/2014/main" id="{4E9E696E-AAD3-51DD-D464-71E86778270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Results</a:t>
            </a:r>
            <a:endParaRPr lang="en-GB" dirty="0"/>
          </a:p>
        </p:txBody>
      </p:sp>
    </p:spTree>
    <p:custDataLst>
      <p:tags r:id="rId1"/>
    </p:custDataLst>
    <p:extLst>
      <p:ext uri="{BB962C8B-B14F-4D97-AF65-F5344CB8AC3E}">
        <p14:creationId xmlns:p14="http://schemas.microsoft.com/office/powerpoint/2010/main" val="33446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C1CB475-754E-26AE-0BD0-CAE889737B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97002" y="693314"/>
            <a:ext cx="3498998" cy="5291377"/>
          </a:xfrm>
          <a:prstGeom prst="rect">
            <a:avLst/>
          </a:prstGeom>
        </p:spPr>
      </p:pic>
      <p:pic>
        <p:nvPicPr>
          <p:cNvPr id="28" name="Content Placeholder 27">
            <a:extLst>
              <a:ext uri="{FF2B5EF4-FFF2-40B4-BE49-F238E27FC236}">
                <a16:creationId xmlns:a16="http://schemas.microsoft.com/office/drawing/2014/main" id="{A3F20D55-2562-03E0-1983-978E08889309}"/>
              </a:ext>
              <a:ext uri="{C183D7F6-B498-43B3-948B-1728B52AA6E4}">
                <adec:decorative xmlns:adec="http://schemas.microsoft.com/office/drawing/2017/decorative" val="1"/>
              </a:ext>
            </a:extLst>
          </p:cNvPr>
          <p:cNvPicPr>
            <a:picLocks noGrp="1" noChangeAspect="1"/>
          </p:cNvPicPr>
          <p:nvPr>
            <p:ph sz="quarter" idx="4"/>
          </p:nvPr>
        </p:nvPicPr>
        <p:blipFill>
          <a:blip r:embed="rId4"/>
          <a:stretch>
            <a:fillRect/>
          </a:stretch>
        </p:blipFill>
        <p:spPr>
          <a:xfrm>
            <a:off x="7000455" y="857956"/>
            <a:ext cx="4832413" cy="4827940"/>
          </a:xfrm>
        </p:spPr>
      </p:pic>
      <p:sp>
        <p:nvSpPr>
          <p:cNvPr id="2" name="Title 1">
            <a:extLst>
              <a:ext uri="{FF2B5EF4-FFF2-40B4-BE49-F238E27FC236}">
                <a16:creationId xmlns:a16="http://schemas.microsoft.com/office/drawing/2014/main" id="{1FEAFB42-8C54-8967-5731-316837D6CA3F}"/>
              </a:ext>
            </a:extLst>
          </p:cNvPr>
          <p:cNvSpPr>
            <a:spLocks noGrp="1"/>
          </p:cNvSpPr>
          <p:nvPr>
            <p:ph type="title"/>
          </p:nvPr>
        </p:nvSpPr>
        <p:spPr>
          <a:xfrm>
            <a:off x="-83127" y="908720"/>
            <a:ext cx="2327563" cy="1008112"/>
          </a:xfrm>
        </p:spPr>
        <p:txBody>
          <a:bodyPr>
            <a:normAutofit/>
          </a:bodyPr>
          <a:lstStyle/>
          <a:p>
            <a:r>
              <a:rPr lang="en-US" sz="1600" dirty="0"/>
              <a:t>Acknowledgements</a:t>
            </a:r>
            <a:endParaRPr lang="en-GB" sz="1600" dirty="0"/>
          </a:p>
        </p:txBody>
      </p:sp>
    </p:spTree>
    <p:extLst>
      <p:ext uri="{BB962C8B-B14F-4D97-AF65-F5344CB8AC3E}">
        <p14:creationId xmlns:p14="http://schemas.microsoft.com/office/powerpoint/2010/main" val="928124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5|40.1|16.3"/>
</p:tagLst>
</file>

<file path=ppt/tags/tag2.xml><?xml version="1.0" encoding="utf-8"?>
<p:tagLst xmlns:a="http://schemas.openxmlformats.org/drawingml/2006/main" xmlns:r="http://schemas.openxmlformats.org/officeDocument/2006/relationships" xmlns:p="http://schemas.openxmlformats.org/presentationml/2006/main">
  <p:tag name="TIMING" val="|57.8"/>
</p:tagLst>
</file>

<file path=ppt/tags/tag3.xml><?xml version="1.0" encoding="utf-8"?>
<p:tagLst xmlns:a="http://schemas.openxmlformats.org/drawingml/2006/main" xmlns:r="http://schemas.openxmlformats.org/officeDocument/2006/relationships" xmlns:p="http://schemas.openxmlformats.org/presentationml/2006/main">
  <p:tag name="TIMING" val="|80.8"/>
</p:tagLst>
</file>

<file path=ppt/theme/theme1.xml><?xml version="1.0" encoding="utf-8"?>
<a:theme xmlns:a="http://schemas.openxmlformats.org/drawingml/2006/main" name="NHSC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21891</TotalTime>
  <Words>1481</Words>
  <Application>Microsoft Office PowerPoint</Application>
  <PresentationFormat>Widescreen</PresentationFormat>
  <Paragraphs>84</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Aptos</vt:lpstr>
      <vt:lpstr>Aptos Display</vt:lpstr>
      <vt:lpstr>Arial</vt:lpstr>
      <vt:lpstr>Calibri</vt:lpstr>
      <vt:lpstr>Century Gothic</vt:lpstr>
      <vt:lpstr>Times New Roman</vt:lpstr>
      <vt:lpstr>Wingdings</vt:lpstr>
      <vt:lpstr>NHSCT powerpoint template</vt:lpstr>
      <vt:lpstr>Office Theme</vt:lpstr>
      <vt:lpstr>Turning the Searchlight on Sarcopenia and Frailty</vt:lpstr>
      <vt:lpstr>Driver Diagram</vt:lpstr>
      <vt:lpstr>Sarcopenia and Frailty Measurements Taken With Older People Admitted to Community Hospital</vt:lpstr>
      <vt:lpstr>Results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the Searchlight on Sarcopenia and Frailty</dc:title>
  <dc:creator>Debbie McGugan</dc:creator>
  <cp:lastModifiedBy>McNeice, Julia</cp:lastModifiedBy>
  <cp:revision>4</cp:revision>
  <cp:lastPrinted>2024-08-24T19:45:17Z</cp:lastPrinted>
  <dcterms:created xsi:type="dcterms:W3CDTF">2024-08-10T20:32:13Z</dcterms:created>
  <dcterms:modified xsi:type="dcterms:W3CDTF">2024-10-03T13:20:18Z</dcterms:modified>
</cp:coreProperties>
</file>