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256" r:id="rId2"/>
    <p:sldId id="257" r:id="rId3"/>
    <p:sldId id="258" r:id="rId4"/>
    <p:sldId id="259" r:id="rId5"/>
    <p:sldId id="260" r:id="rId6"/>
  </p:sldIdLst>
  <p:sldSz cx="9753600" cy="7315200"/>
  <p:notesSz cx="6858000" cy="9144000"/>
  <p:embeddedFontLst>
    <p:embeddedFont>
      <p:font typeface="Arial Bold" panose="020B0704020202020204" pitchFamily="34" charset="0"/>
      <p:regular r:id="rId8"/>
      <p:bold r:id="rId9"/>
    </p:embeddedFont>
    <p:embeddedFont>
      <p:font typeface="Mont Bold" panose="020B0604020202020204" charset="0"/>
      <p:regular r:id="rId10"/>
    </p:embeddedFont>
    <p:embeddedFont>
      <p:font typeface="Montserrat" panose="00000500000000000000" pitchFamily="2" charset="0"/>
      <p:regular r:id="rId11"/>
    </p:embeddedFont>
    <p:embeddedFont>
      <p:font typeface="Montserrat Bold" panose="00000800000000000000" charset="0"/>
      <p:regular r:id="rId12"/>
    </p:embeddedFont>
    <p:embeddedFont>
      <p:font typeface="Montserrat Bold Italics" panose="020B0604020202020204" charset="0"/>
      <p:regular r:id="rId13"/>
    </p:embeddedFont>
    <p:embeddedFont>
      <p:font typeface="Montserrat Italics"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2" autoAdjust="0"/>
    <p:restoredTop sz="86467" autoAdjust="0"/>
  </p:normalViewPr>
  <p:slideViewPr>
    <p:cSldViewPr>
      <p:cViewPr varScale="1">
        <p:scale>
          <a:sx n="51" d="100"/>
          <a:sy n="51" d="100"/>
        </p:scale>
        <p:origin x="39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03.10.2024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Hi everyone, for those who don’t know me I’m Christine McColgan one of the Gastroenterology Dietitians at the Ulster Hospital. Today I’m going to present to you my work around the impact of a a dietetic service in a Gastro ambulatory hub. </a:t>
            </a:r>
          </a:p>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My project sought to look at the impact of dietetic services within a gastro ambulatory hub over 2 years. </a:t>
            </a:r>
          </a:p>
          <a:p>
            <a:r>
              <a:rPr lang="en-US"/>
              <a:t>Methodology included both quantitative and qualitative approaches using patient feedback questionnaires and dietetic outcome measures. </a:t>
            </a:r>
          </a:p>
          <a:p>
            <a:r>
              <a:rPr lang="en-US"/>
              <a:t>Combined these helped me evaluate service and patient outcomes. </a:t>
            </a:r>
          </a:p>
          <a:p>
            <a:endParaRPr lang="en-US"/>
          </a:p>
          <a:p>
            <a:r>
              <a:rPr lang="en-US"/>
              <a:t>Here is a snapshot of the dietetic outcomes measures we used in the SET which are based on the British Dietetic Association model and process taking into account many aspects of a patients dietetic care  for example looking at anthropometry, biochemistry, clinical symptoms, their diet, environment, behaviour, social  aspects. Every patient would have a dietetic diagnosis, goas set and a plan on assessment. On review these outcomes would be reviewed and progress was monitored and documented using the following criteria; achieved, partially achieved, or not achieved to aid and determine if further dietetic input is required. </a:t>
            </a:r>
          </a:p>
          <a:p>
            <a:endParaRPr lang="en-US"/>
          </a:p>
          <a:p>
            <a:r>
              <a:rPr lang="en-US"/>
              <a:t>This form is provided to all patients attending any clinics in the GI hub and the patient is able to provide feedback on how their service went for example specifically dietetically ‘did the service improve their QoL through improved ability to manage your diet’ did you benefit from the MDT approach, confidence to self manage your condition’ in addition there is free text boxes for patients to provide more in-depth feedback. </a:t>
            </a:r>
          </a:p>
          <a:p>
            <a:endParaRPr lang="en-US"/>
          </a:p>
          <a:p>
            <a:endParaRPr lang="en-US"/>
          </a:p>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Firstly here the graph demonstrates the number of patients seen by dietetics within the hub in a 2year period- you can see missing data for the first two quarters this is simply due to data wasn’t collated until Oct 2021 – influenced by a number of factors including COVID. </a:t>
            </a:r>
          </a:p>
          <a:p>
            <a:r>
              <a:rPr lang="en-US"/>
              <a:t>This data includes dietetic input which is face to face as well as virtual</a:t>
            </a:r>
          </a:p>
          <a:p>
            <a:r>
              <a:rPr lang="en-US"/>
              <a:t>You can see an upward trend of news and reviews this can be relatable to the fact the service as initially piloted to some GPs in SET then broaden across all localities in the SET and also dietetics being more well known and integrated to the MDT to access during clinics. </a:t>
            </a:r>
          </a:p>
          <a:p>
            <a:r>
              <a:rPr lang="en-US"/>
              <a:t>You can see a dip in Oct-Dec 2022 simply related to AL and reduced referrals during the holiday period. </a:t>
            </a:r>
          </a:p>
          <a:p>
            <a:r>
              <a:rPr lang="en-US"/>
              <a:t>A high number of reviews can be attributed to many factors such as checking progress 1-2 weeks post consult or completing a review looking at ONS preferences/compliance with diet advice.  </a:t>
            </a:r>
          </a:p>
          <a:p>
            <a:endParaRPr lang="en-US"/>
          </a:p>
          <a:p>
            <a:endParaRPr lang="en-US"/>
          </a:p>
          <a:p>
            <a:r>
              <a:rPr lang="en-US"/>
              <a:t>Above is only a snapshot of different dietetic outcomes addressed with patients but these were selected to demonstrate the majority of focus of consults and what was achieved. Out of the 700 new and reviews seen in 2021/22 dietetic outcomes were 100% achieved for those requiring condition related diet advice, nutrition support and advice to improve their bowel function.  This also occurred with similar figures in 2022/23 but in addition from the service user feedback questionnaires 75% of 245 patients surveyed reported an improved ability to manage their diet and 94% found a benefit from an MDT approach and 100% of patients would recommend the service to other users. </a:t>
            </a:r>
          </a:p>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patients were a mix of IBD pre op optimisation for surgery, nutritional optimisation before hip surgery, liver disease work up to improve nutritional status before transplant assessment, UGI cancer patients. These patients had a NGT placed in the hub or before discharge and ongoing management was via the hub under close care and monitoring of the consultant, dietitian and Gastro specialist nurse. It was estimated during this period it saved 207 bed days and over £72,000. taking at look at this a bit more closely these patients were deemed ambulatory suitable (not applicable in all cases) managed by the consultant and MDT and also this service enable the patient, family and medical team to monitor progress closer and adapt quicker in comparison to solely community based management. It enabled a more manageable approach for the patient and their family with reassurance of regular contact as appropriate. </a:t>
            </a:r>
          </a:p>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to conclude</a:t>
            </a:r>
          </a:p>
          <a:p>
            <a:r>
              <a:rPr lang="en-US"/>
              <a:t>These results demonstrate the value a Dietitian can add to a MDT rapid access service.</a:t>
            </a:r>
          </a:p>
          <a:p>
            <a:r>
              <a:rPr lang="en-US"/>
              <a:t>Improved clinical outcomes and patient experience </a:t>
            </a:r>
          </a:p>
          <a:p>
            <a:r>
              <a:rPr lang="en-US"/>
              <a:t>Admission avoidance  -  saved  bed days and associated costs.</a:t>
            </a:r>
          </a:p>
          <a:p>
            <a:endParaRPr lang="en-US"/>
          </a:p>
          <a:p>
            <a:r>
              <a:rPr lang="en-US"/>
              <a:t>Further research is needed to understand the potential impact of dietitians working in other ambulatory care clinics. </a:t>
            </a:r>
          </a:p>
          <a:p>
            <a:endParaRPr lang="en-US"/>
          </a:p>
          <a:p>
            <a:r>
              <a:rPr lang="en-US"/>
              <a:t>Further research is needed to understand the additional benefits  Dietitians with supplementary prescribing rights can have on service, MDT and patient outcomes in this setting.</a:t>
            </a:r>
          </a:p>
          <a:p>
            <a:endParaRPr lang="en-US"/>
          </a:p>
          <a:p>
            <a:r>
              <a:rPr lang="en-US"/>
              <a:t>Need to explore new methods of data collection with implementation of ENCOMPASS. </a:t>
            </a:r>
          </a:p>
          <a:p>
            <a:endParaRPr lang="en-US"/>
          </a:p>
          <a:p>
            <a:r>
              <a:rPr lang="en-US"/>
              <a:t>Limiations </a:t>
            </a:r>
          </a:p>
          <a:p>
            <a:r>
              <a:rPr lang="en-US"/>
              <a:t>Like all projects mines was no expectation and had limitations. I acknowledge it is likely a lot of patient who were seen by dietetics didn’t not complete questionnaires – simply due to a lot of patient not aware at the start of their consult that they may need to see me therefore hand their feedback form in prior to the assessment. As highlighted earlier – data gap in 20/21. reporter bias can be an issue particularly when determining if a dietetic outcome was met or not. </a:t>
            </a:r>
          </a:p>
          <a:p>
            <a:endParaRPr lang="en-US"/>
          </a:p>
          <a:p>
            <a:endParaRPr lang="en-US"/>
          </a:p>
          <a:p>
            <a:endParaRPr lang="en-US"/>
          </a:p>
          <a:p>
            <a:r>
              <a:rPr lang="en-US"/>
              <a:t>But ultimately this project has demonstrated when a Dietitian is fully embedded in the ambulatory service it can improve patient-centred care for several patient groups; enhance learning for staff around diet and nutrition; and contribute to more efficient working and cost savings. </a:t>
            </a:r>
          </a:p>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1.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12.svg"/><Relationship Id="rId5" Type="http://schemas.openxmlformats.org/officeDocument/2006/relationships/image" Target="../media/image3.jpeg"/><Relationship Id="rId10" Type="http://schemas.openxmlformats.org/officeDocument/2006/relationships/image" Target="../media/image11.png"/><Relationship Id="rId4" Type="http://schemas.openxmlformats.org/officeDocument/2006/relationships/image" Target="../media/image2.jpe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BHSCTmainlogo_purple copy"/>
          <p:cNvSpPr/>
          <p:nvPr/>
        </p:nvSpPr>
        <p:spPr>
          <a:xfrm>
            <a:off x="406400" y="6502400"/>
            <a:ext cx="3251200" cy="645161"/>
          </a:xfrm>
          <a:custGeom>
            <a:avLst/>
            <a:gdLst/>
            <a:ahLst/>
            <a:cxnLst/>
            <a:rect l="l" t="t" r="r" b="b"/>
            <a:pathLst>
              <a:path w="3251200" h="645161">
                <a:moveTo>
                  <a:pt x="0" y="0"/>
                </a:moveTo>
                <a:lnTo>
                  <a:pt x="3251200" y="0"/>
                </a:lnTo>
                <a:lnTo>
                  <a:pt x="3251200" y="645161"/>
                </a:lnTo>
                <a:lnTo>
                  <a:pt x="0" y="645161"/>
                </a:lnTo>
                <a:lnTo>
                  <a:pt x="0" y="0"/>
                </a:lnTo>
                <a:close/>
              </a:path>
            </a:pathLst>
          </a:custGeom>
          <a:blipFill>
            <a:blip r:embed="rId3"/>
            <a:stretch>
              <a:fillRect r="-313"/>
            </a:stretch>
          </a:blipFill>
        </p:spPr>
      </p:sp>
      <p:grpSp>
        <p:nvGrpSpPr>
          <p:cNvPr id="3" name="Group 3">
            <a:extLst>
              <a:ext uri="{C183D7F6-B498-43B3-948B-1728B52AA6E4}">
                <adec:decorative xmlns:adec="http://schemas.microsoft.com/office/drawing/2017/decorative" val="1"/>
              </a:ext>
            </a:extLst>
          </p:cNvPr>
          <p:cNvGrpSpPr/>
          <p:nvPr/>
        </p:nvGrpSpPr>
        <p:grpSpPr>
          <a:xfrm>
            <a:off x="-5080" y="6253480"/>
            <a:ext cx="9763760" cy="1066800"/>
            <a:chOff x="0" y="0"/>
            <a:chExt cx="13018347" cy="1422400"/>
          </a:xfrm>
        </p:grpSpPr>
        <p:sp>
          <p:nvSpPr>
            <p:cNvPr id="4" name="Freeform 4"/>
            <p:cNvSpPr/>
            <p:nvPr/>
          </p:nvSpPr>
          <p:spPr>
            <a:xfrm>
              <a:off x="6731" y="6731"/>
              <a:ext cx="13004800" cy="1408938"/>
            </a:xfrm>
            <a:custGeom>
              <a:avLst/>
              <a:gdLst/>
              <a:ahLst/>
              <a:cxnLst/>
              <a:rect l="l" t="t" r="r" b="b"/>
              <a:pathLst>
                <a:path w="13004800" h="1408938">
                  <a:moveTo>
                    <a:pt x="0" y="0"/>
                  </a:moveTo>
                  <a:lnTo>
                    <a:pt x="13004800" y="0"/>
                  </a:lnTo>
                  <a:lnTo>
                    <a:pt x="13004800" y="1408938"/>
                  </a:lnTo>
                  <a:lnTo>
                    <a:pt x="0" y="1408938"/>
                  </a:lnTo>
                  <a:close/>
                </a:path>
              </a:pathLst>
            </a:custGeom>
            <a:solidFill>
              <a:srgbClr val="FFFFFF"/>
            </a:solidFill>
          </p:spPr>
        </p:sp>
        <p:sp>
          <p:nvSpPr>
            <p:cNvPr id="5" name="Freeform 5"/>
            <p:cNvSpPr/>
            <p:nvPr/>
          </p:nvSpPr>
          <p:spPr>
            <a:xfrm>
              <a:off x="0" y="0"/>
              <a:ext cx="13018263" cy="1422400"/>
            </a:xfrm>
            <a:custGeom>
              <a:avLst/>
              <a:gdLst/>
              <a:ahLst/>
              <a:cxnLst/>
              <a:rect l="l" t="t" r="r" b="b"/>
              <a:pathLst>
                <a:path w="13018263" h="1422400">
                  <a:moveTo>
                    <a:pt x="6731" y="0"/>
                  </a:moveTo>
                  <a:lnTo>
                    <a:pt x="13011531" y="0"/>
                  </a:lnTo>
                  <a:cubicBezTo>
                    <a:pt x="13015213" y="0"/>
                    <a:pt x="13018263" y="3048"/>
                    <a:pt x="13018263" y="6731"/>
                  </a:cubicBezTo>
                  <a:lnTo>
                    <a:pt x="13018263" y="1415669"/>
                  </a:lnTo>
                  <a:cubicBezTo>
                    <a:pt x="13018263" y="1419352"/>
                    <a:pt x="13015213" y="1422400"/>
                    <a:pt x="13011531" y="1422400"/>
                  </a:cubicBezTo>
                  <a:lnTo>
                    <a:pt x="6731" y="1422400"/>
                  </a:lnTo>
                  <a:cubicBezTo>
                    <a:pt x="3048" y="1422400"/>
                    <a:pt x="0" y="1419352"/>
                    <a:pt x="0" y="1415669"/>
                  </a:cubicBezTo>
                  <a:lnTo>
                    <a:pt x="0" y="6731"/>
                  </a:lnTo>
                  <a:cubicBezTo>
                    <a:pt x="0" y="3048"/>
                    <a:pt x="3048" y="0"/>
                    <a:pt x="6731" y="0"/>
                  </a:cubicBezTo>
                  <a:moveTo>
                    <a:pt x="6731" y="13589"/>
                  </a:moveTo>
                  <a:lnTo>
                    <a:pt x="6731" y="6731"/>
                  </a:lnTo>
                  <a:lnTo>
                    <a:pt x="13462" y="6731"/>
                  </a:lnTo>
                  <a:lnTo>
                    <a:pt x="13462" y="1415669"/>
                  </a:lnTo>
                  <a:lnTo>
                    <a:pt x="6731" y="1415669"/>
                  </a:lnTo>
                  <a:lnTo>
                    <a:pt x="6731" y="1408938"/>
                  </a:lnTo>
                  <a:lnTo>
                    <a:pt x="13011531" y="1408938"/>
                  </a:lnTo>
                  <a:lnTo>
                    <a:pt x="13011531" y="1415669"/>
                  </a:lnTo>
                  <a:lnTo>
                    <a:pt x="13004800" y="1415669"/>
                  </a:lnTo>
                  <a:lnTo>
                    <a:pt x="13004800" y="6731"/>
                  </a:lnTo>
                  <a:lnTo>
                    <a:pt x="13011531" y="6731"/>
                  </a:lnTo>
                  <a:lnTo>
                    <a:pt x="13011531" y="13462"/>
                  </a:lnTo>
                  <a:lnTo>
                    <a:pt x="6731" y="13462"/>
                  </a:lnTo>
                  <a:close/>
                </a:path>
              </a:pathLst>
            </a:custGeom>
            <a:solidFill>
              <a:srgbClr val="FFFFFF"/>
            </a:solidFill>
          </p:spPr>
        </p:sp>
      </p:grpSp>
      <p:sp>
        <p:nvSpPr>
          <p:cNvPr id="6" name="Freeform 6" descr="curves-white bkg2"/>
          <p:cNvSpPr/>
          <p:nvPr/>
        </p:nvSpPr>
        <p:spPr>
          <a:xfrm>
            <a:off x="6925733" y="3114041"/>
            <a:ext cx="2827867" cy="4201159"/>
          </a:xfrm>
          <a:custGeom>
            <a:avLst/>
            <a:gdLst/>
            <a:ahLst/>
            <a:cxnLst/>
            <a:rect l="l" t="t" r="r" b="b"/>
            <a:pathLst>
              <a:path w="2827867" h="4201159">
                <a:moveTo>
                  <a:pt x="0" y="0"/>
                </a:moveTo>
                <a:lnTo>
                  <a:pt x="2827867" y="0"/>
                </a:lnTo>
                <a:lnTo>
                  <a:pt x="2827867" y="4201159"/>
                </a:lnTo>
                <a:lnTo>
                  <a:pt x="0" y="4201159"/>
                </a:lnTo>
                <a:lnTo>
                  <a:pt x="0" y="0"/>
                </a:lnTo>
                <a:close/>
              </a:path>
            </a:pathLst>
          </a:custGeom>
          <a:blipFill>
            <a:blip r:embed="rId4"/>
            <a:stretch>
              <a:fillRect r="-38"/>
            </a:stretch>
          </a:blipFill>
        </p:spPr>
      </p:sp>
      <p:sp>
        <p:nvSpPr>
          <p:cNvPr id="7" name="Freeform 7" descr="SEHSCTmainlogo"/>
          <p:cNvSpPr/>
          <p:nvPr/>
        </p:nvSpPr>
        <p:spPr>
          <a:xfrm>
            <a:off x="444342" y="6342177"/>
            <a:ext cx="880175" cy="618067"/>
          </a:xfrm>
          <a:custGeom>
            <a:avLst/>
            <a:gdLst/>
            <a:ahLst/>
            <a:cxnLst/>
            <a:rect l="l" t="t" r="r" b="b"/>
            <a:pathLst>
              <a:path w="880175" h="618067">
                <a:moveTo>
                  <a:pt x="0" y="0"/>
                </a:moveTo>
                <a:lnTo>
                  <a:pt x="880175" y="0"/>
                </a:lnTo>
                <a:lnTo>
                  <a:pt x="880175" y="618067"/>
                </a:lnTo>
                <a:lnTo>
                  <a:pt x="0" y="618067"/>
                </a:lnTo>
                <a:lnTo>
                  <a:pt x="0" y="0"/>
                </a:lnTo>
                <a:close/>
              </a:path>
            </a:pathLst>
          </a:custGeom>
          <a:blipFill>
            <a:blip r:embed="rId5"/>
            <a:stretch>
              <a:fillRect r="-294045"/>
            </a:stretch>
          </a:blipFill>
        </p:spPr>
      </p:sp>
      <p:sp>
        <p:nvSpPr>
          <p:cNvPr id="8" name="Freeform 8">
            <a:extLst>
              <a:ext uri="{C183D7F6-B498-43B3-948B-1728B52AA6E4}">
                <adec:decorative xmlns:adec="http://schemas.microsoft.com/office/drawing/2017/decorative" val="1"/>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6"/>
            <a:stretch>
              <a:fillRect l="-3429" r="-29588"/>
            </a:stretch>
          </a:blipFill>
        </p:spPr>
      </p:sp>
      <p:sp>
        <p:nvSpPr>
          <p:cNvPr id="9" name="TextBox 9"/>
          <p:cNvSpPr txBox="1">
            <a:spLocks noGrp="1"/>
          </p:cNvSpPr>
          <p:nvPr>
            <p:ph type="title" idx="4294967295"/>
          </p:nvPr>
        </p:nvSpPr>
        <p:spPr>
          <a:xfrm>
            <a:off x="823595" y="1035140"/>
            <a:ext cx="8106410" cy="2286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6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B5CC"/>
                </a:solidFill>
                <a:effectLst/>
                <a:uLnTx/>
                <a:uFillTx/>
                <a:latin typeface="Montserrat Bold Italics"/>
                <a:ea typeface="Montserrat Bold Italics"/>
                <a:cs typeface="Montserrat Bold Italics"/>
                <a:sym typeface="Montserrat Bold Italics"/>
              </a:rPr>
              <a:t>‘Getting to the Gut of the Problem</a:t>
            </a:r>
            <a:r>
              <a:rPr kumimoji="0" lang="en-US" sz="3000" b="0" i="0" u="none" strike="noStrike" kern="1200" cap="none" spc="0" normalizeH="0" baseline="0" noProof="0" dirty="0">
                <a:ln>
                  <a:noFill/>
                </a:ln>
                <a:solidFill>
                  <a:srgbClr val="00B5CC"/>
                </a:solidFill>
                <a:effectLst/>
                <a:uLnTx/>
                <a:uFillTx/>
                <a:latin typeface="Montserrat Bold"/>
                <a:ea typeface="Montserrat Bold"/>
                <a:cs typeface="Montserrat Bold"/>
                <a:sym typeface="Montserrat Bold"/>
              </a:rPr>
              <a:t>’ </a:t>
            </a:r>
          </a:p>
          <a:p>
            <a:pPr marL="0" marR="0" lvl="0" indent="0" algn="ctr" defTabSz="914400" rtl="0" eaLnBrk="1" fontAlgn="auto" latinLnBrk="0" hangingPunct="1">
              <a:lnSpc>
                <a:spcPts val="36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B5CC"/>
              </a:solidFill>
              <a:effectLst/>
              <a:uLnTx/>
              <a:uFillTx/>
              <a:latin typeface="Montserrat Bold"/>
              <a:ea typeface="Montserrat Bold"/>
              <a:cs typeface="Montserrat Bold"/>
              <a:sym typeface="Montserrat Bold"/>
            </a:endParaRPr>
          </a:p>
          <a:p>
            <a:pPr marL="0" marR="0" lvl="0" indent="0" algn="ctr" defTabSz="914400" rtl="0" eaLnBrk="1" fontAlgn="auto" latinLnBrk="0" hangingPunct="1">
              <a:lnSpc>
                <a:spcPts val="36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B5CC"/>
                </a:solidFill>
                <a:effectLst/>
                <a:uLnTx/>
                <a:uFillTx/>
                <a:latin typeface="Montserrat Bold"/>
                <a:ea typeface="Montserrat Bold"/>
                <a:cs typeface="Montserrat Bold"/>
                <a:sym typeface="Montserrat Bold"/>
              </a:rPr>
              <a:t>The Impact of Dietetics in a Gastroenterology Ambulatory Hub Service</a:t>
            </a:r>
          </a:p>
        </p:txBody>
      </p:sp>
      <p:sp>
        <p:nvSpPr>
          <p:cNvPr id="10" name="TextBox 10"/>
          <p:cNvSpPr txBox="1"/>
          <p:nvPr/>
        </p:nvSpPr>
        <p:spPr>
          <a:xfrm>
            <a:off x="239241" y="3193681"/>
            <a:ext cx="9307116" cy="3962400"/>
          </a:xfrm>
          <a:prstGeom prst="rect">
            <a:avLst/>
          </a:prstGeom>
        </p:spPr>
        <p:txBody>
          <a:bodyPr lIns="0" tIns="0" rIns="0" bIns="0" rtlCol="0" anchor="t">
            <a:spAutoFit/>
          </a:bodyPr>
          <a:lstStyle/>
          <a:p>
            <a:pPr algn="l">
              <a:lnSpc>
                <a:spcPts val="2400"/>
              </a:lnSpc>
            </a:pPr>
            <a:endParaRPr dirty="0"/>
          </a:p>
          <a:p>
            <a:pPr algn="ctr">
              <a:lnSpc>
                <a:spcPts val="2400"/>
              </a:lnSpc>
            </a:pPr>
            <a:r>
              <a:rPr lang="en-US" sz="2000" dirty="0">
                <a:solidFill>
                  <a:srgbClr val="000000"/>
                </a:solidFill>
                <a:latin typeface="Montserrat Bold"/>
                <a:ea typeface="Montserrat Bold"/>
                <a:cs typeface="Montserrat Bold"/>
                <a:sym typeface="Montserrat Bold"/>
              </a:rPr>
              <a:t>Christine McColgan</a:t>
            </a:r>
          </a:p>
          <a:p>
            <a:pPr algn="ctr">
              <a:lnSpc>
                <a:spcPts val="2400"/>
              </a:lnSpc>
            </a:pPr>
            <a:r>
              <a:rPr lang="en-US" sz="2000" dirty="0">
                <a:solidFill>
                  <a:srgbClr val="000000"/>
                </a:solidFill>
                <a:latin typeface="Montserrat Bold"/>
                <a:ea typeface="Montserrat Bold"/>
                <a:cs typeface="Montserrat Bold"/>
                <a:sym typeface="Montserrat Bold"/>
              </a:rPr>
              <a:t>Advanced Practice Gastroenterology Dietitian</a:t>
            </a:r>
          </a:p>
          <a:p>
            <a:pPr algn="ctr">
              <a:lnSpc>
                <a:spcPts val="2400"/>
              </a:lnSpc>
            </a:pPr>
            <a:r>
              <a:rPr lang="en-US" sz="2000" dirty="0">
                <a:solidFill>
                  <a:srgbClr val="000000"/>
                </a:solidFill>
                <a:latin typeface="Montserrat Bold"/>
                <a:ea typeface="Montserrat Bold"/>
                <a:cs typeface="Montserrat Bold"/>
                <a:sym typeface="Montserrat Bold"/>
              </a:rPr>
              <a:t>Ulster Hospital </a:t>
            </a:r>
          </a:p>
          <a:p>
            <a:pPr algn="l">
              <a:lnSpc>
                <a:spcPts val="2400"/>
              </a:lnSpc>
            </a:pPr>
            <a:endParaRPr lang="en-US" sz="2000" dirty="0">
              <a:solidFill>
                <a:srgbClr val="000000"/>
              </a:solidFill>
              <a:latin typeface="Montserrat Bold"/>
              <a:ea typeface="Montserrat Bold"/>
              <a:cs typeface="Montserrat Bold"/>
              <a:sym typeface="Montserrat Bold"/>
            </a:endParaRPr>
          </a:p>
          <a:p>
            <a:pPr algn="l">
              <a:lnSpc>
                <a:spcPts val="2400"/>
              </a:lnSpc>
            </a:pPr>
            <a:endParaRPr lang="en-US" sz="2000" dirty="0">
              <a:solidFill>
                <a:srgbClr val="000000"/>
              </a:solidFill>
              <a:latin typeface="Montserrat Bold"/>
              <a:ea typeface="Montserrat Bold"/>
              <a:cs typeface="Montserrat Bold"/>
              <a:sym typeface="Montserrat Bold"/>
            </a:endParaRPr>
          </a:p>
          <a:p>
            <a:pPr algn="l">
              <a:lnSpc>
                <a:spcPts val="2400"/>
              </a:lnSpc>
            </a:pPr>
            <a:r>
              <a:rPr lang="en-US" sz="2000" dirty="0">
                <a:solidFill>
                  <a:srgbClr val="000000"/>
                </a:solidFill>
                <a:latin typeface="Montserrat Bold"/>
                <a:ea typeface="Montserrat Bold"/>
                <a:cs typeface="Montserrat Bold"/>
                <a:sym typeface="Montserrat Bold"/>
              </a:rPr>
              <a:t>Acknowledgements</a:t>
            </a:r>
          </a:p>
          <a:p>
            <a:pPr algn="l">
              <a:lnSpc>
                <a:spcPts val="2400"/>
              </a:lnSpc>
            </a:pPr>
            <a:r>
              <a:rPr lang="en-US" sz="2000" dirty="0">
                <a:solidFill>
                  <a:srgbClr val="000000"/>
                </a:solidFill>
                <a:latin typeface="Montserrat"/>
                <a:ea typeface="Montserrat"/>
                <a:cs typeface="Montserrat"/>
                <a:sym typeface="Montserrat"/>
              </a:rPr>
              <a:t>Jennifer </a:t>
            </a:r>
            <a:r>
              <a:rPr lang="en-US" sz="2000" dirty="0" err="1">
                <a:solidFill>
                  <a:srgbClr val="000000"/>
                </a:solidFill>
                <a:latin typeface="Montserrat"/>
                <a:ea typeface="Montserrat"/>
                <a:cs typeface="Montserrat"/>
                <a:sym typeface="Montserrat"/>
              </a:rPr>
              <a:t>Addley</a:t>
            </a:r>
            <a:r>
              <a:rPr lang="en-US" sz="2000" dirty="0">
                <a:solidFill>
                  <a:srgbClr val="000000"/>
                </a:solidFill>
                <a:latin typeface="Montserrat"/>
                <a:ea typeface="Montserrat"/>
                <a:cs typeface="Montserrat"/>
                <a:sym typeface="Montserrat"/>
              </a:rPr>
              <a:t>, Consultant Gastroenterologist</a:t>
            </a:r>
          </a:p>
          <a:p>
            <a:pPr algn="l">
              <a:lnSpc>
                <a:spcPts val="2400"/>
              </a:lnSpc>
            </a:pPr>
            <a:r>
              <a:rPr lang="en-US" sz="2000" dirty="0">
                <a:solidFill>
                  <a:srgbClr val="000000"/>
                </a:solidFill>
                <a:latin typeface="Montserrat"/>
                <a:ea typeface="Montserrat"/>
                <a:cs typeface="Montserrat"/>
                <a:sym typeface="Montserrat"/>
              </a:rPr>
              <a:t>Gemma Morgan, Specialist Dietitian</a:t>
            </a:r>
          </a:p>
          <a:p>
            <a:pPr algn="l">
              <a:lnSpc>
                <a:spcPts val="2400"/>
              </a:lnSpc>
            </a:pPr>
            <a:r>
              <a:rPr lang="en-US" sz="2000" dirty="0">
                <a:solidFill>
                  <a:srgbClr val="000000"/>
                </a:solidFill>
                <a:latin typeface="Montserrat"/>
                <a:ea typeface="Montserrat"/>
                <a:cs typeface="Montserrat"/>
                <a:sym typeface="Montserrat"/>
              </a:rPr>
              <a:t>Adele Nichol, Advanced Practice Gastroenterology Dietitian</a:t>
            </a:r>
          </a:p>
          <a:p>
            <a:pPr algn="l">
              <a:lnSpc>
                <a:spcPts val="2400"/>
              </a:lnSpc>
            </a:pPr>
            <a:r>
              <a:rPr lang="en-US" sz="2000" dirty="0">
                <a:solidFill>
                  <a:srgbClr val="000000"/>
                </a:solidFill>
                <a:latin typeface="Montserrat"/>
                <a:ea typeface="Montserrat"/>
                <a:cs typeface="Montserrat"/>
                <a:sym typeface="Montserrat"/>
              </a:rPr>
              <a:t>Noelle Power, Team Lead for Gastroenterology &amp; Surgical Dietetic Service</a:t>
            </a:r>
          </a:p>
          <a:p>
            <a:pPr algn="l">
              <a:lnSpc>
                <a:spcPts val="2400"/>
              </a:lnSpc>
            </a:pPr>
            <a:r>
              <a:rPr lang="en-US" sz="2000" dirty="0">
                <a:solidFill>
                  <a:srgbClr val="000000"/>
                </a:solidFill>
                <a:latin typeface="Montserrat"/>
                <a:ea typeface="Montserrat"/>
                <a:cs typeface="Montserrat"/>
                <a:sym typeface="Montserrat"/>
              </a:rPr>
              <a:t>Leanne </a:t>
            </a:r>
            <a:r>
              <a:rPr lang="en-US" sz="2000" dirty="0" err="1">
                <a:solidFill>
                  <a:srgbClr val="000000"/>
                </a:solidFill>
                <a:latin typeface="Montserrat"/>
                <a:ea typeface="Montserrat"/>
                <a:cs typeface="Montserrat"/>
                <a:sym typeface="Montserrat"/>
              </a:rPr>
              <a:t>McWha</a:t>
            </a:r>
            <a:r>
              <a:rPr lang="en-US" sz="2000" dirty="0">
                <a:solidFill>
                  <a:srgbClr val="000000"/>
                </a:solidFill>
                <a:latin typeface="Montserrat"/>
                <a:ea typeface="Montserrat"/>
                <a:cs typeface="Montserrat"/>
                <a:sym typeface="Montserrat"/>
              </a:rPr>
              <a:t>, Gastroenterology Specialist Nurse </a:t>
            </a:r>
          </a:p>
          <a:p>
            <a:pPr algn="l">
              <a:lnSpc>
                <a:spcPts val="2400"/>
              </a:lnSpc>
            </a:pPr>
            <a:endParaRPr lang="en-US" sz="2000" dirty="0">
              <a:solidFill>
                <a:srgbClr val="000000"/>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BHSCTmainlogo_purple copy"/>
          <p:cNvSpPr/>
          <p:nvPr/>
        </p:nvSpPr>
        <p:spPr>
          <a:xfrm>
            <a:off x="406400" y="6502400"/>
            <a:ext cx="3251200" cy="645161"/>
          </a:xfrm>
          <a:custGeom>
            <a:avLst/>
            <a:gdLst/>
            <a:ahLst/>
            <a:cxnLst/>
            <a:rect l="l" t="t" r="r" b="b"/>
            <a:pathLst>
              <a:path w="3251200" h="645161">
                <a:moveTo>
                  <a:pt x="0" y="0"/>
                </a:moveTo>
                <a:lnTo>
                  <a:pt x="3251200" y="0"/>
                </a:lnTo>
                <a:lnTo>
                  <a:pt x="3251200" y="645161"/>
                </a:lnTo>
                <a:lnTo>
                  <a:pt x="0" y="645161"/>
                </a:lnTo>
                <a:lnTo>
                  <a:pt x="0" y="0"/>
                </a:lnTo>
                <a:close/>
              </a:path>
            </a:pathLst>
          </a:custGeom>
          <a:blipFill>
            <a:blip r:embed="rId3"/>
            <a:stretch>
              <a:fillRect r="-313"/>
            </a:stretch>
          </a:blipFill>
        </p:spPr>
      </p:sp>
      <p:grpSp>
        <p:nvGrpSpPr>
          <p:cNvPr id="3" name="Group 3">
            <a:extLst>
              <a:ext uri="{C183D7F6-B498-43B3-948B-1728B52AA6E4}">
                <adec:decorative xmlns:adec="http://schemas.microsoft.com/office/drawing/2017/decorative" val="1"/>
              </a:ext>
            </a:extLst>
          </p:cNvPr>
          <p:cNvGrpSpPr/>
          <p:nvPr/>
        </p:nvGrpSpPr>
        <p:grpSpPr>
          <a:xfrm>
            <a:off x="-5080" y="6253480"/>
            <a:ext cx="9763760" cy="1066800"/>
            <a:chOff x="0" y="0"/>
            <a:chExt cx="13018347" cy="1422400"/>
          </a:xfrm>
        </p:grpSpPr>
        <p:sp>
          <p:nvSpPr>
            <p:cNvPr id="4" name="Freeform 4"/>
            <p:cNvSpPr/>
            <p:nvPr/>
          </p:nvSpPr>
          <p:spPr>
            <a:xfrm>
              <a:off x="6731" y="6731"/>
              <a:ext cx="13004800" cy="1408938"/>
            </a:xfrm>
            <a:custGeom>
              <a:avLst/>
              <a:gdLst/>
              <a:ahLst/>
              <a:cxnLst/>
              <a:rect l="l" t="t" r="r" b="b"/>
              <a:pathLst>
                <a:path w="13004800" h="1408938">
                  <a:moveTo>
                    <a:pt x="0" y="0"/>
                  </a:moveTo>
                  <a:lnTo>
                    <a:pt x="13004800" y="0"/>
                  </a:lnTo>
                  <a:lnTo>
                    <a:pt x="13004800" y="1408938"/>
                  </a:lnTo>
                  <a:lnTo>
                    <a:pt x="0" y="1408938"/>
                  </a:lnTo>
                  <a:close/>
                </a:path>
              </a:pathLst>
            </a:custGeom>
            <a:solidFill>
              <a:srgbClr val="FFFFFF"/>
            </a:solidFill>
          </p:spPr>
        </p:sp>
        <p:sp>
          <p:nvSpPr>
            <p:cNvPr id="5" name="Freeform 5"/>
            <p:cNvSpPr/>
            <p:nvPr/>
          </p:nvSpPr>
          <p:spPr>
            <a:xfrm>
              <a:off x="0" y="0"/>
              <a:ext cx="13018263" cy="1422400"/>
            </a:xfrm>
            <a:custGeom>
              <a:avLst/>
              <a:gdLst/>
              <a:ahLst/>
              <a:cxnLst/>
              <a:rect l="l" t="t" r="r" b="b"/>
              <a:pathLst>
                <a:path w="13018263" h="1422400">
                  <a:moveTo>
                    <a:pt x="6731" y="0"/>
                  </a:moveTo>
                  <a:lnTo>
                    <a:pt x="13011531" y="0"/>
                  </a:lnTo>
                  <a:cubicBezTo>
                    <a:pt x="13015213" y="0"/>
                    <a:pt x="13018263" y="3048"/>
                    <a:pt x="13018263" y="6731"/>
                  </a:cubicBezTo>
                  <a:lnTo>
                    <a:pt x="13018263" y="1415669"/>
                  </a:lnTo>
                  <a:cubicBezTo>
                    <a:pt x="13018263" y="1419352"/>
                    <a:pt x="13015213" y="1422400"/>
                    <a:pt x="13011531" y="1422400"/>
                  </a:cubicBezTo>
                  <a:lnTo>
                    <a:pt x="6731" y="1422400"/>
                  </a:lnTo>
                  <a:cubicBezTo>
                    <a:pt x="3048" y="1422400"/>
                    <a:pt x="0" y="1419352"/>
                    <a:pt x="0" y="1415669"/>
                  </a:cubicBezTo>
                  <a:lnTo>
                    <a:pt x="0" y="6731"/>
                  </a:lnTo>
                  <a:cubicBezTo>
                    <a:pt x="0" y="3048"/>
                    <a:pt x="3048" y="0"/>
                    <a:pt x="6731" y="0"/>
                  </a:cubicBezTo>
                  <a:moveTo>
                    <a:pt x="6731" y="13589"/>
                  </a:moveTo>
                  <a:lnTo>
                    <a:pt x="6731" y="6731"/>
                  </a:lnTo>
                  <a:lnTo>
                    <a:pt x="13462" y="6731"/>
                  </a:lnTo>
                  <a:lnTo>
                    <a:pt x="13462" y="1415669"/>
                  </a:lnTo>
                  <a:lnTo>
                    <a:pt x="6731" y="1415669"/>
                  </a:lnTo>
                  <a:lnTo>
                    <a:pt x="6731" y="1408938"/>
                  </a:lnTo>
                  <a:lnTo>
                    <a:pt x="13011531" y="1408938"/>
                  </a:lnTo>
                  <a:lnTo>
                    <a:pt x="13011531" y="1415669"/>
                  </a:lnTo>
                  <a:lnTo>
                    <a:pt x="13004800" y="1415669"/>
                  </a:lnTo>
                  <a:lnTo>
                    <a:pt x="13004800" y="6731"/>
                  </a:lnTo>
                  <a:lnTo>
                    <a:pt x="13011531" y="6731"/>
                  </a:lnTo>
                  <a:lnTo>
                    <a:pt x="13011531" y="13462"/>
                  </a:lnTo>
                  <a:lnTo>
                    <a:pt x="6731" y="13462"/>
                  </a:lnTo>
                  <a:close/>
                </a:path>
              </a:pathLst>
            </a:custGeom>
            <a:solidFill>
              <a:srgbClr val="FFFFFF"/>
            </a:solidFill>
          </p:spPr>
        </p:sp>
      </p:grpSp>
      <p:sp>
        <p:nvSpPr>
          <p:cNvPr id="6" name="Freeform 6" descr="curves-white bkg2"/>
          <p:cNvSpPr/>
          <p:nvPr/>
        </p:nvSpPr>
        <p:spPr>
          <a:xfrm>
            <a:off x="6925733" y="3114041"/>
            <a:ext cx="2827867" cy="4201159"/>
          </a:xfrm>
          <a:custGeom>
            <a:avLst/>
            <a:gdLst/>
            <a:ahLst/>
            <a:cxnLst/>
            <a:rect l="l" t="t" r="r" b="b"/>
            <a:pathLst>
              <a:path w="2827867" h="4201159">
                <a:moveTo>
                  <a:pt x="0" y="0"/>
                </a:moveTo>
                <a:lnTo>
                  <a:pt x="2827867" y="0"/>
                </a:lnTo>
                <a:lnTo>
                  <a:pt x="2827867" y="4201159"/>
                </a:lnTo>
                <a:lnTo>
                  <a:pt x="0" y="4201159"/>
                </a:lnTo>
                <a:lnTo>
                  <a:pt x="0" y="0"/>
                </a:lnTo>
                <a:close/>
              </a:path>
            </a:pathLst>
          </a:custGeom>
          <a:blipFill>
            <a:blip r:embed="rId4"/>
            <a:stretch>
              <a:fillRect r="-38"/>
            </a:stretch>
          </a:blipFill>
        </p:spPr>
      </p:sp>
      <p:sp>
        <p:nvSpPr>
          <p:cNvPr id="7" name="Freeform 7" descr="SEHSCTmainlogo"/>
          <p:cNvSpPr/>
          <p:nvPr/>
        </p:nvSpPr>
        <p:spPr>
          <a:xfrm>
            <a:off x="444342" y="6342177"/>
            <a:ext cx="880175" cy="618067"/>
          </a:xfrm>
          <a:custGeom>
            <a:avLst/>
            <a:gdLst/>
            <a:ahLst/>
            <a:cxnLst/>
            <a:rect l="l" t="t" r="r" b="b"/>
            <a:pathLst>
              <a:path w="880175" h="618067">
                <a:moveTo>
                  <a:pt x="0" y="0"/>
                </a:moveTo>
                <a:lnTo>
                  <a:pt x="880175" y="0"/>
                </a:lnTo>
                <a:lnTo>
                  <a:pt x="880175" y="618067"/>
                </a:lnTo>
                <a:lnTo>
                  <a:pt x="0" y="618067"/>
                </a:lnTo>
                <a:lnTo>
                  <a:pt x="0" y="0"/>
                </a:lnTo>
                <a:close/>
              </a:path>
            </a:pathLst>
          </a:custGeom>
          <a:blipFill>
            <a:blip r:embed="rId5"/>
            <a:stretch>
              <a:fillRect r="-294045"/>
            </a:stretch>
          </a:blipFill>
        </p:spPr>
      </p:sp>
      <p:sp>
        <p:nvSpPr>
          <p:cNvPr id="8" name="Freeform 8">
            <a:extLst>
              <a:ext uri="{C183D7F6-B498-43B3-948B-1728B52AA6E4}">
                <adec:decorative xmlns:adec="http://schemas.microsoft.com/office/drawing/2017/decorative" val="1"/>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6"/>
            <a:stretch>
              <a:fillRect l="-4353" r="-30965" b="-1730"/>
            </a:stretch>
          </a:blipFill>
        </p:spPr>
      </p:sp>
      <p:sp>
        <p:nvSpPr>
          <p:cNvPr id="9" name="TextBox 9"/>
          <p:cNvSpPr txBox="1"/>
          <p:nvPr/>
        </p:nvSpPr>
        <p:spPr>
          <a:xfrm>
            <a:off x="416560" y="1981200"/>
            <a:ext cx="8920480" cy="3352800"/>
          </a:xfrm>
          <a:prstGeom prst="rect">
            <a:avLst/>
          </a:prstGeom>
        </p:spPr>
        <p:txBody>
          <a:bodyPr lIns="0" tIns="0" rIns="0" bIns="0" rtlCol="0" anchor="t">
            <a:spAutoFit/>
          </a:bodyPr>
          <a:lstStyle/>
          <a:p>
            <a:pPr algn="ctr">
              <a:lnSpc>
                <a:spcPts val="2400"/>
              </a:lnSpc>
            </a:pPr>
            <a:r>
              <a:rPr lang="en-US" sz="2000">
                <a:solidFill>
                  <a:srgbClr val="000000"/>
                </a:solidFill>
                <a:latin typeface="Montserrat Bold"/>
                <a:ea typeface="Montserrat Bold"/>
                <a:cs typeface="Montserrat Bold"/>
                <a:sym typeface="Montserrat Bold"/>
              </a:rPr>
              <a:t>Aim</a:t>
            </a:r>
            <a:r>
              <a:rPr lang="en-US" sz="2000">
                <a:solidFill>
                  <a:srgbClr val="000000"/>
                </a:solidFill>
                <a:latin typeface="Montserrat"/>
                <a:ea typeface="Montserrat"/>
                <a:cs typeface="Montserrat"/>
                <a:sym typeface="Montserrat"/>
              </a:rPr>
              <a:t>: Assess the impact of dietetic services within a Gastroenterology ambulatory hub setting over 2 years.</a:t>
            </a:r>
          </a:p>
          <a:p>
            <a:pPr algn="ctr">
              <a:lnSpc>
                <a:spcPts val="2400"/>
              </a:lnSpc>
            </a:pPr>
            <a:endParaRPr lang="en-US" sz="2000">
              <a:solidFill>
                <a:srgbClr val="000000"/>
              </a:solidFill>
              <a:latin typeface="Montserrat"/>
              <a:ea typeface="Montserrat"/>
              <a:cs typeface="Montserrat"/>
              <a:sym typeface="Montserrat"/>
            </a:endParaRPr>
          </a:p>
          <a:p>
            <a:pPr algn="ctr">
              <a:lnSpc>
                <a:spcPts val="2400"/>
              </a:lnSpc>
            </a:pPr>
            <a:r>
              <a:rPr lang="en-US" sz="2000">
                <a:solidFill>
                  <a:srgbClr val="000000"/>
                </a:solidFill>
                <a:latin typeface="Montserrat Bold"/>
                <a:ea typeface="Montserrat Bold"/>
                <a:cs typeface="Montserrat Bold"/>
                <a:sym typeface="Montserrat Bold"/>
              </a:rPr>
              <a:t>Method: </a:t>
            </a:r>
            <a:r>
              <a:rPr lang="en-US" sz="2000">
                <a:solidFill>
                  <a:srgbClr val="000000"/>
                </a:solidFill>
                <a:latin typeface="Montserrat"/>
                <a:ea typeface="Montserrat"/>
                <a:cs typeface="Montserrat"/>
                <a:sym typeface="Montserrat"/>
              </a:rPr>
              <a:t>Impact was assessed via quantitative and qualitative methods;</a:t>
            </a:r>
          </a:p>
          <a:p>
            <a:pPr algn="ctr">
              <a:lnSpc>
                <a:spcPts val="2400"/>
              </a:lnSpc>
            </a:pPr>
            <a:r>
              <a:rPr lang="en-US" sz="2000">
                <a:solidFill>
                  <a:srgbClr val="000000"/>
                </a:solidFill>
                <a:latin typeface="Montserrat"/>
                <a:ea typeface="Montserrat"/>
                <a:cs typeface="Montserrat"/>
                <a:sym typeface="Montserrat"/>
              </a:rPr>
              <a:t>patient feedback questionnaires</a:t>
            </a:r>
          </a:p>
          <a:p>
            <a:pPr algn="ctr">
              <a:lnSpc>
                <a:spcPts val="2400"/>
              </a:lnSpc>
            </a:pPr>
            <a:r>
              <a:rPr lang="en-US" sz="2000">
                <a:solidFill>
                  <a:srgbClr val="000000"/>
                </a:solidFill>
                <a:latin typeface="Montserrat"/>
                <a:ea typeface="Montserrat"/>
                <a:cs typeface="Montserrat"/>
                <a:sym typeface="Montserrat"/>
              </a:rPr>
              <a:t>dietetic outcome measures </a:t>
            </a:r>
          </a:p>
          <a:p>
            <a:pPr algn="ctr">
              <a:lnSpc>
                <a:spcPts val="2400"/>
              </a:lnSpc>
            </a:pPr>
            <a:endParaRPr lang="en-US" sz="2000">
              <a:solidFill>
                <a:srgbClr val="000000"/>
              </a:solidFill>
              <a:latin typeface="Montserrat"/>
              <a:ea typeface="Montserrat"/>
              <a:cs typeface="Montserrat"/>
              <a:sym typeface="Montserrat"/>
            </a:endParaRPr>
          </a:p>
          <a:p>
            <a:pPr algn="ctr">
              <a:lnSpc>
                <a:spcPts val="2400"/>
              </a:lnSpc>
            </a:pPr>
            <a:r>
              <a:rPr lang="en-US" sz="2000">
                <a:solidFill>
                  <a:srgbClr val="000000"/>
                </a:solidFill>
                <a:latin typeface="Montserrat"/>
                <a:ea typeface="Montserrat"/>
                <a:cs typeface="Montserrat"/>
                <a:sym typeface="Montserrat"/>
              </a:rPr>
              <a:t>Both methods contributed to evaluating </a:t>
            </a:r>
          </a:p>
          <a:p>
            <a:pPr marL="257387" lvl="1" indent="-128693" algn="ctr">
              <a:lnSpc>
                <a:spcPts val="2400"/>
              </a:lnSpc>
            </a:pPr>
            <a:r>
              <a:rPr lang="en-US" sz="2000">
                <a:solidFill>
                  <a:srgbClr val="000000"/>
                </a:solidFill>
                <a:latin typeface="Montserrat Bold Italics"/>
                <a:ea typeface="Montserrat Bold Italics"/>
                <a:cs typeface="Montserrat Bold Italics"/>
                <a:sym typeface="Montserrat Bold Italics"/>
              </a:rPr>
              <a:t>patient outcomes </a:t>
            </a:r>
            <a:r>
              <a:rPr lang="en-US" sz="2000">
                <a:solidFill>
                  <a:srgbClr val="000000"/>
                </a:solidFill>
                <a:latin typeface="Montserrat"/>
                <a:ea typeface="Montserrat"/>
                <a:cs typeface="Montserrat"/>
                <a:sym typeface="Montserrat"/>
              </a:rPr>
              <a:t>and </a:t>
            </a:r>
            <a:r>
              <a:rPr lang="en-US" sz="2000">
                <a:solidFill>
                  <a:srgbClr val="000000"/>
                </a:solidFill>
                <a:latin typeface="Montserrat Bold Italics"/>
                <a:ea typeface="Montserrat Bold Italics"/>
                <a:cs typeface="Montserrat Bold Italics"/>
                <a:sym typeface="Montserrat Bold Italics"/>
              </a:rPr>
              <a:t>service outcomes</a:t>
            </a:r>
            <a:r>
              <a:rPr lang="en-US" sz="2000">
                <a:solidFill>
                  <a:srgbClr val="000000"/>
                </a:solidFill>
                <a:latin typeface="Montserrat"/>
                <a:ea typeface="Montserrat"/>
                <a:cs typeface="Montserrat"/>
                <a:sym typeface="Montserrat"/>
              </a:rPr>
              <a:t>.</a:t>
            </a:r>
          </a:p>
          <a:p>
            <a:pPr marL="257387" lvl="1" indent="-128693" algn="l">
              <a:lnSpc>
                <a:spcPts val="2400"/>
              </a:lnSpc>
            </a:pPr>
            <a:endParaRPr lang="en-US" sz="2000">
              <a:solidFill>
                <a:srgbClr val="000000"/>
              </a:solidFill>
              <a:latin typeface="Montserrat"/>
              <a:ea typeface="Montserrat"/>
              <a:cs typeface="Montserrat"/>
              <a:sym typeface="Montserrat"/>
            </a:endParaRPr>
          </a:p>
        </p:txBody>
      </p:sp>
      <p:sp>
        <p:nvSpPr>
          <p:cNvPr id="10" name="Freeform 10">
            <a:extLst>
              <a:ext uri="{C183D7F6-B498-43B3-948B-1728B52AA6E4}">
                <adec:decorative xmlns:adec="http://schemas.microsoft.com/office/drawing/2017/decorative" val="1"/>
              </a:ext>
            </a:extLst>
          </p:cNvPr>
          <p:cNvSpPr/>
          <p:nvPr/>
        </p:nvSpPr>
        <p:spPr>
          <a:xfrm>
            <a:off x="3929659" y="5214620"/>
            <a:ext cx="1894281" cy="1932940"/>
          </a:xfrm>
          <a:custGeom>
            <a:avLst/>
            <a:gdLst/>
            <a:ahLst/>
            <a:cxnLst/>
            <a:rect l="l" t="t" r="r" b="b"/>
            <a:pathLst>
              <a:path w="1894281" h="1932940">
                <a:moveTo>
                  <a:pt x="0" y="0"/>
                </a:moveTo>
                <a:lnTo>
                  <a:pt x="1894282" y="0"/>
                </a:lnTo>
                <a:lnTo>
                  <a:pt x="1894282" y="1932941"/>
                </a:lnTo>
                <a:lnTo>
                  <a:pt x="0" y="19329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TextBox 11"/>
          <p:cNvSpPr txBox="1">
            <a:spLocks noGrp="1"/>
          </p:cNvSpPr>
          <p:nvPr>
            <p:ph type="title" idx="4294967295"/>
          </p:nvPr>
        </p:nvSpPr>
        <p:spPr>
          <a:xfrm>
            <a:off x="823595" y="1163148"/>
            <a:ext cx="8106410" cy="4572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6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B5CC"/>
                </a:solidFill>
                <a:effectLst/>
                <a:uLnTx/>
                <a:uFillTx/>
                <a:latin typeface="Montserrat Bold"/>
                <a:ea typeface="Montserrat Bold"/>
                <a:cs typeface="Montserrat Bold"/>
                <a:sym typeface="Montserrat Bold"/>
              </a:rPr>
              <a:t>Overview of the project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BHSCTmainlogo_purple copy"/>
          <p:cNvSpPr/>
          <p:nvPr/>
        </p:nvSpPr>
        <p:spPr>
          <a:xfrm>
            <a:off x="406400" y="6502400"/>
            <a:ext cx="3251200" cy="645161"/>
          </a:xfrm>
          <a:custGeom>
            <a:avLst/>
            <a:gdLst/>
            <a:ahLst/>
            <a:cxnLst/>
            <a:rect l="l" t="t" r="r" b="b"/>
            <a:pathLst>
              <a:path w="3251200" h="645161">
                <a:moveTo>
                  <a:pt x="0" y="0"/>
                </a:moveTo>
                <a:lnTo>
                  <a:pt x="3251200" y="0"/>
                </a:lnTo>
                <a:lnTo>
                  <a:pt x="3251200" y="645161"/>
                </a:lnTo>
                <a:lnTo>
                  <a:pt x="0" y="645161"/>
                </a:lnTo>
                <a:lnTo>
                  <a:pt x="0" y="0"/>
                </a:lnTo>
                <a:close/>
              </a:path>
            </a:pathLst>
          </a:custGeom>
          <a:blipFill>
            <a:blip r:embed="rId3"/>
            <a:stretch>
              <a:fillRect r="-313"/>
            </a:stretch>
          </a:blipFill>
        </p:spPr>
      </p:sp>
      <p:grpSp>
        <p:nvGrpSpPr>
          <p:cNvPr id="3" name="Group 3">
            <a:extLst>
              <a:ext uri="{C183D7F6-B498-43B3-948B-1728B52AA6E4}">
                <adec:decorative xmlns:adec="http://schemas.microsoft.com/office/drawing/2017/decorative" val="1"/>
              </a:ext>
            </a:extLst>
          </p:cNvPr>
          <p:cNvGrpSpPr/>
          <p:nvPr/>
        </p:nvGrpSpPr>
        <p:grpSpPr>
          <a:xfrm>
            <a:off x="-5080" y="6253480"/>
            <a:ext cx="9763760" cy="1066800"/>
            <a:chOff x="0" y="0"/>
            <a:chExt cx="13018347" cy="1422400"/>
          </a:xfrm>
        </p:grpSpPr>
        <p:sp>
          <p:nvSpPr>
            <p:cNvPr id="4" name="Freeform 4"/>
            <p:cNvSpPr/>
            <p:nvPr/>
          </p:nvSpPr>
          <p:spPr>
            <a:xfrm>
              <a:off x="6731" y="6731"/>
              <a:ext cx="13004800" cy="1408938"/>
            </a:xfrm>
            <a:custGeom>
              <a:avLst/>
              <a:gdLst/>
              <a:ahLst/>
              <a:cxnLst/>
              <a:rect l="l" t="t" r="r" b="b"/>
              <a:pathLst>
                <a:path w="13004800" h="1408938">
                  <a:moveTo>
                    <a:pt x="0" y="0"/>
                  </a:moveTo>
                  <a:lnTo>
                    <a:pt x="13004800" y="0"/>
                  </a:lnTo>
                  <a:lnTo>
                    <a:pt x="13004800" y="1408938"/>
                  </a:lnTo>
                  <a:lnTo>
                    <a:pt x="0" y="1408938"/>
                  </a:lnTo>
                  <a:close/>
                </a:path>
              </a:pathLst>
            </a:custGeom>
            <a:solidFill>
              <a:srgbClr val="FFFFFF"/>
            </a:solidFill>
          </p:spPr>
        </p:sp>
        <p:sp>
          <p:nvSpPr>
            <p:cNvPr id="5" name="Freeform 5"/>
            <p:cNvSpPr/>
            <p:nvPr/>
          </p:nvSpPr>
          <p:spPr>
            <a:xfrm>
              <a:off x="0" y="0"/>
              <a:ext cx="13018263" cy="1422400"/>
            </a:xfrm>
            <a:custGeom>
              <a:avLst/>
              <a:gdLst/>
              <a:ahLst/>
              <a:cxnLst/>
              <a:rect l="l" t="t" r="r" b="b"/>
              <a:pathLst>
                <a:path w="13018263" h="1422400">
                  <a:moveTo>
                    <a:pt x="6731" y="0"/>
                  </a:moveTo>
                  <a:lnTo>
                    <a:pt x="13011531" y="0"/>
                  </a:lnTo>
                  <a:cubicBezTo>
                    <a:pt x="13015213" y="0"/>
                    <a:pt x="13018263" y="3048"/>
                    <a:pt x="13018263" y="6731"/>
                  </a:cubicBezTo>
                  <a:lnTo>
                    <a:pt x="13018263" y="1415669"/>
                  </a:lnTo>
                  <a:cubicBezTo>
                    <a:pt x="13018263" y="1419352"/>
                    <a:pt x="13015213" y="1422400"/>
                    <a:pt x="13011531" y="1422400"/>
                  </a:cubicBezTo>
                  <a:lnTo>
                    <a:pt x="6731" y="1422400"/>
                  </a:lnTo>
                  <a:cubicBezTo>
                    <a:pt x="3048" y="1422400"/>
                    <a:pt x="0" y="1419352"/>
                    <a:pt x="0" y="1415669"/>
                  </a:cubicBezTo>
                  <a:lnTo>
                    <a:pt x="0" y="6731"/>
                  </a:lnTo>
                  <a:cubicBezTo>
                    <a:pt x="0" y="3048"/>
                    <a:pt x="3048" y="0"/>
                    <a:pt x="6731" y="0"/>
                  </a:cubicBezTo>
                  <a:moveTo>
                    <a:pt x="6731" y="13589"/>
                  </a:moveTo>
                  <a:lnTo>
                    <a:pt x="6731" y="6731"/>
                  </a:lnTo>
                  <a:lnTo>
                    <a:pt x="13462" y="6731"/>
                  </a:lnTo>
                  <a:lnTo>
                    <a:pt x="13462" y="1415669"/>
                  </a:lnTo>
                  <a:lnTo>
                    <a:pt x="6731" y="1415669"/>
                  </a:lnTo>
                  <a:lnTo>
                    <a:pt x="6731" y="1408938"/>
                  </a:lnTo>
                  <a:lnTo>
                    <a:pt x="13011531" y="1408938"/>
                  </a:lnTo>
                  <a:lnTo>
                    <a:pt x="13011531" y="1415669"/>
                  </a:lnTo>
                  <a:lnTo>
                    <a:pt x="13004800" y="1415669"/>
                  </a:lnTo>
                  <a:lnTo>
                    <a:pt x="13004800" y="6731"/>
                  </a:lnTo>
                  <a:lnTo>
                    <a:pt x="13011531" y="6731"/>
                  </a:lnTo>
                  <a:lnTo>
                    <a:pt x="13011531" y="13462"/>
                  </a:lnTo>
                  <a:lnTo>
                    <a:pt x="6731" y="13462"/>
                  </a:lnTo>
                  <a:close/>
                </a:path>
              </a:pathLst>
            </a:custGeom>
            <a:solidFill>
              <a:srgbClr val="FFFFFF"/>
            </a:solidFill>
          </p:spPr>
        </p:sp>
      </p:grpSp>
      <p:sp>
        <p:nvSpPr>
          <p:cNvPr id="6" name="Freeform 6" descr="curves-white bkg2"/>
          <p:cNvSpPr/>
          <p:nvPr/>
        </p:nvSpPr>
        <p:spPr>
          <a:xfrm>
            <a:off x="6925733" y="3114041"/>
            <a:ext cx="2827867" cy="4201159"/>
          </a:xfrm>
          <a:custGeom>
            <a:avLst/>
            <a:gdLst/>
            <a:ahLst/>
            <a:cxnLst/>
            <a:rect l="l" t="t" r="r" b="b"/>
            <a:pathLst>
              <a:path w="2827867" h="4201159">
                <a:moveTo>
                  <a:pt x="0" y="0"/>
                </a:moveTo>
                <a:lnTo>
                  <a:pt x="2827867" y="0"/>
                </a:lnTo>
                <a:lnTo>
                  <a:pt x="2827867" y="4201159"/>
                </a:lnTo>
                <a:lnTo>
                  <a:pt x="0" y="4201159"/>
                </a:lnTo>
                <a:lnTo>
                  <a:pt x="0" y="0"/>
                </a:lnTo>
                <a:close/>
              </a:path>
            </a:pathLst>
          </a:custGeom>
          <a:blipFill>
            <a:blip r:embed="rId4"/>
            <a:stretch>
              <a:fillRect r="-38"/>
            </a:stretch>
          </a:blipFill>
        </p:spPr>
      </p:sp>
      <p:sp>
        <p:nvSpPr>
          <p:cNvPr id="7" name="Freeform 7" descr="SEHSCTmainlogo"/>
          <p:cNvSpPr/>
          <p:nvPr/>
        </p:nvSpPr>
        <p:spPr>
          <a:xfrm>
            <a:off x="444342" y="6342177"/>
            <a:ext cx="880175" cy="618067"/>
          </a:xfrm>
          <a:custGeom>
            <a:avLst/>
            <a:gdLst/>
            <a:ahLst/>
            <a:cxnLst/>
            <a:rect l="l" t="t" r="r" b="b"/>
            <a:pathLst>
              <a:path w="880175" h="618067">
                <a:moveTo>
                  <a:pt x="0" y="0"/>
                </a:moveTo>
                <a:lnTo>
                  <a:pt x="880175" y="0"/>
                </a:lnTo>
                <a:lnTo>
                  <a:pt x="880175" y="618067"/>
                </a:lnTo>
                <a:lnTo>
                  <a:pt x="0" y="618067"/>
                </a:lnTo>
                <a:lnTo>
                  <a:pt x="0" y="0"/>
                </a:lnTo>
                <a:close/>
              </a:path>
            </a:pathLst>
          </a:custGeom>
          <a:blipFill>
            <a:blip r:embed="rId5"/>
            <a:stretch>
              <a:fillRect r="-294045"/>
            </a:stretch>
          </a:blipFill>
        </p:spPr>
      </p:sp>
      <p:sp>
        <p:nvSpPr>
          <p:cNvPr id="8" name="Freeform 8">
            <a:extLst>
              <a:ext uri="{C183D7F6-B498-43B3-948B-1728B52AA6E4}">
                <adec:decorative xmlns:adec="http://schemas.microsoft.com/office/drawing/2017/decorative" val="1"/>
              </a:ext>
            </a:extLst>
          </p:cNvPr>
          <p:cNvSpPr/>
          <p:nvPr/>
        </p:nvSpPr>
        <p:spPr>
          <a:xfrm>
            <a:off x="-508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6"/>
            <a:stretch>
              <a:fillRect l="-3429" r="-29588"/>
            </a:stretch>
          </a:blipFill>
        </p:spPr>
      </p:sp>
      <p:sp>
        <p:nvSpPr>
          <p:cNvPr id="9" name="TextBox 9"/>
          <p:cNvSpPr txBox="1">
            <a:spLocks noGrp="1"/>
          </p:cNvSpPr>
          <p:nvPr>
            <p:ph type="title" idx="4294967295"/>
          </p:nvPr>
        </p:nvSpPr>
        <p:spPr>
          <a:xfrm>
            <a:off x="3657600" y="550094"/>
            <a:ext cx="3077845" cy="4572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6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B5CC"/>
                </a:solidFill>
                <a:effectLst/>
                <a:uLnTx/>
                <a:uFillTx/>
                <a:latin typeface="Montserrat Bold"/>
                <a:ea typeface="Montserrat Bold"/>
                <a:cs typeface="Montserrat Bold"/>
                <a:sym typeface="Montserrat Bold"/>
              </a:rPr>
              <a:t>Results</a:t>
            </a:r>
          </a:p>
        </p:txBody>
      </p:sp>
      <p:sp>
        <p:nvSpPr>
          <p:cNvPr id="10" name="TextBox 10"/>
          <p:cNvSpPr txBox="1"/>
          <p:nvPr/>
        </p:nvSpPr>
        <p:spPr>
          <a:xfrm>
            <a:off x="731520" y="4973765"/>
            <a:ext cx="4348823" cy="1714500"/>
          </a:xfrm>
          <a:prstGeom prst="rect">
            <a:avLst/>
          </a:prstGeom>
        </p:spPr>
        <p:txBody>
          <a:bodyPr lIns="0" tIns="0" rIns="0" bIns="0" rtlCol="0" anchor="t">
            <a:spAutoFit/>
          </a:bodyPr>
          <a:lstStyle/>
          <a:p>
            <a:pPr algn="l">
              <a:lnSpc>
                <a:spcPts val="1535"/>
              </a:lnSpc>
            </a:pPr>
            <a:r>
              <a:rPr lang="en-US" sz="1279">
                <a:solidFill>
                  <a:srgbClr val="000000"/>
                </a:solidFill>
                <a:latin typeface="Montserrat Bold"/>
                <a:ea typeface="Montserrat Bold"/>
                <a:cs typeface="Montserrat Bold"/>
                <a:sym typeface="Montserrat Bold"/>
              </a:rPr>
              <a:t>In 2021/22;</a:t>
            </a:r>
          </a:p>
          <a:p>
            <a:pPr algn="l">
              <a:lnSpc>
                <a:spcPts val="1535"/>
              </a:lnSpc>
            </a:pPr>
            <a:endParaRPr lang="en-US" sz="1279">
              <a:solidFill>
                <a:srgbClr val="000000"/>
              </a:solidFill>
              <a:latin typeface="Montserrat Bold"/>
              <a:ea typeface="Montserrat Bold"/>
              <a:cs typeface="Montserrat Bold"/>
              <a:sym typeface="Montserrat Bold"/>
            </a:endParaRPr>
          </a:p>
          <a:p>
            <a:pPr algn="l">
              <a:lnSpc>
                <a:spcPts val="1536"/>
              </a:lnSpc>
            </a:pPr>
            <a:r>
              <a:rPr lang="en-US" sz="1280">
                <a:solidFill>
                  <a:srgbClr val="000000"/>
                </a:solidFill>
                <a:latin typeface="Montserrat"/>
                <a:ea typeface="Montserrat"/>
                <a:cs typeface="Montserrat"/>
                <a:sym typeface="Montserrat"/>
              </a:rPr>
              <a:t>~25-30% of hub referrals required dietetic input.</a:t>
            </a:r>
            <a:r>
              <a:rPr lang="en-US" sz="1280">
                <a:solidFill>
                  <a:srgbClr val="000000"/>
                </a:solidFill>
                <a:latin typeface="Montserrat Bold"/>
                <a:ea typeface="Montserrat Bold"/>
                <a:cs typeface="Montserrat Bold"/>
                <a:sym typeface="Montserrat Bold"/>
              </a:rPr>
              <a:t> </a:t>
            </a:r>
          </a:p>
          <a:p>
            <a:pPr algn="l">
              <a:lnSpc>
                <a:spcPts val="1536"/>
              </a:lnSpc>
            </a:pPr>
            <a:endParaRPr lang="en-US" sz="1280">
              <a:solidFill>
                <a:srgbClr val="000000"/>
              </a:solidFill>
              <a:latin typeface="Montserrat Bold"/>
              <a:ea typeface="Montserrat Bold"/>
              <a:cs typeface="Montserrat Bold"/>
              <a:sym typeface="Montserrat Bold"/>
            </a:endParaRPr>
          </a:p>
          <a:p>
            <a:pPr marL="276353" lvl="1" indent="-138176" algn="l">
              <a:lnSpc>
                <a:spcPts val="1536"/>
              </a:lnSpc>
              <a:buFont typeface="Arial"/>
              <a:buChar char="•"/>
            </a:pPr>
            <a:r>
              <a:rPr lang="en-US" sz="1280">
                <a:solidFill>
                  <a:srgbClr val="000000"/>
                </a:solidFill>
                <a:latin typeface="Montserrat"/>
                <a:ea typeface="Montserrat"/>
                <a:cs typeface="Montserrat"/>
                <a:sym typeface="Montserrat"/>
              </a:rPr>
              <a:t>100% of patients required condition related diet advice</a:t>
            </a:r>
          </a:p>
          <a:p>
            <a:pPr marL="276353" lvl="1" indent="-138176" algn="l">
              <a:lnSpc>
                <a:spcPts val="1536"/>
              </a:lnSpc>
              <a:buFont typeface="Arial"/>
              <a:buChar char="•"/>
            </a:pPr>
            <a:r>
              <a:rPr lang="en-US" sz="1280">
                <a:solidFill>
                  <a:srgbClr val="000000"/>
                </a:solidFill>
                <a:latin typeface="Montserrat"/>
                <a:ea typeface="Montserrat"/>
                <a:cs typeface="Montserrat"/>
                <a:sym typeface="Montserrat"/>
              </a:rPr>
              <a:t>63% required nutritional support</a:t>
            </a:r>
          </a:p>
          <a:p>
            <a:pPr marL="276352" lvl="1" indent="-138176" algn="l">
              <a:lnSpc>
                <a:spcPts val="1535"/>
              </a:lnSpc>
              <a:buFont typeface="Arial"/>
              <a:buChar char="•"/>
            </a:pPr>
            <a:r>
              <a:rPr lang="en-US" sz="1279">
                <a:solidFill>
                  <a:srgbClr val="000000"/>
                </a:solidFill>
                <a:latin typeface="Montserrat"/>
                <a:ea typeface="Montserrat"/>
                <a:cs typeface="Montserrat"/>
                <a:sym typeface="Montserrat"/>
              </a:rPr>
              <a:t>70% required bowel function advice</a:t>
            </a:r>
            <a:r>
              <a:rPr lang="en-US" sz="1279">
                <a:solidFill>
                  <a:srgbClr val="000000"/>
                </a:solidFill>
                <a:latin typeface="Montserrat Bold"/>
                <a:ea typeface="Montserrat Bold"/>
                <a:cs typeface="Montserrat Bold"/>
                <a:sym typeface="Montserrat Bold"/>
              </a:rPr>
              <a:t> </a:t>
            </a:r>
            <a:r>
              <a:rPr lang="en-US" sz="1279">
                <a:solidFill>
                  <a:srgbClr val="000000"/>
                </a:solidFill>
                <a:latin typeface="Montserrat"/>
                <a:ea typeface="Montserrat"/>
                <a:cs typeface="Montserrat"/>
                <a:sym typeface="Montserrat"/>
              </a:rPr>
              <a:t> </a:t>
            </a:r>
          </a:p>
          <a:p>
            <a:pPr marL="164727" lvl="1" indent="-82364" algn="l">
              <a:lnSpc>
                <a:spcPts val="1535"/>
              </a:lnSpc>
            </a:pPr>
            <a:endParaRPr lang="en-US" sz="1279">
              <a:solidFill>
                <a:srgbClr val="000000"/>
              </a:solidFill>
              <a:latin typeface="Montserrat"/>
              <a:ea typeface="Montserrat"/>
              <a:cs typeface="Montserrat"/>
              <a:sym typeface="Montserrat"/>
            </a:endParaRPr>
          </a:p>
        </p:txBody>
      </p:sp>
      <p:sp>
        <p:nvSpPr>
          <p:cNvPr id="11" name="TextBox 11"/>
          <p:cNvSpPr txBox="1"/>
          <p:nvPr/>
        </p:nvSpPr>
        <p:spPr>
          <a:xfrm>
            <a:off x="5511417" y="4973765"/>
            <a:ext cx="3837993" cy="1714500"/>
          </a:xfrm>
          <a:prstGeom prst="rect">
            <a:avLst/>
          </a:prstGeom>
        </p:spPr>
        <p:txBody>
          <a:bodyPr lIns="0" tIns="0" rIns="0" bIns="0" rtlCol="0" anchor="t">
            <a:spAutoFit/>
          </a:bodyPr>
          <a:lstStyle/>
          <a:p>
            <a:pPr algn="l">
              <a:lnSpc>
                <a:spcPts val="1535"/>
              </a:lnSpc>
            </a:pPr>
            <a:r>
              <a:rPr lang="en-US" sz="1279">
                <a:solidFill>
                  <a:srgbClr val="000000"/>
                </a:solidFill>
                <a:latin typeface="Montserrat Bold"/>
                <a:ea typeface="Montserrat Bold"/>
                <a:cs typeface="Montserrat Bold"/>
                <a:sym typeface="Montserrat Bold"/>
              </a:rPr>
              <a:t>In 2022/23</a:t>
            </a:r>
            <a:r>
              <a:rPr lang="en-US" sz="1279">
                <a:solidFill>
                  <a:srgbClr val="000000"/>
                </a:solidFill>
                <a:latin typeface="Montserrat"/>
                <a:ea typeface="Montserrat"/>
                <a:cs typeface="Montserrat"/>
                <a:sym typeface="Montserrat"/>
              </a:rPr>
              <a:t>;</a:t>
            </a:r>
          </a:p>
          <a:p>
            <a:pPr algn="l">
              <a:lnSpc>
                <a:spcPts val="1535"/>
              </a:lnSpc>
            </a:pPr>
            <a:endParaRPr lang="en-US" sz="1279">
              <a:solidFill>
                <a:srgbClr val="000000"/>
              </a:solidFill>
              <a:latin typeface="Montserrat"/>
              <a:ea typeface="Montserrat"/>
              <a:cs typeface="Montserrat"/>
              <a:sym typeface="Montserrat"/>
            </a:endParaRPr>
          </a:p>
          <a:p>
            <a:pPr algn="l">
              <a:lnSpc>
                <a:spcPts val="1535"/>
              </a:lnSpc>
            </a:pPr>
            <a:r>
              <a:rPr lang="en-US" sz="1279">
                <a:solidFill>
                  <a:srgbClr val="000000"/>
                </a:solidFill>
                <a:latin typeface="Montserrat"/>
                <a:ea typeface="Montserrat"/>
                <a:cs typeface="Montserrat"/>
                <a:sym typeface="Montserrat"/>
              </a:rPr>
              <a:t>~20-25% of hub referrals required dietetic input </a:t>
            </a:r>
          </a:p>
          <a:p>
            <a:pPr algn="l">
              <a:lnSpc>
                <a:spcPts val="1535"/>
              </a:lnSpc>
            </a:pPr>
            <a:endParaRPr lang="en-US" sz="1279">
              <a:solidFill>
                <a:srgbClr val="000000"/>
              </a:solidFill>
              <a:latin typeface="Montserrat"/>
              <a:ea typeface="Montserrat"/>
              <a:cs typeface="Montserrat"/>
              <a:sym typeface="Montserrat"/>
            </a:endParaRPr>
          </a:p>
          <a:p>
            <a:pPr marL="276353" lvl="1" indent="-138176" algn="l">
              <a:lnSpc>
                <a:spcPts val="1536"/>
              </a:lnSpc>
              <a:buFont typeface="Arial"/>
              <a:buChar char="•"/>
            </a:pPr>
            <a:r>
              <a:rPr lang="en-US" sz="1280">
                <a:solidFill>
                  <a:srgbClr val="000000"/>
                </a:solidFill>
                <a:latin typeface="Montserrat"/>
                <a:ea typeface="Montserrat"/>
                <a:cs typeface="Montserrat"/>
                <a:sym typeface="Montserrat"/>
              </a:rPr>
              <a:t>75% of patients reported an improved ability to manage their diet.</a:t>
            </a:r>
          </a:p>
          <a:p>
            <a:pPr marL="276352" lvl="1" indent="-138176" algn="l">
              <a:lnSpc>
                <a:spcPts val="1535"/>
              </a:lnSpc>
              <a:buFont typeface="Arial"/>
              <a:buChar char="•"/>
            </a:pPr>
            <a:r>
              <a:rPr lang="en-US" sz="1279">
                <a:solidFill>
                  <a:srgbClr val="000000"/>
                </a:solidFill>
                <a:latin typeface="Montserrat"/>
                <a:ea typeface="Montserrat"/>
                <a:cs typeface="Montserrat"/>
                <a:sym typeface="Montserrat"/>
              </a:rPr>
              <a:t>94% of patients found a benefit from a MDT approach.</a:t>
            </a:r>
          </a:p>
        </p:txBody>
      </p:sp>
      <p:pic>
        <p:nvPicPr>
          <p:cNvPr id="12" name="Picture 12">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13684" y="311280"/>
            <a:ext cx="10180968" cy="5316153"/>
          </a:xfrm>
          <a:prstGeom prst="rect">
            <a:avLst/>
          </a:prstGeom>
        </p:spPr>
      </p:pic>
      <p:sp>
        <p:nvSpPr>
          <p:cNvPr id="13" name="TextBox 13"/>
          <p:cNvSpPr txBox="1"/>
          <p:nvPr/>
        </p:nvSpPr>
        <p:spPr>
          <a:xfrm>
            <a:off x="1753121" y="6812607"/>
            <a:ext cx="6247358" cy="304800"/>
          </a:xfrm>
          <a:prstGeom prst="rect">
            <a:avLst/>
          </a:prstGeom>
        </p:spPr>
        <p:txBody>
          <a:bodyPr lIns="0" tIns="0" rIns="0" bIns="0" rtlCol="0" anchor="t">
            <a:spAutoFit/>
          </a:bodyPr>
          <a:lstStyle/>
          <a:p>
            <a:pPr algn="ctr">
              <a:lnSpc>
                <a:spcPts val="1919"/>
              </a:lnSpc>
              <a:spcBef>
                <a:spcPct val="0"/>
              </a:spcBef>
            </a:pPr>
            <a:r>
              <a:rPr lang="en-US" sz="1599">
                <a:solidFill>
                  <a:srgbClr val="000000"/>
                </a:solidFill>
                <a:latin typeface="Mont Bold"/>
                <a:ea typeface="Mont Bold"/>
                <a:cs typeface="Mont Bold"/>
                <a:sym typeface="Mont Bold"/>
              </a:rPr>
              <a:t>Overall 100% of users (n= 245) would recommend this service.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BHSCTmainlogo_purple copy"/>
          <p:cNvSpPr/>
          <p:nvPr/>
        </p:nvSpPr>
        <p:spPr>
          <a:xfrm>
            <a:off x="406400" y="6502400"/>
            <a:ext cx="3251200" cy="645161"/>
          </a:xfrm>
          <a:custGeom>
            <a:avLst/>
            <a:gdLst/>
            <a:ahLst/>
            <a:cxnLst/>
            <a:rect l="l" t="t" r="r" b="b"/>
            <a:pathLst>
              <a:path w="3251200" h="645161">
                <a:moveTo>
                  <a:pt x="0" y="0"/>
                </a:moveTo>
                <a:lnTo>
                  <a:pt x="3251200" y="0"/>
                </a:lnTo>
                <a:lnTo>
                  <a:pt x="3251200" y="645161"/>
                </a:lnTo>
                <a:lnTo>
                  <a:pt x="0" y="645161"/>
                </a:lnTo>
                <a:lnTo>
                  <a:pt x="0" y="0"/>
                </a:lnTo>
                <a:close/>
              </a:path>
            </a:pathLst>
          </a:custGeom>
          <a:blipFill>
            <a:blip r:embed="rId3"/>
            <a:stretch>
              <a:fillRect r="-313"/>
            </a:stretch>
          </a:blipFill>
        </p:spPr>
      </p:sp>
      <p:grpSp>
        <p:nvGrpSpPr>
          <p:cNvPr id="3" name="Group 3">
            <a:extLst>
              <a:ext uri="{C183D7F6-B498-43B3-948B-1728B52AA6E4}">
                <adec:decorative xmlns:adec="http://schemas.microsoft.com/office/drawing/2017/decorative" val="1"/>
              </a:ext>
            </a:extLst>
          </p:cNvPr>
          <p:cNvGrpSpPr/>
          <p:nvPr/>
        </p:nvGrpSpPr>
        <p:grpSpPr>
          <a:xfrm>
            <a:off x="-5080" y="6253480"/>
            <a:ext cx="9763760" cy="1066800"/>
            <a:chOff x="0" y="0"/>
            <a:chExt cx="13018347" cy="1422400"/>
          </a:xfrm>
        </p:grpSpPr>
        <p:sp>
          <p:nvSpPr>
            <p:cNvPr id="4" name="Freeform 4"/>
            <p:cNvSpPr/>
            <p:nvPr/>
          </p:nvSpPr>
          <p:spPr>
            <a:xfrm>
              <a:off x="6731" y="6731"/>
              <a:ext cx="13004800" cy="1408938"/>
            </a:xfrm>
            <a:custGeom>
              <a:avLst/>
              <a:gdLst/>
              <a:ahLst/>
              <a:cxnLst/>
              <a:rect l="l" t="t" r="r" b="b"/>
              <a:pathLst>
                <a:path w="13004800" h="1408938">
                  <a:moveTo>
                    <a:pt x="0" y="0"/>
                  </a:moveTo>
                  <a:lnTo>
                    <a:pt x="13004800" y="0"/>
                  </a:lnTo>
                  <a:lnTo>
                    <a:pt x="13004800" y="1408938"/>
                  </a:lnTo>
                  <a:lnTo>
                    <a:pt x="0" y="1408938"/>
                  </a:lnTo>
                  <a:close/>
                </a:path>
              </a:pathLst>
            </a:custGeom>
            <a:solidFill>
              <a:srgbClr val="FFFFFF"/>
            </a:solidFill>
          </p:spPr>
        </p:sp>
        <p:sp>
          <p:nvSpPr>
            <p:cNvPr id="5" name="Freeform 5"/>
            <p:cNvSpPr/>
            <p:nvPr/>
          </p:nvSpPr>
          <p:spPr>
            <a:xfrm>
              <a:off x="0" y="0"/>
              <a:ext cx="13018263" cy="1422400"/>
            </a:xfrm>
            <a:custGeom>
              <a:avLst/>
              <a:gdLst/>
              <a:ahLst/>
              <a:cxnLst/>
              <a:rect l="l" t="t" r="r" b="b"/>
              <a:pathLst>
                <a:path w="13018263" h="1422400">
                  <a:moveTo>
                    <a:pt x="6731" y="0"/>
                  </a:moveTo>
                  <a:lnTo>
                    <a:pt x="13011531" y="0"/>
                  </a:lnTo>
                  <a:cubicBezTo>
                    <a:pt x="13015213" y="0"/>
                    <a:pt x="13018263" y="3048"/>
                    <a:pt x="13018263" y="6731"/>
                  </a:cubicBezTo>
                  <a:lnTo>
                    <a:pt x="13018263" y="1415669"/>
                  </a:lnTo>
                  <a:cubicBezTo>
                    <a:pt x="13018263" y="1419352"/>
                    <a:pt x="13015213" y="1422400"/>
                    <a:pt x="13011531" y="1422400"/>
                  </a:cubicBezTo>
                  <a:lnTo>
                    <a:pt x="6731" y="1422400"/>
                  </a:lnTo>
                  <a:cubicBezTo>
                    <a:pt x="3048" y="1422400"/>
                    <a:pt x="0" y="1419352"/>
                    <a:pt x="0" y="1415669"/>
                  </a:cubicBezTo>
                  <a:lnTo>
                    <a:pt x="0" y="6731"/>
                  </a:lnTo>
                  <a:cubicBezTo>
                    <a:pt x="0" y="3048"/>
                    <a:pt x="3048" y="0"/>
                    <a:pt x="6731" y="0"/>
                  </a:cubicBezTo>
                  <a:moveTo>
                    <a:pt x="6731" y="13589"/>
                  </a:moveTo>
                  <a:lnTo>
                    <a:pt x="6731" y="6731"/>
                  </a:lnTo>
                  <a:lnTo>
                    <a:pt x="13462" y="6731"/>
                  </a:lnTo>
                  <a:lnTo>
                    <a:pt x="13462" y="1415669"/>
                  </a:lnTo>
                  <a:lnTo>
                    <a:pt x="6731" y="1415669"/>
                  </a:lnTo>
                  <a:lnTo>
                    <a:pt x="6731" y="1408938"/>
                  </a:lnTo>
                  <a:lnTo>
                    <a:pt x="13011531" y="1408938"/>
                  </a:lnTo>
                  <a:lnTo>
                    <a:pt x="13011531" y="1415669"/>
                  </a:lnTo>
                  <a:lnTo>
                    <a:pt x="13004800" y="1415669"/>
                  </a:lnTo>
                  <a:lnTo>
                    <a:pt x="13004800" y="6731"/>
                  </a:lnTo>
                  <a:lnTo>
                    <a:pt x="13011531" y="6731"/>
                  </a:lnTo>
                  <a:lnTo>
                    <a:pt x="13011531" y="13462"/>
                  </a:lnTo>
                  <a:lnTo>
                    <a:pt x="6731" y="13462"/>
                  </a:lnTo>
                  <a:close/>
                </a:path>
              </a:pathLst>
            </a:custGeom>
            <a:solidFill>
              <a:srgbClr val="FFFFFF"/>
            </a:solidFill>
          </p:spPr>
        </p:sp>
      </p:grpSp>
      <p:sp>
        <p:nvSpPr>
          <p:cNvPr id="6" name="Freeform 6" descr="curves-white bkg2"/>
          <p:cNvSpPr/>
          <p:nvPr/>
        </p:nvSpPr>
        <p:spPr>
          <a:xfrm>
            <a:off x="6925733" y="3114041"/>
            <a:ext cx="2827867" cy="4201159"/>
          </a:xfrm>
          <a:custGeom>
            <a:avLst/>
            <a:gdLst/>
            <a:ahLst/>
            <a:cxnLst/>
            <a:rect l="l" t="t" r="r" b="b"/>
            <a:pathLst>
              <a:path w="2827867" h="4201159">
                <a:moveTo>
                  <a:pt x="0" y="0"/>
                </a:moveTo>
                <a:lnTo>
                  <a:pt x="2827867" y="0"/>
                </a:lnTo>
                <a:lnTo>
                  <a:pt x="2827867" y="4201159"/>
                </a:lnTo>
                <a:lnTo>
                  <a:pt x="0" y="4201159"/>
                </a:lnTo>
                <a:lnTo>
                  <a:pt x="0" y="0"/>
                </a:lnTo>
                <a:close/>
              </a:path>
            </a:pathLst>
          </a:custGeom>
          <a:blipFill>
            <a:blip r:embed="rId4"/>
            <a:stretch>
              <a:fillRect r="-38"/>
            </a:stretch>
          </a:blipFill>
        </p:spPr>
      </p:sp>
      <p:sp>
        <p:nvSpPr>
          <p:cNvPr id="7" name="Freeform 7" descr="SEHSCTmainlogo"/>
          <p:cNvSpPr/>
          <p:nvPr/>
        </p:nvSpPr>
        <p:spPr>
          <a:xfrm>
            <a:off x="444342" y="6342177"/>
            <a:ext cx="880175" cy="618067"/>
          </a:xfrm>
          <a:custGeom>
            <a:avLst/>
            <a:gdLst/>
            <a:ahLst/>
            <a:cxnLst/>
            <a:rect l="l" t="t" r="r" b="b"/>
            <a:pathLst>
              <a:path w="880175" h="618067">
                <a:moveTo>
                  <a:pt x="0" y="0"/>
                </a:moveTo>
                <a:lnTo>
                  <a:pt x="880175" y="0"/>
                </a:lnTo>
                <a:lnTo>
                  <a:pt x="880175" y="618067"/>
                </a:lnTo>
                <a:lnTo>
                  <a:pt x="0" y="618067"/>
                </a:lnTo>
                <a:lnTo>
                  <a:pt x="0" y="0"/>
                </a:lnTo>
                <a:close/>
              </a:path>
            </a:pathLst>
          </a:custGeom>
          <a:blipFill>
            <a:blip r:embed="rId5"/>
            <a:stretch>
              <a:fillRect r="-294045"/>
            </a:stretch>
          </a:blipFill>
        </p:spPr>
      </p:sp>
      <p:sp>
        <p:nvSpPr>
          <p:cNvPr id="8" name="Freeform 8">
            <a:extLst>
              <a:ext uri="{C183D7F6-B498-43B3-948B-1728B52AA6E4}">
                <adec:decorative xmlns:adec="http://schemas.microsoft.com/office/drawing/2017/decorative" val="1"/>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6"/>
            <a:stretch>
              <a:fillRect l="-3429" r="-29588"/>
            </a:stretch>
          </a:blipFill>
        </p:spPr>
      </p:sp>
      <p:sp>
        <p:nvSpPr>
          <p:cNvPr id="9" name="Freeform 9" descr="Patient comments"/>
          <p:cNvSpPr/>
          <p:nvPr/>
        </p:nvSpPr>
        <p:spPr>
          <a:xfrm>
            <a:off x="5237094" y="3717979"/>
            <a:ext cx="2211039" cy="1865564"/>
          </a:xfrm>
          <a:custGeom>
            <a:avLst/>
            <a:gdLst/>
            <a:ahLst/>
            <a:cxnLst/>
            <a:rect l="l" t="t" r="r" b="b"/>
            <a:pathLst>
              <a:path w="2211039" h="1865564">
                <a:moveTo>
                  <a:pt x="0" y="0"/>
                </a:moveTo>
                <a:lnTo>
                  <a:pt x="2211038" y="0"/>
                </a:lnTo>
                <a:lnTo>
                  <a:pt x="2211038" y="1865564"/>
                </a:lnTo>
                <a:lnTo>
                  <a:pt x="0" y="1865564"/>
                </a:lnTo>
                <a:lnTo>
                  <a:pt x="0" y="0"/>
                </a:lnTo>
                <a:close/>
              </a:path>
            </a:pathLst>
          </a:custGeom>
          <a:blipFill>
            <a:blip r:embed="rId7"/>
            <a:stretch>
              <a:fillRect/>
            </a:stretch>
          </a:blipFill>
          <a:ln cap="sq">
            <a:noFill/>
            <a:prstDash val="solid"/>
            <a:miter/>
          </a:ln>
        </p:spPr>
      </p:sp>
      <p:sp>
        <p:nvSpPr>
          <p:cNvPr id="10" name="TextBox 10"/>
          <p:cNvSpPr txBox="1"/>
          <p:nvPr/>
        </p:nvSpPr>
        <p:spPr>
          <a:xfrm>
            <a:off x="5180954" y="3942535"/>
            <a:ext cx="2267178" cy="1019175"/>
          </a:xfrm>
          <a:prstGeom prst="rect">
            <a:avLst/>
          </a:prstGeom>
        </p:spPr>
        <p:txBody>
          <a:bodyPr lIns="0" tIns="0" rIns="0" bIns="0" rtlCol="0" anchor="t">
            <a:spAutoFit/>
          </a:bodyPr>
          <a:lstStyle/>
          <a:p>
            <a:pPr algn="ctr">
              <a:lnSpc>
                <a:spcPts val="1319"/>
              </a:lnSpc>
            </a:pPr>
            <a:r>
              <a:rPr lang="en-US" sz="1099">
                <a:solidFill>
                  <a:srgbClr val="000000"/>
                </a:solidFill>
                <a:latin typeface="Mont Bold"/>
                <a:ea typeface="Mont Bold"/>
                <a:cs typeface="Mont Bold"/>
                <a:sym typeface="Mont Bold"/>
              </a:rPr>
              <a:t>‘Dietetic treatment </a:t>
            </a:r>
          </a:p>
          <a:p>
            <a:pPr algn="ctr">
              <a:lnSpc>
                <a:spcPts val="1319"/>
              </a:lnSpc>
            </a:pPr>
            <a:r>
              <a:rPr lang="en-US" sz="1099">
                <a:solidFill>
                  <a:srgbClr val="000000"/>
                </a:solidFill>
                <a:latin typeface="Mont Bold"/>
                <a:ea typeface="Mont Bold"/>
                <a:cs typeface="Mont Bold"/>
                <a:sym typeface="Mont Bold"/>
              </a:rPr>
              <a:t>has</a:t>
            </a:r>
          </a:p>
          <a:p>
            <a:pPr algn="ctr">
              <a:lnSpc>
                <a:spcPts val="1319"/>
              </a:lnSpc>
            </a:pPr>
            <a:r>
              <a:rPr lang="en-US" sz="1099">
                <a:solidFill>
                  <a:srgbClr val="000000"/>
                </a:solidFill>
                <a:latin typeface="Mont Bold"/>
                <a:ea typeface="Mont Bold"/>
                <a:cs typeface="Mont Bold"/>
                <a:sym typeface="Mont Bold"/>
              </a:rPr>
              <a:t>changed my life, </a:t>
            </a:r>
          </a:p>
          <a:p>
            <a:pPr algn="ctr">
              <a:lnSpc>
                <a:spcPts val="1319"/>
              </a:lnSpc>
            </a:pPr>
            <a:r>
              <a:rPr lang="en-US" sz="1099">
                <a:solidFill>
                  <a:srgbClr val="000000"/>
                </a:solidFill>
                <a:latin typeface="Mont Bold"/>
                <a:ea typeface="Mont Bold"/>
                <a:cs typeface="Mont Bold"/>
                <a:sym typeface="Mont Bold"/>
              </a:rPr>
              <a:t>my quality </a:t>
            </a:r>
          </a:p>
          <a:p>
            <a:pPr algn="ctr">
              <a:lnSpc>
                <a:spcPts val="1319"/>
              </a:lnSpc>
            </a:pPr>
            <a:r>
              <a:rPr lang="en-US" sz="1099">
                <a:solidFill>
                  <a:srgbClr val="000000"/>
                </a:solidFill>
                <a:latin typeface="Mont Bold"/>
                <a:ea typeface="Mont Bold"/>
                <a:cs typeface="Mont Bold"/>
                <a:sym typeface="Mont Bold"/>
              </a:rPr>
              <a:t>of life has </a:t>
            </a:r>
          </a:p>
          <a:p>
            <a:pPr algn="ctr">
              <a:lnSpc>
                <a:spcPts val="1319"/>
              </a:lnSpc>
            </a:pPr>
            <a:r>
              <a:rPr lang="en-US" sz="1099">
                <a:solidFill>
                  <a:srgbClr val="000000"/>
                </a:solidFill>
                <a:latin typeface="Mont Bold"/>
                <a:ea typeface="Mont Bold"/>
                <a:cs typeface="Mont Bold"/>
                <a:sym typeface="Mont Bold"/>
              </a:rPr>
              <a:t>never been better’</a:t>
            </a:r>
          </a:p>
        </p:txBody>
      </p:sp>
      <p:sp>
        <p:nvSpPr>
          <p:cNvPr id="11" name="Freeform 11" descr="Patient comments"/>
          <p:cNvSpPr/>
          <p:nvPr/>
        </p:nvSpPr>
        <p:spPr>
          <a:xfrm>
            <a:off x="7448132" y="5100453"/>
            <a:ext cx="2108675" cy="1779194"/>
          </a:xfrm>
          <a:custGeom>
            <a:avLst/>
            <a:gdLst/>
            <a:ahLst/>
            <a:cxnLst/>
            <a:rect l="l" t="t" r="r" b="b"/>
            <a:pathLst>
              <a:path w="2108675" h="1779194">
                <a:moveTo>
                  <a:pt x="0" y="0"/>
                </a:moveTo>
                <a:lnTo>
                  <a:pt x="2108675" y="0"/>
                </a:lnTo>
                <a:lnTo>
                  <a:pt x="2108675" y="1779194"/>
                </a:lnTo>
                <a:lnTo>
                  <a:pt x="0" y="1779194"/>
                </a:lnTo>
                <a:lnTo>
                  <a:pt x="0" y="0"/>
                </a:lnTo>
                <a:close/>
              </a:path>
            </a:pathLst>
          </a:custGeom>
          <a:blipFill>
            <a:blip r:embed="rId7"/>
            <a:stretch>
              <a:fillRect/>
            </a:stretch>
          </a:blipFill>
        </p:spPr>
      </p:sp>
      <p:sp>
        <p:nvSpPr>
          <p:cNvPr id="12" name="Freeform 12" descr="Patient comments"/>
          <p:cNvSpPr/>
          <p:nvPr/>
        </p:nvSpPr>
        <p:spPr>
          <a:xfrm>
            <a:off x="5995012" y="1372520"/>
            <a:ext cx="3337536" cy="2875242"/>
          </a:xfrm>
          <a:custGeom>
            <a:avLst/>
            <a:gdLst/>
            <a:ahLst/>
            <a:cxnLst/>
            <a:rect l="l" t="t" r="r" b="b"/>
            <a:pathLst>
              <a:path w="3337536" h="2875242">
                <a:moveTo>
                  <a:pt x="0" y="0"/>
                </a:moveTo>
                <a:lnTo>
                  <a:pt x="3337536" y="0"/>
                </a:lnTo>
                <a:lnTo>
                  <a:pt x="3337536" y="2875243"/>
                </a:lnTo>
                <a:lnTo>
                  <a:pt x="0" y="2875243"/>
                </a:lnTo>
                <a:lnTo>
                  <a:pt x="0" y="0"/>
                </a:lnTo>
                <a:close/>
              </a:path>
            </a:pathLst>
          </a:custGeom>
          <a:blipFill>
            <a:blip r:embed="rId7"/>
            <a:stretch>
              <a:fillRect r="-2102"/>
            </a:stretch>
          </a:blipFill>
        </p:spPr>
      </p:sp>
      <p:sp>
        <p:nvSpPr>
          <p:cNvPr id="13" name="Freeform 13">
            <a:extLst>
              <a:ext uri="{C183D7F6-B498-43B3-948B-1728B52AA6E4}">
                <adec:decorative xmlns:adec="http://schemas.microsoft.com/office/drawing/2017/decorative" val="1"/>
              </a:ext>
            </a:extLst>
          </p:cNvPr>
          <p:cNvSpPr/>
          <p:nvPr/>
        </p:nvSpPr>
        <p:spPr>
          <a:xfrm>
            <a:off x="3314485" y="3854038"/>
            <a:ext cx="686231" cy="621897"/>
          </a:xfrm>
          <a:custGeom>
            <a:avLst/>
            <a:gdLst/>
            <a:ahLst/>
            <a:cxnLst/>
            <a:rect l="l" t="t" r="r" b="b"/>
            <a:pathLst>
              <a:path w="686231" h="621897">
                <a:moveTo>
                  <a:pt x="0" y="0"/>
                </a:moveTo>
                <a:lnTo>
                  <a:pt x="686230" y="0"/>
                </a:lnTo>
                <a:lnTo>
                  <a:pt x="686230" y="621897"/>
                </a:lnTo>
                <a:lnTo>
                  <a:pt x="0" y="6218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a:extLst>
              <a:ext uri="{C183D7F6-B498-43B3-948B-1728B52AA6E4}">
                <adec:decorative xmlns:adec="http://schemas.microsoft.com/office/drawing/2017/decorative" val="1"/>
              </a:ext>
            </a:extLst>
          </p:cNvPr>
          <p:cNvSpPr/>
          <p:nvPr/>
        </p:nvSpPr>
        <p:spPr>
          <a:xfrm>
            <a:off x="3264394" y="4723636"/>
            <a:ext cx="786413" cy="577030"/>
          </a:xfrm>
          <a:custGeom>
            <a:avLst/>
            <a:gdLst/>
            <a:ahLst/>
            <a:cxnLst/>
            <a:rect l="l" t="t" r="r" b="b"/>
            <a:pathLst>
              <a:path w="786413" h="577030">
                <a:moveTo>
                  <a:pt x="0" y="0"/>
                </a:moveTo>
                <a:lnTo>
                  <a:pt x="786412" y="0"/>
                </a:lnTo>
                <a:lnTo>
                  <a:pt x="786412" y="577031"/>
                </a:lnTo>
                <a:lnTo>
                  <a:pt x="0" y="57703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Freeform 15">
            <a:extLst>
              <a:ext uri="{C183D7F6-B498-43B3-948B-1728B52AA6E4}">
                <adec:decorative xmlns:adec="http://schemas.microsoft.com/office/drawing/2017/decorative" val="1"/>
              </a:ext>
            </a:extLst>
          </p:cNvPr>
          <p:cNvSpPr/>
          <p:nvPr/>
        </p:nvSpPr>
        <p:spPr>
          <a:xfrm>
            <a:off x="3366151" y="2939005"/>
            <a:ext cx="582898" cy="582898"/>
          </a:xfrm>
          <a:custGeom>
            <a:avLst/>
            <a:gdLst/>
            <a:ahLst/>
            <a:cxnLst/>
            <a:rect l="l" t="t" r="r" b="b"/>
            <a:pathLst>
              <a:path w="582898" h="582898">
                <a:moveTo>
                  <a:pt x="0" y="0"/>
                </a:moveTo>
                <a:lnTo>
                  <a:pt x="582898" y="0"/>
                </a:lnTo>
                <a:lnTo>
                  <a:pt x="582898" y="582898"/>
                </a:lnTo>
                <a:lnTo>
                  <a:pt x="0" y="58289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6" name="TextBox 16"/>
          <p:cNvSpPr txBox="1">
            <a:spLocks noGrp="1"/>
          </p:cNvSpPr>
          <p:nvPr>
            <p:ph type="title" idx="4294967295"/>
          </p:nvPr>
        </p:nvSpPr>
        <p:spPr>
          <a:xfrm>
            <a:off x="4290105" y="731520"/>
            <a:ext cx="1572397" cy="4572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B5CC"/>
                </a:solidFill>
                <a:effectLst/>
                <a:uLnTx/>
                <a:uFillTx/>
                <a:latin typeface="Montserrat Bold"/>
                <a:ea typeface="Montserrat Bold"/>
                <a:cs typeface="Montserrat Bold"/>
                <a:sym typeface="Montserrat Bold"/>
              </a:rPr>
              <a:t>Results</a:t>
            </a:r>
          </a:p>
        </p:txBody>
      </p:sp>
      <p:sp>
        <p:nvSpPr>
          <p:cNvPr id="17" name="TextBox 17"/>
          <p:cNvSpPr txBox="1"/>
          <p:nvPr/>
        </p:nvSpPr>
        <p:spPr>
          <a:xfrm>
            <a:off x="238125" y="1925529"/>
            <a:ext cx="5367543" cy="3352800"/>
          </a:xfrm>
          <a:prstGeom prst="rect">
            <a:avLst/>
          </a:prstGeom>
        </p:spPr>
        <p:txBody>
          <a:bodyPr lIns="0" tIns="0" rIns="0" bIns="0" rtlCol="0" anchor="t">
            <a:spAutoFit/>
          </a:bodyPr>
          <a:lstStyle/>
          <a:p>
            <a:pPr algn="l">
              <a:lnSpc>
                <a:spcPts val="2400"/>
              </a:lnSpc>
            </a:pPr>
            <a:r>
              <a:rPr lang="en-US" sz="2000">
                <a:solidFill>
                  <a:srgbClr val="000000"/>
                </a:solidFill>
                <a:latin typeface="Montserrat"/>
                <a:ea typeface="Montserrat"/>
                <a:cs typeface="Montserrat"/>
                <a:sym typeface="Montserrat"/>
              </a:rPr>
              <a:t>Between October 2021-Sept 2022; </a:t>
            </a:r>
          </a:p>
          <a:p>
            <a:pPr algn="l">
              <a:lnSpc>
                <a:spcPts val="2400"/>
              </a:lnSpc>
            </a:pPr>
            <a:r>
              <a:rPr lang="en-US" sz="2000">
                <a:solidFill>
                  <a:srgbClr val="000000"/>
                </a:solidFill>
                <a:latin typeface="Montserrat Bold"/>
                <a:ea typeface="Montserrat Bold"/>
                <a:cs typeface="Montserrat Bold"/>
                <a:sym typeface="Montserrat Bold"/>
              </a:rPr>
              <a:t>6</a:t>
            </a:r>
            <a:r>
              <a:rPr lang="en-US" sz="2000">
                <a:solidFill>
                  <a:srgbClr val="000000"/>
                </a:solidFill>
                <a:latin typeface="Montserrat"/>
                <a:ea typeface="Montserrat"/>
                <a:cs typeface="Montserrat"/>
                <a:sym typeface="Montserrat"/>
              </a:rPr>
              <a:t> patients had their enteral feeding care </a:t>
            </a:r>
          </a:p>
          <a:p>
            <a:pPr algn="l">
              <a:lnSpc>
                <a:spcPts val="2400"/>
              </a:lnSpc>
            </a:pPr>
            <a:r>
              <a:rPr lang="en-US" sz="2000">
                <a:solidFill>
                  <a:srgbClr val="000000"/>
                </a:solidFill>
                <a:latin typeface="Montserrat"/>
                <a:ea typeface="Montserrat"/>
                <a:cs typeface="Montserrat"/>
                <a:sym typeface="Montserrat"/>
              </a:rPr>
              <a:t>managed in the hub which;</a:t>
            </a:r>
          </a:p>
          <a:p>
            <a:pPr algn="l">
              <a:lnSpc>
                <a:spcPts val="2400"/>
              </a:lnSpc>
            </a:pPr>
            <a:endParaRPr lang="en-US" sz="2000">
              <a:solidFill>
                <a:srgbClr val="000000"/>
              </a:solidFill>
              <a:latin typeface="Montserrat"/>
              <a:ea typeface="Montserrat"/>
              <a:cs typeface="Montserrat"/>
              <a:sym typeface="Montserrat"/>
            </a:endParaRPr>
          </a:p>
          <a:p>
            <a:pPr algn="l">
              <a:lnSpc>
                <a:spcPts val="2400"/>
              </a:lnSpc>
            </a:pPr>
            <a:r>
              <a:rPr lang="en-US" sz="2000">
                <a:solidFill>
                  <a:srgbClr val="FF66C4"/>
                </a:solidFill>
                <a:latin typeface="Montserrat Bold"/>
                <a:ea typeface="Montserrat Bold"/>
                <a:cs typeface="Montserrat Bold"/>
                <a:sym typeface="Montserrat Bold"/>
              </a:rPr>
              <a:t>Avoided</a:t>
            </a:r>
            <a:r>
              <a:rPr lang="en-US" sz="2000">
                <a:solidFill>
                  <a:srgbClr val="FF66C4"/>
                </a:solidFill>
                <a:latin typeface="Montserrat"/>
                <a:ea typeface="Montserrat"/>
                <a:cs typeface="Montserrat"/>
                <a:sym typeface="Montserrat"/>
              </a:rPr>
              <a:t> </a:t>
            </a:r>
            <a:r>
              <a:rPr lang="en-US" sz="2000">
                <a:solidFill>
                  <a:srgbClr val="040606"/>
                </a:solidFill>
                <a:latin typeface="Montserrat"/>
                <a:ea typeface="Montserrat"/>
                <a:cs typeface="Montserrat"/>
                <a:sym typeface="Montserrat"/>
              </a:rPr>
              <a:t>admission </a:t>
            </a:r>
            <a:r>
              <a:rPr lang="en-US" sz="2000">
                <a:solidFill>
                  <a:srgbClr val="000000"/>
                </a:solidFill>
                <a:latin typeface="Montserrat"/>
                <a:ea typeface="Montserrat"/>
                <a:cs typeface="Montserrat"/>
                <a:sym typeface="Montserrat"/>
              </a:rPr>
              <a:t> </a:t>
            </a:r>
          </a:p>
          <a:p>
            <a:pPr algn="l">
              <a:lnSpc>
                <a:spcPts val="2400"/>
              </a:lnSpc>
            </a:pPr>
            <a:endParaRPr lang="en-US" sz="2000">
              <a:solidFill>
                <a:srgbClr val="000000"/>
              </a:solidFill>
              <a:latin typeface="Montserrat"/>
              <a:ea typeface="Montserrat"/>
              <a:cs typeface="Montserrat"/>
              <a:sym typeface="Montserrat"/>
            </a:endParaRPr>
          </a:p>
          <a:p>
            <a:pPr algn="l">
              <a:lnSpc>
                <a:spcPts val="2400"/>
              </a:lnSpc>
            </a:pPr>
            <a:endParaRPr lang="en-US" sz="2000">
              <a:solidFill>
                <a:srgbClr val="000000"/>
              </a:solidFill>
              <a:latin typeface="Montserrat"/>
              <a:ea typeface="Montserrat"/>
              <a:cs typeface="Montserrat"/>
              <a:sym typeface="Montserrat"/>
            </a:endParaRPr>
          </a:p>
          <a:p>
            <a:pPr algn="l">
              <a:lnSpc>
                <a:spcPts val="2400"/>
              </a:lnSpc>
            </a:pPr>
            <a:r>
              <a:rPr lang="en-US" sz="2000">
                <a:solidFill>
                  <a:srgbClr val="040606"/>
                </a:solidFill>
                <a:latin typeface="Montserrat"/>
                <a:ea typeface="Montserrat"/>
                <a:cs typeface="Montserrat"/>
                <a:sym typeface="Montserrat"/>
              </a:rPr>
              <a:t>Saved </a:t>
            </a:r>
            <a:r>
              <a:rPr lang="en-US" sz="2000">
                <a:solidFill>
                  <a:srgbClr val="FF66C4"/>
                </a:solidFill>
                <a:latin typeface="Montserrat Bold"/>
                <a:ea typeface="Montserrat Bold"/>
                <a:cs typeface="Montserrat Bold"/>
                <a:sym typeface="Montserrat Bold"/>
              </a:rPr>
              <a:t>207</a:t>
            </a:r>
            <a:r>
              <a:rPr lang="en-US" sz="2000">
                <a:solidFill>
                  <a:srgbClr val="040606"/>
                </a:solidFill>
                <a:latin typeface="Montserrat"/>
                <a:ea typeface="Montserrat"/>
                <a:cs typeface="Montserrat"/>
                <a:sym typeface="Montserrat"/>
              </a:rPr>
              <a:t> bed days</a:t>
            </a:r>
            <a:r>
              <a:rPr lang="en-US" sz="2000">
                <a:solidFill>
                  <a:srgbClr val="865F94"/>
                </a:solidFill>
                <a:latin typeface="Montserrat"/>
                <a:ea typeface="Montserrat"/>
                <a:cs typeface="Montserrat"/>
                <a:sym typeface="Montserrat"/>
              </a:rPr>
              <a:t> </a:t>
            </a:r>
            <a:r>
              <a:rPr lang="en-US" sz="2000">
                <a:solidFill>
                  <a:srgbClr val="000000"/>
                </a:solidFill>
                <a:latin typeface="Montserrat"/>
                <a:ea typeface="Montserrat"/>
                <a:cs typeface="Montserrat"/>
                <a:sym typeface="Montserrat"/>
              </a:rPr>
              <a:t> </a:t>
            </a:r>
          </a:p>
          <a:p>
            <a:pPr algn="l">
              <a:lnSpc>
                <a:spcPts val="2400"/>
              </a:lnSpc>
            </a:pPr>
            <a:endParaRPr lang="en-US" sz="2000">
              <a:solidFill>
                <a:srgbClr val="000000"/>
              </a:solidFill>
              <a:latin typeface="Montserrat"/>
              <a:ea typeface="Montserrat"/>
              <a:cs typeface="Montserrat"/>
              <a:sym typeface="Montserrat"/>
            </a:endParaRPr>
          </a:p>
          <a:p>
            <a:pPr algn="l">
              <a:lnSpc>
                <a:spcPts val="2400"/>
              </a:lnSpc>
            </a:pPr>
            <a:endParaRPr lang="en-US" sz="2000">
              <a:solidFill>
                <a:srgbClr val="000000"/>
              </a:solidFill>
              <a:latin typeface="Montserrat"/>
              <a:ea typeface="Montserrat"/>
              <a:cs typeface="Montserrat"/>
              <a:sym typeface="Montserrat"/>
            </a:endParaRPr>
          </a:p>
          <a:p>
            <a:pPr algn="l">
              <a:lnSpc>
                <a:spcPts val="2400"/>
              </a:lnSpc>
            </a:pPr>
            <a:r>
              <a:rPr lang="en-US" sz="2000">
                <a:solidFill>
                  <a:srgbClr val="FF66C4"/>
                </a:solidFill>
                <a:latin typeface="Montserrat Bold"/>
                <a:ea typeface="Montserrat Bold"/>
                <a:cs typeface="Montserrat Bold"/>
                <a:sym typeface="Montserrat Bold"/>
              </a:rPr>
              <a:t>~ £72,450</a:t>
            </a:r>
            <a:r>
              <a:rPr lang="en-US" sz="2000">
                <a:solidFill>
                  <a:srgbClr val="000000"/>
                </a:solidFill>
                <a:latin typeface="Montserrat"/>
                <a:ea typeface="Montserrat"/>
                <a:cs typeface="Montserrat"/>
                <a:sym typeface="Montserrat"/>
              </a:rPr>
              <a:t> cost saving</a:t>
            </a:r>
            <a:r>
              <a:rPr lang="en-US" sz="2000">
                <a:solidFill>
                  <a:srgbClr val="000000"/>
                </a:solidFill>
                <a:latin typeface="Montserrat Italics"/>
                <a:ea typeface="Montserrat Italics"/>
                <a:cs typeface="Montserrat Italics"/>
                <a:sym typeface="Montserrat Italics"/>
              </a:rPr>
              <a:t> </a:t>
            </a:r>
          </a:p>
        </p:txBody>
      </p:sp>
      <p:sp>
        <p:nvSpPr>
          <p:cNvPr id="18" name="TextBox 18"/>
          <p:cNvSpPr txBox="1"/>
          <p:nvPr/>
        </p:nvSpPr>
        <p:spPr>
          <a:xfrm>
            <a:off x="6224124" y="1925529"/>
            <a:ext cx="3108424" cy="1304925"/>
          </a:xfrm>
          <a:prstGeom prst="rect">
            <a:avLst/>
          </a:prstGeom>
        </p:spPr>
        <p:txBody>
          <a:bodyPr lIns="0" tIns="0" rIns="0" bIns="0" rtlCol="0" anchor="t">
            <a:spAutoFit/>
          </a:bodyPr>
          <a:lstStyle/>
          <a:p>
            <a:pPr algn="ctr">
              <a:lnSpc>
                <a:spcPts val="1199"/>
              </a:lnSpc>
              <a:spcBef>
                <a:spcPct val="0"/>
              </a:spcBef>
            </a:pPr>
            <a:r>
              <a:rPr lang="en-US" sz="999">
                <a:solidFill>
                  <a:srgbClr val="000000"/>
                </a:solidFill>
                <a:latin typeface="Montserrat Bold"/>
                <a:ea typeface="Montserrat Bold"/>
                <a:cs typeface="Montserrat Bold"/>
                <a:sym typeface="Montserrat Bold"/>
              </a:rPr>
              <a:t>‘Never been to a more productive</a:t>
            </a:r>
          </a:p>
          <a:p>
            <a:pPr algn="ctr">
              <a:lnSpc>
                <a:spcPts val="1199"/>
              </a:lnSpc>
              <a:spcBef>
                <a:spcPct val="0"/>
              </a:spcBef>
            </a:pPr>
            <a:r>
              <a:rPr lang="en-US" sz="999">
                <a:solidFill>
                  <a:srgbClr val="000000"/>
                </a:solidFill>
                <a:latin typeface="Montserrat Bold"/>
                <a:ea typeface="Montserrat Bold"/>
                <a:cs typeface="Montserrat Bold"/>
                <a:sym typeface="Montserrat Bold"/>
              </a:rPr>
              <a:t> appointment, </a:t>
            </a:r>
          </a:p>
          <a:p>
            <a:pPr algn="ctr">
              <a:lnSpc>
                <a:spcPts val="1199"/>
              </a:lnSpc>
              <a:spcBef>
                <a:spcPct val="0"/>
              </a:spcBef>
            </a:pPr>
            <a:r>
              <a:rPr lang="en-US" sz="999">
                <a:solidFill>
                  <a:srgbClr val="000000"/>
                </a:solidFill>
                <a:latin typeface="Montserrat Bold"/>
                <a:ea typeface="Montserrat Bold"/>
                <a:cs typeface="Montserrat Bold"/>
                <a:sym typeface="Montserrat Bold"/>
              </a:rPr>
              <a:t>meeting the consultant, dietitian and </a:t>
            </a:r>
          </a:p>
          <a:p>
            <a:pPr algn="ctr">
              <a:lnSpc>
                <a:spcPts val="1199"/>
              </a:lnSpc>
              <a:spcBef>
                <a:spcPct val="0"/>
              </a:spcBef>
            </a:pPr>
            <a:r>
              <a:rPr lang="en-US" sz="999">
                <a:solidFill>
                  <a:srgbClr val="000000"/>
                </a:solidFill>
                <a:latin typeface="Montserrat Bold"/>
                <a:ea typeface="Montserrat Bold"/>
                <a:cs typeface="Montserrat Bold"/>
                <a:sym typeface="Montserrat Bold"/>
              </a:rPr>
              <a:t>getting bloods done all under the</a:t>
            </a:r>
          </a:p>
          <a:p>
            <a:pPr algn="ctr">
              <a:lnSpc>
                <a:spcPts val="1199"/>
              </a:lnSpc>
              <a:spcBef>
                <a:spcPct val="0"/>
              </a:spcBef>
            </a:pPr>
            <a:r>
              <a:rPr lang="en-US" sz="999">
                <a:solidFill>
                  <a:srgbClr val="000000"/>
                </a:solidFill>
                <a:latin typeface="Montserrat Bold"/>
                <a:ea typeface="Montserrat Bold"/>
                <a:cs typeface="Montserrat Bold"/>
                <a:sym typeface="Montserrat Bold"/>
              </a:rPr>
              <a:t> same roof and </a:t>
            </a:r>
          </a:p>
          <a:p>
            <a:pPr algn="ctr">
              <a:lnSpc>
                <a:spcPts val="1199"/>
              </a:lnSpc>
              <a:spcBef>
                <a:spcPct val="0"/>
              </a:spcBef>
            </a:pPr>
            <a:r>
              <a:rPr lang="en-US" sz="999">
                <a:solidFill>
                  <a:srgbClr val="000000"/>
                </a:solidFill>
                <a:latin typeface="Montserrat Bold"/>
                <a:ea typeface="Montserrat Bold"/>
                <a:cs typeface="Montserrat Bold"/>
                <a:sym typeface="Montserrat Bold"/>
              </a:rPr>
              <a:t>decisions regarding ongoing care being made </a:t>
            </a:r>
          </a:p>
          <a:p>
            <a:pPr algn="ctr">
              <a:lnSpc>
                <a:spcPts val="1199"/>
              </a:lnSpc>
              <a:spcBef>
                <a:spcPct val="0"/>
              </a:spcBef>
            </a:pPr>
            <a:r>
              <a:rPr lang="en-US" sz="999">
                <a:solidFill>
                  <a:srgbClr val="000000"/>
                </a:solidFill>
                <a:latin typeface="Montserrat Bold"/>
                <a:ea typeface="Montserrat Bold"/>
                <a:cs typeface="Montserrat Bold"/>
                <a:sym typeface="Montserrat Bold"/>
              </a:rPr>
              <a:t>at the same time collectively. </a:t>
            </a:r>
          </a:p>
          <a:p>
            <a:pPr algn="ctr">
              <a:lnSpc>
                <a:spcPts val="1320"/>
              </a:lnSpc>
              <a:spcBef>
                <a:spcPct val="0"/>
              </a:spcBef>
            </a:pPr>
            <a:endParaRPr lang="en-US" sz="999">
              <a:solidFill>
                <a:srgbClr val="000000"/>
              </a:solidFill>
              <a:latin typeface="Montserrat Bold"/>
              <a:ea typeface="Montserrat Bold"/>
              <a:cs typeface="Montserrat Bold"/>
              <a:sym typeface="Montserrat Bold"/>
            </a:endParaRPr>
          </a:p>
          <a:p>
            <a:pPr algn="ctr">
              <a:lnSpc>
                <a:spcPts val="1199"/>
              </a:lnSpc>
              <a:spcBef>
                <a:spcPct val="0"/>
              </a:spcBef>
            </a:pPr>
            <a:r>
              <a:rPr lang="en-US" sz="999">
                <a:solidFill>
                  <a:srgbClr val="000000"/>
                </a:solidFill>
                <a:latin typeface="Montserrat Bold"/>
                <a:ea typeface="Montserrat Bold"/>
                <a:cs typeface="Montserrat Bold"/>
                <a:sym typeface="Montserrat Bold"/>
              </a:rPr>
              <a:t>The service was amazing’</a:t>
            </a:r>
          </a:p>
        </p:txBody>
      </p:sp>
      <p:sp>
        <p:nvSpPr>
          <p:cNvPr id="19" name="TextBox 19"/>
          <p:cNvSpPr txBox="1"/>
          <p:nvPr/>
        </p:nvSpPr>
        <p:spPr>
          <a:xfrm>
            <a:off x="7368881" y="5266875"/>
            <a:ext cx="2267178" cy="942975"/>
          </a:xfrm>
          <a:prstGeom prst="rect">
            <a:avLst/>
          </a:prstGeom>
        </p:spPr>
        <p:txBody>
          <a:bodyPr lIns="0" tIns="0" rIns="0" bIns="0" rtlCol="0" anchor="t">
            <a:spAutoFit/>
          </a:bodyPr>
          <a:lstStyle/>
          <a:p>
            <a:pPr algn="ctr">
              <a:lnSpc>
                <a:spcPts val="1439"/>
              </a:lnSpc>
            </a:pPr>
            <a:r>
              <a:rPr lang="en-US" sz="1199">
                <a:solidFill>
                  <a:srgbClr val="000000"/>
                </a:solidFill>
                <a:latin typeface="Mont Bold"/>
                <a:ea typeface="Mont Bold"/>
                <a:cs typeface="Mont Bold"/>
                <a:sym typeface="Mont Bold"/>
              </a:rPr>
              <a:t>Ultimately life </a:t>
            </a:r>
          </a:p>
          <a:p>
            <a:pPr algn="ctr">
              <a:lnSpc>
                <a:spcPts val="1439"/>
              </a:lnSpc>
            </a:pPr>
            <a:r>
              <a:rPr lang="en-US" sz="1199">
                <a:solidFill>
                  <a:srgbClr val="000000"/>
                </a:solidFill>
                <a:latin typeface="Mont Bold"/>
                <a:ea typeface="Mont Bold"/>
                <a:cs typeface="Mont Bold"/>
                <a:sym typeface="Mont Bold"/>
              </a:rPr>
              <a:t>saving!!</a:t>
            </a:r>
          </a:p>
          <a:p>
            <a:pPr algn="ctr">
              <a:lnSpc>
                <a:spcPts val="1439"/>
              </a:lnSpc>
            </a:pPr>
            <a:r>
              <a:rPr lang="en-US" sz="1199">
                <a:solidFill>
                  <a:srgbClr val="000000"/>
                </a:solidFill>
                <a:latin typeface="Mont Bold"/>
                <a:ea typeface="Mont Bold"/>
                <a:cs typeface="Mont Bold"/>
                <a:sym typeface="Mont Bold"/>
              </a:rPr>
              <a:t>I can’t thank you all </a:t>
            </a:r>
          </a:p>
          <a:p>
            <a:pPr algn="ctr">
              <a:lnSpc>
                <a:spcPts val="1439"/>
              </a:lnSpc>
            </a:pPr>
            <a:r>
              <a:rPr lang="en-US" sz="1199">
                <a:solidFill>
                  <a:srgbClr val="000000"/>
                </a:solidFill>
                <a:latin typeface="Mont Bold"/>
                <a:ea typeface="Mont Bold"/>
                <a:cs typeface="Mont Bold"/>
                <a:sym typeface="Mont Bold"/>
              </a:rPr>
              <a:t>enough </a:t>
            </a:r>
          </a:p>
          <a:p>
            <a:pPr algn="ctr">
              <a:lnSpc>
                <a:spcPts val="1439"/>
              </a:lnSpc>
            </a:pPr>
            <a:r>
              <a:rPr lang="en-US" sz="1199">
                <a:solidFill>
                  <a:srgbClr val="000000"/>
                </a:solidFill>
                <a:latin typeface="Mont Bold"/>
                <a:ea typeface="Mont Bold"/>
                <a:cs typeface="Mont Bold"/>
                <a:sym typeface="Mont Bold"/>
              </a:rPr>
              <a:t>at the Gastro hub</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BHSCTmainlogo_purple copy"/>
          <p:cNvSpPr/>
          <p:nvPr/>
        </p:nvSpPr>
        <p:spPr>
          <a:xfrm>
            <a:off x="406400" y="6502400"/>
            <a:ext cx="3251200" cy="645161"/>
          </a:xfrm>
          <a:custGeom>
            <a:avLst/>
            <a:gdLst/>
            <a:ahLst/>
            <a:cxnLst/>
            <a:rect l="l" t="t" r="r" b="b"/>
            <a:pathLst>
              <a:path w="3251200" h="645161">
                <a:moveTo>
                  <a:pt x="0" y="0"/>
                </a:moveTo>
                <a:lnTo>
                  <a:pt x="3251200" y="0"/>
                </a:lnTo>
                <a:lnTo>
                  <a:pt x="3251200" y="645161"/>
                </a:lnTo>
                <a:lnTo>
                  <a:pt x="0" y="645161"/>
                </a:lnTo>
                <a:lnTo>
                  <a:pt x="0" y="0"/>
                </a:lnTo>
                <a:close/>
              </a:path>
            </a:pathLst>
          </a:custGeom>
          <a:blipFill>
            <a:blip r:embed="rId3"/>
            <a:stretch>
              <a:fillRect r="-313"/>
            </a:stretch>
          </a:blipFill>
        </p:spPr>
      </p:sp>
      <p:grpSp>
        <p:nvGrpSpPr>
          <p:cNvPr id="3" name="Group 3">
            <a:extLst>
              <a:ext uri="{C183D7F6-B498-43B3-948B-1728B52AA6E4}">
                <adec:decorative xmlns:adec="http://schemas.microsoft.com/office/drawing/2017/decorative" val="1"/>
              </a:ext>
            </a:extLst>
          </p:cNvPr>
          <p:cNvGrpSpPr/>
          <p:nvPr/>
        </p:nvGrpSpPr>
        <p:grpSpPr>
          <a:xfrm>
            <a:off x="-5080" y="6253480"/>
            <a:ext cx="9763760" cy="1066800"/>
            <a:chOff x="0" y="0"/>
            <a:chExt cx="13018347" cy="1422400"/>
          </a:xfrm>
        </p:grpSpPr>
        <p:sp>
          <p:nvSpPr>
            <p:cNvPr id="4" name="Freeform 4"/>
            <p:cNvSpPr/>
            <p:nvPr/>
          </p:nvSpPr>
          <p:spPr>
            <a:xfrm>
              <a:off x="6731" y="6731"/>
              <a:ext cx="13004800" cy="1408938"/>
            </a:xfrm>
            <a:custGeom>
              <a:avLst/>
              <a:gdLst/>
              <a:ahLst/>
              <a:cxnLst/>
              <a:rect l="l" t="t" r="r" b="b"/>
              <a:pathLst>
                <a:path w="13004800" h="1408938">
                  <a:moveTo>
                    <a:pt x="0" y="0"/>
                  </a:moveTo>
                  <a:lnTo>
                    <a:pt x="13004800" y="0"/>
                  </a:lnTo>
                  <a:lnTo>
                    <a:pt x="13004800" y="1408938"/>
                  </a:lnTo>
                  <a:lnTo>
                    <a:pt x="0" y="1408938"/>
                  </a:lnTo>
                  <a:close/>
                </a:path>
              </a:pathLst>
            </a:custGeom>
            <a:solidFill>
              <a:srgbClr val="FFFFFF"/>
            </a:solidFill>
          </p:spPr>
        </p:sp>
        <p:sp>
          <p:nvSpPr>
            <p:cNvPr id="5" name="Freeform 5"/>
            <p:cNvSpPr/>
            <p:nvPr/>
          </p:nvSpPr>
          <p:spPr>
            <a:xfrm>
              <a:off x="0" y="0"/>
              <a:ext cx="13018263" cy="1422400"/>
            </a:xfrm>
            <a:custGeom>
              <a:avLst/>
              <a:gdLst/>
              <a:ahLst/>
              <a:cxnLst/>
              <a:rect l="l" t="t" r="r" b="b"/>
              <a:pathLst>
                <a:path w="13018263" h="1422400">
                  <a:moveTo>
                    <a:pt x="6731" y="0"/>
                  </a:moveTo>
                  <a:lnTo>
                    <a:pt x="13011531" y="0"/>
                  </a:lnTo>
                  <a:cubicBezTo>
                    <a:pt x="13015213" y="0"/>
                    <a:pt x="13018263" y="3048"/>
                    <a:pt x="13018263" y="6731"/>
                  </a:cubicBezTo>
                  <a:lnTo>
                    <a:pt x="13018263" y="1415669"/>
                  </a:lnTo>
                  <a:cubicBezTo>
                    <a:pt x="13018263" y="1419352"/>
                    <a:pt x="13015213" y="1422400"/>
                    <a:pt x="13011531" y="1422400"/>
                  </a:cubicBezTo>
                  <a:lnTo>
                    <a:pt x="6731" y="1422400"/>
                  </a:lnTo>
                  <a:cubicBezTo>
                    <a:pt x="3048" y="1422400"/>
                    <a:pt x="0" y="1419352"/>
                    <a:pt x="0" y="1415669"/>
                  </a:cubicBezTo>
                  <a:lnTo>
                    <a:pt x="0" y="6731"/>
                  </a:lnTo>
                  <a:cubicBezTo>
                    <a:pt x="0" y="3048"/>
                    <a:pt x="3048" y="0"/>
                    <a:pt x="6731" y="0"/>
                  </a:cubicBezTo>
                  <a:moveTo>
                    <a:pt x="6731" y="13589"/>
                  </a:moveTo>
                  <a:lnTo>
                    <a:pt x="6731" y="6731"/>
                  </a:lnTo>
                  <a:lnTo>
                    <a:pt x="13462" y="6731"/>
                  </a:lnTo>
                  <a:lnTo>
                    <a:pt x="13462" y="1415669"/>
                  </a:lnTo>
                  <a:lnTo>
                    <a:pt x="6731" y="1415669"/>
                  </a:lnTo>
                  <a:lnTo>
                    <a:pt x="6731" y="1408938"/>
                  </a:lnTo>
                  <a:lnTo>
                    <a:pt x="13011531" y="1408938"/>
                  </a:lnTo>
                  <a:lnTo>
                    <a:pt x="13011531" y="1415669"/>
                  </a:lnTo>
                  <a:lnTo>
                    <a:pt x="13004800" y="1415669"/>
                  </a:lnTo>
                  <a:lnTo>
                    <a:pt x="13004800" y="6731"/>
                  </a:lnTo>
                  <a:lnTo>
                    <a:pt x="13011531" y="6731"/>
                  </a:lnTo>
                  <a:lnTo>
                    <a:pt x="13011531" y="13462"/>
                  </a:lnTo>
                  <a:lnTo>
                    <a:pt x="6731" y="13462"/>
                  </a:lnTo>
                  <a:close/>
                </a:path>
              </a:pathLst>
            </a:custGeom>
            <a:solidFill>
              <a:srgbClr val="FFFFFF"/>
            </a:solidFill>
          </p:spPr>
        </p:sp>
      </p:grpSp>
      <p:sp>
        <p:nvSpPr>
          <p:cNvPr id="6" name="Freeform 6" descr="curves-white bkg2"/>
          <p:cNvSpPr/>
          <p:nvPr/>
        </p:nvSpPr>
        <p:spPr>
          <a:xfrm>
            <a:off x="6925733" y="3114041"/>
            <a:ext cx="2827867" cy="4201159"/>
          </a:xfrm>
          <a:custGeom>
            <a:avLst/>
            <a:gdLst/>
            <a:ahLst/>
            <a:cxnLst/>
            <a:rect l="l" t="t" r="r" b="b"/>
            <a:pathLst>
              <a:path w="2827867" h="4201159">
                <a:moveTo>
                  <a:pt x="0" y="0"/>
                </a:moveTo>
                <a:lnTo>
                  <a:pt x="2827867" y="0"/>
                </a:lnTo>
                <a:lnTo>
                  <a:pt x="2827867" y="4201159"/>
                </a:lnTo>
                <a:lnTo>
                  <a:pt x="0" y="4201159"/>
                </a:lnTo>
                <a:lnTo>
                  <a:pt x="0" y="0"/>
                </a:lnTo>
                <a:close/>
              </a:path>
            </a:pathLst>
          </a:custGeom>
          <a:blipFill>
            <a:blip r:embed="rId4"/>
            <a:stretch>
              <a:fillRect r="-38"/>
            </a:stretch>
          </a:blipFill>
        </p:spPr>
      </p:sp>
      <p:sp>
        <p:nvSpPr>
          <p:cNvPr id="7" name="Freeform 7" descr="SEHSCTmainlogo"/>
          <p:cNvSpPr/>
          <p:nvPr/>
        </p:nvSpPr>
        <p:spPr>
          <a:xfrm>
            <a:off x="444342" y="6342177"/>
            <a:ext cx="880175" cy="618067"/>
          </a:xfrm>
          <a:custGeom>
            <a:avLst/>
            <a:gdLst/>
            <a:ahLst/>
            <a:cxnLst/>
            <a:rect l="l" t="t" r="r" b="b"/>
            <a:pathLst>
              <a:path w="880175" h="618067">
                <a:moveTo>
                  <a:pt x="0" y="0"/>
                </a:moveTo>
                <a:lnTo>
                  <a:pt x="880175" y="0"/>
                </a:lnTo>
                <a:lnTo>
                  <a:pt x="880175" y="618067"/>
                </a:lnTo>
                <a:lnTo>
                  <a:pt x="0" y="618067"/>
                </a:lnTo>
                <a:lnTo>
                  <a:pt x="0" y="0"/>
                </a:lnTo>
                <a:close/>
              </a:path>
            </a:pathLst>
          </a:custGeom>
          <a:blipFill>
            <a:blip r:embed="rId5"/>
            <a:stretch>
              <a:fillRect r="-294045"/>
            </a:stretch>
          </a:blipFill>
        </p:spPr>
      </p:sp>
      <p:sp>
        <p:nvSpPr>
          <p:cNvPr id="8" name="Freeform 8">
            <a:extLst>
              <a:ext uri="{C183D7F6-B498-43B3-948B-1728B52AA6E4}">
                <adec:decorative xmlns:adec="http://schemas.microsoft.com/office/drawing/2017/decorative" val="1"/>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6"/>
            <a:stretch>
              <a:fillRect l="-3429" r="-29588"/>
            </a:stretch>
          </a:blipFill>
        </p:spPr>
      </p:sp>
      <p:sp>
        <p:nvSpPr>
          <p:cNvPr id="9" name="TextBox 9"/>
          <p:cNvSpPr txBox="1"/>
          <p:nvPr/>
        </p:nvSpPr>
        <p:spPr>
          <a:xfrm>
            <a:off x="587931" y="1706395"/>
            <a:ext cx="8577738" cy="4267200"/>
          </a:xfrm>
          <a:prstGeom prst="rect">
            <a:avLst/>
          </a:prstGeom>
        </p:spPr>
        <p:txBody>
          <a:bodyPr lIns="0" tIns="0" rIns="0" bIns="0" rtlCol="0" anchor="t">
            <a:spAutoFit/>
          </a:bodyPr>
          <a:lstStyle/>
          <a:p>
            <a:pPr algn="just">
              <a:lnSpc>
                <a:spcPts val="2400"/>
              </a:lnSpc>
            </a:pPr>
            <a:r>
              <a:rPr lang="en-US" sz="2000">
                <a:solidFill>
                  <a:srgbClr val="000000"/>
                </a:solidFill>
                <a:latin typeface="Montserrat"/>
                <a:ea typeface="Montserrat"/>
                <a:cs typeface="Montserrat"/>
                <a:sym typeface="Montserrat"/>
              </a:rPr>
              <a:t>These results demonstrate the value a Dietitian can add to a MDT rapid access service;</a:t>
            </a:r>
          </a:p>
          <a:p>
            <a:pPr marL="431801" lvl="1" indent="-215900" algn="just">
              <a:lnSpc>
                <a:spcPts val="2400"/>
              </a:lnSpc>
              <a:buFont typeface="Arial"/>
              <a:buChar char="•"/>
            </a:pPr>
            <a:r>
              <a:rPr lang="en-US" sz="2000">
                <a:solidFill>
                  <a:srgbClr val="000000"/>
                </a:solidFill>
                <a:latin typeface="Montserrat Bold"/>
                <a:ea typeface="Montserrat Bold"/>
                <a:cs typeface="Montserrat Bold"/>
                <a:sym typeface="Montserrat Bold"/>
              </a:rPr>
              <a:t>Improved </a:t>
            </a:r>
            <a:r>
              <a:rPr lang="en-US" sz="2000">
                <a:solidFill>
                  <a:srgbClr val="040606"/>
                </a:solidFill>
                <a:latin typeface="Montserrat Bold"/>
                <a:ea typeface="Montserrat Bold"/>
                <a:cs typeface="Montserrat Bold"/>
                <a:sym typeface="Montserrat Bold"/>
              </a:rPr>
              <a:t>clinical outcomes</a:t>
            </a:r>
            <a:r>
              <a:rPr lang="en-US" sz="2000">
                <a:solidFill>
                  <a:srgbClr val="000000"/>
                </a:solidFill>
                <a:latin typeface="Montserrat"/>
                <a:ea typeface="Montserrat"/>
                <a:cs typeface="Montserrat"/>
                <a:sym typeface="Montserrat"/>
              </a:rPr>
              <a:t> and </a:t>
            </a:r>
            <a:r>
              <a:rPr lang="en-US" sz="2000">
                <a:solidFill>
                  <a:srgbClr val="040606"/>
                </a:solidFill>
                <a:latin typeface="Montserrat Bold"/>
                <a:ea typeface="Montserrat Bold"/>
                <a:cs typeface="Montserrat Bold"/>
                <a:sym typeface="Montserrat Bold"/>
              </a:rPr>
              <a:t>patient experience </a:t>
            </a:r>
          </a:p>
          <a:p>
            <a:pPr marL="431801" lvl="1" indent="-215900" algn="just">
              <a:lnSpc>
                <a:spcPts val="2400"/>
              </a:lnSpc>
              <a:buFont typeface="Arial"/>
              <a:buChar char="•"/>
            </a:pPr>
            <a:r>
              <a:rPr lang="en-US" sz="2000">
                <a:solidFill>
                  <a:srgbClr val="000000"/>
                </a:solidFill>
                <a:latin typeface="Montserrat Bold"/>
                <a:ea typeface="Montserrat Bold"/>
                <a:cs typeface="Montserrat Bold"/>
                <a:sym typeface="Montserrat Bold"/>
              </a:rPr>
              <a:t>Admission avoidance</a:t>
            </a:r>
            <a:r>
              <a:rPr lang="en-US" sz="2000">
                <a:solidFill>
                  <a:srgbClr val="000000"/>
                </a:solidFill>
                <a:latin typeface="Montserrat"/>
                <a:ea typeface="Montserrat"/>
                <a:cs typeface="Montserrat"/>
                <a:sym typeface="Montserrat"/>
              </a:rPr>
              <a:t>  -  </a:t>
            </a:r>
            <a:r>
              <a:rPr lang="en-US" sz="2000">
                <a:solidFill>
                  <a:srgbClr val="FF66C4"/>
                </a:solidFill>
                <a:latin typeface="Montserrat Bold"/>
                <a:ea typeface="Montserrat Bold"/>
                <a:cs typeface="Montserrat Bold"/>
                <a:sym typeface="Montserrat Bold"/>
              </a:rPr>
              <a:t>saved  bed days</a:t>
            </a:r>
            <a:r>
              <a:rPr lang="en-US" sz="2000">
                <a:solidFill>
                  <a:srgbClr val="000000"/>
                </a:solidFill>
                <a:latin typeface="Montserrat"/>
                <a:ea typeface="Montserrat"/>
                <a:cs typeface="Montserrat"/>
                <a:sym typeface="Montserrat"/>
              </a:rPr>
              <a:t> &amp; </a:t>
            </a:r>
            <a:r>
              <a:rPr lang="en-US" sz="2000">
                <a:solidFill>
                  <a:srgbClr val="FF66C4"/>
                </a:solidFill>
                <a:latin typeface="Montserrat Bold"/>
                <a:ea typeface="Montserrat Bold"/>
                <a:cs typeface="Montserrat Bold"/>
                <a:sym typeface="Montserrat Bold"/>
              </a:rPr>
              <a:t>associated costs.</a:t>
            </a:r>
          </a:p>
          <a:p>
            <a:pPr marL="1088661" lvl="2" indent="-362887" algn="just">
              <a:lnSpc>
                <a:spcPts val="2400"/>
              </a:lnSpc>
            </a:pPr>
            <a:endParaRPr lang="en-US" sz="2000">
              <a:solidFill>
                <a:srgbClr val="FF66C4"/>
              </a:solidFill>
              <a:latin typeface="Montserrat Bold"/>
              <a:ea typeface="Montserrat Bold"/>
              <a:cs typeface="Montserrat Bold"/>
              <a:sym typeface="Montserrat Bold"/>
            </a:endParaRPr>
          </a:p>
          <a:p>
            <a:pPr algn="just">
              <a:lnSpc>
                <a:spcPts val="2400"/>
              </a:lnSpc>
            </a:pPr>
            <a:r>
              <a:rPr lang="en-US" sz="2000">
                <a:solidFill>
                  <a:srgbClr val="000000"/>
                </a:solidFill>
                <a:latin typeface="Montserrat"/>
                <a:ea typeface="Montserrat"/>
                <a:cs typeface="Montserrat"/>
                <a:sym typeface="Montserrat"/>
              </a:rPr>
              <a:t>Further research is needed to understand </a:t>
            </a:r>
          </a:p>
          <a:p>
            <a:pPr marL="431801" lvl="1" indent="-215900" algn="just">
              <a:lnSpc>
                <a:spcPts val="2400"/>
              </a:lnSpc>
              <a:buFont typeface="Arial"/>
              <a:buChar char="•"/>
            </a:pPr>
            <a:r>
              <a:rPr lang="en-US" sz="2000">
                <a:solidFill>
                  <a:srgbClr val="000000"/>
                </a:solidFill>
                <a:latin typeface="Montserrat"/>
                <a:ea typeface="Montserrat"/>
                <a:cs typeface="Montserrat"/>
                <a:sym typeface="Montserrat"/>
              </a:rPr>
              <a:t>the potential impact of Dietitians working in other ambulatory care clinics. </a:t>
            </a:r>
          </a:p>
          <a:p>
            <a:pPr marL="431801" lvl="1" indent="-215900" algn="just">
              <a:lnSpc>
                <a:spcPts val="2400"/>
              </a:lnSpc>
              <a:buFont typeface="Arial"/>
              <a:buChar char="•"/>
            </a:pPr>
            <a:r>
              <a:rPr lang="en-US" sz="2000">
                <a:solidFill>
                  <a:srgbClr val="000000"/>
                </a:solidFill>
                <a:latin typeface="Montserrat"/>
                <a:ea typeface="Montserrat"/>
                <a:cs typeface="Montserrat"/>
                <a:sym typeface="Montserrat"/>
              </a:rPr>
              <a:t>the additional benefit of   Dietitians with supplementary prescribing rights can have on service, MDT and patient outcomes in this setting.</a:t>
            </a:r>
          </a:p>
          <a:p>
            <a:pPr marL="257387" lvl="1" indent="-128693" algn="just">
              <a:lnSpc>
                <a:spcPts val="2400"/>
              </a:lnSpc>
            </a:pPr>
            <a:endParaRPr lang="en-US" sz="2000">
              <a:solidFill>
                <a:srgbClr val="000000"/>
              </a:solidFill>
              <a:latin typeface="Montserrat"/>
              <a:ea typeface="Montserrat"/>
              <a:cs typeface="Montserrat"/>
              <a:sym typeface="Montserrat"/>
            </a:endParaRPr>
          </a:p>
          <a:p>
            <a:pPr algn="just">
              <a:lnSpc>
                <a:spcPts val="2400"/>
              </a:lnSpc>
            </a:pPr>
            <a:r>
              <a:rPr lang="en-US" sz="2000">
                <a:solidFill>
                  <a:srgbClr val="000000"/>
                </a:solidFill>
                <a:latin typeface="Montserrat"/>
                <a:ea typeface="Montserrat"/>
                <a:cs typeface="Montserrat"/>
                <a:sym typeface="Montserrat"/>
              </a:rPr>
              <a:t>Need to explore new methods of data collection with implementation of ENCOMPASS digital patient record. </a:t>
            </a:r>
          </a:p>
        </p:txBody>
      </p:sp>
      <p:sp>
        <p:nvSpPr>
          <p:cNvPr id="10" name="Freeform 10">
            <a:extLst>
              <a:ext uri="{C183D7F6-B498-43B3-948B-1728B52AA6E4}">
                <adec:decorative xmlns:adec="http://schemas.microsoft.com/office/drawing/2017/decorative" val="1"/>
              </a:ext>
            </a:extLst>
          </p:cNvPr>
          <p:cNvSpPr/>
          <p:nvPr/>
        </p:nvSpPr>
        <p:spPr>
          <a:xfrm>
            <a:off x="4224916" y="6183090"/>
            <a:ext cx="1083926" cy="936242"/>
          </a:xfrm>
          <a:custGeom>
            <a:avLst/>
            <a:gdLst/>
            <a:ahLst/>
            <a:cxnLst/>
            <a:rect l="l" t="t" r="r" b="b"/>
            <a:pathLst>
              <a:path w="1083926" h="936242">
                <a:moveTo>
                  <a:pt x="0" y="0"/>
                </a:moveTo>
                <a:lnTo>
                  <a:pt x="1083927" y="0"/>
                </a:lnTo>
                <a:lnTo>
                  <a:pt x="1083927" y="936241"/>
                </a:lnTo>
                <a:lnTo>
                  <a:pt x="0" y="9362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TextBox 11"/>
          <p:cNvSpPr txBox="1">
            <a:spLocks noGrp="1"/>
          </p:cNvSpPr>
          <p:nvPr>
            <p:ph type="title" idx="4294967295"/>
          </p:nvPr>
        </p:nvSpPr>
        <p:spPr>
          <a:xfrm>
            <a:off x="2935830" y="902635"/>
            <a:ext cx="2156228" cy="5238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B5CC"/>
                </a:solidFill>
                <a:effectLst/>
                <a:uLnTx/>
                <a:uFillTx/>
                <a:latin typeface="Arial Bold"/>
                <a:ea typeface="Arial Bold"/>
                <a:cs typeface="Arial Bold"/>
                <a:sym typeface="Arial Bold"/>
              </a:rPr>
              <a:t>Conclusion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1357</Words>
  <Application>Microsoft Office PowerPoint</Application>
  <PresentationFormat>Custom</PresentationFormat>
  <Paragraphs>132</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Mont Bold</vt:lpstr>
      <vt:lpstr>Arial Bold</vt:lpstr>
      <vt:lpstr>Montserrat Italics</vt:lpstr>
      <vt:lpstr>Montserrat Bold</vt:lpstr>
      <vt:lpstr>Montserrat</vt:lpstr>
      <vt:lpstr>Montserrat Bold Italics</vt:lpstr>
      <vt:lpstr>Arial</vt:lpstr>
      <vt:lpstr>Calibri</vt:lpstr>
      <vt:lpstr>Office Theme</vt:lpstr>
      <vt:lpstr>‘Getting to the Gut of the Problem’   The Impact of Dietetics in a Gastroenterology Ambulatory Hub Service</vt:lpstr>
      <vt:lpstr>Overview of the project</vt:lpstr>
      <vt:lpstr>Results</vt:lpstr>
      <vt:lpstr>Results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Christine McColgan draft ppt.pptx</dc:title>
  <dc:creator>McColgan, Christine</dc:creator>
  <cp:lastModifiedBy>McNeice, Julia</cp:lastModifiedBy>
  <cp:revision>3</cp:revision>
  <dcterms:created xsi:type="dcterms:W3CDTF">2006-08-16T00:00:00Z</dcterms:created>
  <dcterms:modified xsi:type="dcterms:W3CDTF">2024-10-03T13:06:29Z</dcterms:modified>
  <dc:identifier>DAGMn7f8sXM</dc:identifier>
</cp:coreProperties>
</file>