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nva Sans Bold" panose="020B0604020202020204" charset="0"/>
      <p:regular r:id="rId19"/>
    </p:embeddedFont>
    <p:embeddedFont>
      <p:font typeface="DM Sans" pitchFamily="2" charset="0"/>
      <p:regular r:id="rId20"/>
      <p:bold r:id="rId21"/>
      <p:italic r:id="rId22"/>
      <p:boldItalic r:id="rId23"/>
    </p:embeddedFont>
    <p:embeddedFont>
      <p:font typeface="DM Sans Bold" panose="020B0604020202020204" charset="0"/>
      <p:regular r:id="rId24"/>
    </p:embeddedFont>
    <p:embeddedFont>
      <p:font typeface="DM Sans Italics" panose="020B0604020202020204" charset="0"/>
      <p:regular r:id="rId25"/>
    </p:embeddedFont>
    <p:embeddedFont>
      <p:font typeface="Now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447" autoAdjust="0"/>
  </p:normalViewPr>
  <p:slideViewPr>
    <p:cSldViewPr>
      <p:cViewPr varScale="1">
        <p:scale>
          <a:sx n="39" d="100"/>
          <a:sy n="39" d="100"/>
        </p:scale>
        <p:origin x="312" y="52"/>
      </p:cViewPr>
      <p:guideLst>
        <p:guide orient="horz" pos="2160"/>
        <p:guide pos="2880"/>
      </p:guideLst>
    </p:cSldViewPr>
  </p:slideViewPr>
  <p:outlineViewPr>
    <p:cViewPr>
      <p:scale>
        <a:sx n="33" d="100"/>
        <a:sy n="33" d="100"/>
      </p:scale>
      <p:origin x="0" y="-3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today I'm going to present research about speech and language therapists perspectvies of VR as a clinical tool for autism. </a:t>
            </a:r>
          </a:p>
          <a:p>
            <a:endParaRPr lang="en-US"/>
          </a:p>
          <a:p>
            <a:r>
              <a:rPr lang="en-US"/>
              <a:t>My name is Jodie, I'm a SLT and PhD researcher and this research was completed as part of my masters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Support for autistic identity through strength based environment first approaches that promote adaptions [9]. Seeks to remove environmental and societal barriers imposed by neurotypical standards and facilitate self advocacy.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VR can be a HMD which is the most popular, a Computer automated virtual display, which I have seen most in special schools and sometimes even on a laptop.</a:t>
            </a:r>
          </a:p>
          <a:p>
            <a:endParaRPr lang="en-US"/>
          </a:p>
          <a:p>
            <a:r>
              <a:rPr lang="en-US"/>
              <a:t>The main point of VR is to achieve immersion in the virtual environment - the feeling of actually being in the virtual environment and forgetting about everything around you in the real world. </a:t>
            </a:r>
          </a:p>
          <a:p>
            <a:endParaRPr lang="en-US"/>
          </a:p>
          <a:p>
            <a:r>
              <a:rPr lang="en-US"/>
              <a:t>When we think about VR in relation to autism it has advantages and disadvantages </a:t>
            </a:r>
          </a:p>
          <a:p>
            <a:endParaRPr lang="en-US"/>
          </a:p>
          <a:p>
            <a:r>
              <a:rPr lang="en-US"/>
              <a:t>Advantages:</a:t>
            </a:r>
          </a:p>
          <a:p>
            <a:r>
              <a:rPr lang="en-US"/>
              <a:t>- Capitalizes on visual strengths</a:t>
            </a:r>
          </a:p>
          <a:p>
            <a:r>
              <a:rPr lang="en-US"/>
              <a:t>- Safe, controlled and customizable practice environments</a:t>
            </a:r>
          </a:p>
          <a:p>
            <a:r>
              <a:rPr lang="en-US"/>
              <a:t>- This has led to further research suggesting VR-based interventions may be effective for improving socials skills and generalisation, enhancing emotional recognition, reducing anxiety and facilitating sensory integration [3,4]. Indeed, research has demonstrated a moderate evidence base for VR with the autistic population [5]. </a:t>
            </a:r>
          </a:p>
          <a:p>
            <a:r>
              <a:rPr lang="en-US"/>
              <a:t>- George et al. (2023) [6] demonstrated that a VR reality intervention for young autistic adults effectively improved their social and communication skills, and this group preferred the VR intervention in comparison to traditional methods. </a:t>
            </a:r>
          </a:p>
          <a:p>
            <a:endParaRPr lang="en-US"/>
          </a:p>
          <a:p>
            <a:endParaRPr lang="en-US"/>
          </a:p>
          <a:p>
            <a:endParaRPr lang="en-US"/>
          </a:p>
          <a:p>
            <a:endParaRPr lang="en-US"/>
          </a:p>
          <a:p>
            <a:endParaRPr lang="en-US"/>
          </a:p>
          <a:p>
            <a:r>
              <a:rPr lang="en-US"/>
              <a:t>Drawbacks:</a:t>
            </a:r>
          </a:p>
          <a:p>
            <a:r>
              <a:rPr lang="en-US"/>
              <a:t>- Difficult to know how sense of motion in HMD may interact with sensory needs</a:t>
            </a:r>
          </a:p>
          <a:p>
            <a:r>
              <a:rPr lang="en-US"/>
              <a:t>- Needs to be viewed with a critical lens. Most studies target social skills training and sensory integration - which are deficit based interventions that want to reduce and normalise autistic social behaviours</a:t>
            </a:r>
          </a:p>
          <a:p>
            <a:r>
              <a:rPr lang="en-US"/>
              <a:t>- This can potential increase the risk of masking, negative mental health outcomes and trauma</a:t>
            </a:r>
          </a:p>
          <a:p>
            <a:r>
              <a:rPr lang="en-US"/>
              <a:t>- As an many SLTs working in autism and moving towards neuro-affirming practice which seeks to support autistic identity through strength based approaches - it is difficult to know if VR is even an acceptable tool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papers have established a preliminary evidence base for VR as an intervention for autistic children in the SLT field: </a:t>
            </a:r>
          </a:p>
          <a:p>
            <a:endParaRPr lang="en-US"/>
          </a:p>
          <a:p>
            <a:r>
              <a:rPr lang="en-US"/>
              <a:t>(1) Vaezipour et al and Brassel et al have used and created VR tools as a rehabilitation tool for people with TBI. They indicated that while attitudes were positive, perceptions of a lack of evidence, a need for training and guidelines, side effects and workplace limitations acted as  barriers to adopting the technology</a:t>
            </a:r>
          </a:p>
          <a:p>
            <a:endParaRPr lang="en-US"/>
          </a:p>
          <a:p>
            <a:r>
              <a:rPr lang="en-US"/>
              <a:t>(1) Bryant et al’s (2020) [15] literature review provided initial support for the use of immersive VR for ‘communication disability’ and autism, in SLT and indicated there is some potential for every day, functional communication skills developed in VR worlds to transfer into real-world interactions. However, they suggested that technological complexities may act as a barrier to individuals with co-morbid intellectual disabilities, and that VR may create ethical and safety issues that should be considered carefully, </a:t>
            </a:r>
          </a:p>
          <a:p>
            <a:endParaRPr lang="en-US"/>
          </a:p>
          <a:p>
            <a:r>
              <a:rPr lang="en-US"/>
              <a:t>(2) Bailey et al’s (2022) [16] systematic review suggested that VR could support several social communication goals for autistic children and those with an intellectual disability. However, results varied greatly, included research with low quality methodology and outcomes were inconsistent across VR technologies. </a:t>
            </a:r>
          </a:p>
          <a:p>
            <a:endParaRPr lang="en-US"/>
          </a:p>
          <a:p>
            <a:r>
              <a:rPr lang="en-US"/>
              <a:t>Evidence underpinning effective and affirming VR interventions in autism requires further development. </a:t>
            </a:r>
          </a:p>
          <a:p>
            <a:endParaRPr lang="en-US"/>
          </a:p>
          <a:p>
            <a:r>
              <a:rPr lang="en-US"/>
              <a:t>Overall, shows that VR implementation in SLT practice is still in the early stages, and therefore it is difficult to determine “which [VR] technologies work for whom, in which contexts,” how VR supports SLT tasks and objectives, and the support they require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work, we explore Speech and Language Therapists’ knowledge and attitudes towards the use of Virtual Reality for autistic children. </a:t>
            </a:r>
          </a:p>
          <a:p>
            <a:endParaRPr lang="en-US"/>
          </a:p>
          <a:p>
            <a:r>
              <a:rPr lang="en-US"/>
              <a:t>We sought to answer 3 questions with SLTs practicing in the autism field: </a:t>
            </a:r>
          </a:p>
          <a:p>
            <a:r>
              <a:rPr lang="en-US"/>
              <a:t>(1) What knowledge do SLTs have about VR? </a:t>
            </a:r>
          </a:p>
          <a:p>
            <a:r>
              <a:rPr lang="en-US"/>
              <a:t>(2) What are SLT attitudes towards using VR as an intervention for autistic children? and</a:t>
            </a:r>
          </a:p>
          <a:p>
            <a:r>
              <a:rPr lang="en-US"/>
              <a:t>(3) What do SLTs need to support the implementation of VR in clinical practice? </a:t>
            </a:r>
          </a:p>
          <a:p>
            <a:endParaRPr lang="en-US"/>
          </a:p>
          <a:p>
            <a:r>
              <a:rPr lang="en-US"/>
              <a:t>With this research, I aimed to create a basis for future research, co-design, and implementation of VR for autistic children in an SLT setting.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endParaRPr/>
          </a:p>
          <a:p>
            <a:r>
              <a:rPr lang="en-US"/>
              <a:t>23 questions overall - likert scales, open ended questions, single and multiple choice questions</a:t>
            </a:r>
          </a:p>
          <a:p>
            <a:endParaRPr lang="en-US"/>
          </a:p>
          <a:p>
            <a:r>
              <a:rPr lang="en-US"/>
              <a:t>60 responses - 53 complete</a:t>
            </a:r>
          </a:p>
          <a:p>
            <a:endParaRPr lang="en-US"/>
          </a:p>
          <a:p>
            <a:r>
              <a:rPr lang="en-US"/>
              <a:t>Recruitment across professional social media </a:t>
            </a:r>
          </a:p>
          <a:p>
            <a:endParaRPr lang="en-US"/>
          </a:p>
          <a:p>
            <a:r>
              <a:rPr lang="en-US"/>
              <a:t>No data on the number of SLTs working with autistic children in the UK - so difficult to know if 53 responses is representative of this population - and its acknowledged this may be a limitation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Positive and negative attitudes towards VR from SLTs who had not used VR, with uncertainty about autism specific considerations for VR.  Those who had negative attitudes, strongly disagreed with the intervention.</a:t>
            </a:r>
          </a:p>
          <a:p>
            <a:endParaRPr lang="en-US"/>
          </a:p>
          <a:p>
            <a:r>
              <a:rPr lang="en-US"/>
              <a:t>The SLTs who had used VR or specifically with autism were generally very positive.</a:t>
            </a:r>
          </a:p>
          <a:p>
            <a:endParaRPr lang="en-US"/>
          </a:p>
          <a:p>
            <a:r>
              <a:rPr lang="en-US"/>
              <a:t>80% of SLTs who had not used would use in the future. Reasons included: innovation in practice, motivational nature of the technology, potential therapeutic impact.</a:t>
            </a:r>
          </a:p>
          <a:p>
            <a:endParaRPr lang="en-US"/>
          </a:p>
          <a:p>
            <a:r>
              <a:rPr lang="en-US"/>
              <a:t>20% would not and reasons included: VR may not be supportive of neuro-affirming principles, concerns about sensory issues and ethical concerns and dissociation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SLTs were also asked to outline their reasons for not using VR and the quotes are taken from these</a:t>
            </a:r>
          </a:p>
          <a:p>
            <a:endParaRPr lang="en-US"/>
          </a:p>
          <a:p>
            <a:r>
              <a:rPr lang="en-US"/>
              <a:t>Many of these barriers are reflective of barriers noted in research and the technology acceptance model</a:t>
            </a:r>
          </a:p>
          <a:p>
            <a:endParaRPr lang="en-US"/>
          </a:p>
          <a:p>
            <a:r>
              <a:rPr lang="en-US"/>
              <a:t>30% of SLTs who had not used VR thought it was neuro-affirming, 14% did not and most just didn't know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49 SLTs who had not used VR were asked what they needed to support future research. Key themes emerged including: an increased evidence base, workplace support and training and education. Many SLTs did not answer in full sentences, and this reflects the fragmented quotations used (Figure 4).</a:t>
            </a:r>
          </a:p>
          <a:p>
            <a:r>
              <a:rPr lang="en-US"/>
              <a:t>An improved evidence base for VR as an SLT tool for autistic children was required and “having the knowledge to make an informed decision,” was a priority for many. An improved evidence base was also required to provide a more solid foundation for business cases for employers: “I don't know enough about the applications of it within SLT, i.e. in Assessment &amp; therapy. I would need to know this and have a strong enough evidence base before I could even approach my NHS employers to try and build a business case to support them purchasing it.” Furthermore, SLTs suggested future research should demonstrate clear quantitative evidence showing the effectiveness and efficacy of VR, clear and replicable outcomes measures for communication and generalisation domains, and comparison of VR with standard SLT therapy.</a:t>
            </a:r>
          </a:p>
          <a:p>
            <a:r>
              <a:rPr lang="en-US"/>
              <a:t>Training and education were also identified as a theme across the data. 83% of SLTs felt they would benefit from training, to include an overview of VR technology and guidelines for use. SLTs suggested a demonstration day, best described by one participant: “I personally would need a VR road show for autism where you can see what it can do, get to try it and talk with experts and other SLTs using it.” SLTs wanted this to include education from specialists about the VR headsets available and appraisal of these, information on how to apply funding, an overview of research and practice-based learning opportunities with peer support. </a:t>
            </a:r>
          </a:p>
          <a:p>
            <a:r>
              <a:rPr lang="en-US"/>
              <a:t>SLTs also reported that they needed a VR manual from VR “procurement to [therapy] discharge.” This would include: a VR user guide and set up, example therapy ideas and a frequently asked questions guide for troubleshooting and difficulties. </a:t>
            </a:r>
          </a:p>
          <a:p>
            <a:endParaRPr lang="en-US"/>
          </a:p>
          <a:p>
            <a:endParaRPr lang="en-US"/>
          </a:p>
          <a:p>
            <a:r>
              <a:rPr lang="en-US"/>
              <a:t>Although there are guidelines for using extended reality (XR) with autistic children, and may provide a foundational base for clinicians working with autistic children, they should be critically appraised on a case by case basis. It may be that future research modifies these guidelines using participatory methods and co-design with autistic children, parents and SLTs to ensure that tools are neuro-affirmative.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Patient specific facilitators and barriers to VR SLT interventions should be identified (e.g., sensory differences, epilepsy, victimization, dissociation, intellectual disability and gender) and external features of VR that contribute to effective SLT interventions. Given the link between epilepsy and autism, and the lack of evidence regarding seizure risk with HMD’s, side effects are a pertinent area for exploration. Although the risks of HMD’s are reportedly low for autistic children [12], it is necessary to establish safety protocols, such as maximum exposure time and treatment intensity required for generalisation, to ensure tolerance and comfort. Limiting exposure times may also help reduce the possibility of autistic children dissociating from reality and real social interactions [15].</a:t>
            </a:r>
          </a:p>
          <a:p>
            <a:endParaRPr lang="en-US"/>
          </a:p>
          <a:p>
            <a:r>
              <a:rPr lang="en-US"/>
              <a:t>The neuro-affirming stance of VR was a key issue in this research. Future research should ensure VR research in autism is rooted in strength-based philosophies, given much of the current evidence base for autistic children prioritises technology-based interventions for social skills and social cognition training [33]. This paper reiterates the need to think beyond a social skills approach, considering other linguistic, educational, and pragmatic domains within the SLT remit. This reflects the systemic change to autism management observed in the SLT literature and current practice standards [8]. Furthermore, it may be that a priority setting exercise for neuro-affirmative SLTs would uncover pressing areas for research, which could guide future neuro-affirmative VR research.  </a:t>
            </a:r>
          </a:p>
          <a:p>
            <a:endParaRPr lang="en-US"/>
          </a:p>
          <a:p>
            <a:r>
              <a:rPr lang="en-US"/>
              <a:t>SLT specific software for autism should be designed using participatory research approaches [34] to ensure VR applications are neuro-affirmative, rooted in autistic and family priorities, and contribute to evidence-based practice in socially and ecologically valid ways [35]. Frameworks such as Design Thinking [36] may facilitate future research allowing this topic to become more define and to create new ideas to solve barriers to implementation in practice. Feasibility of VR as a clinical SLT tool may follow [37]. Additional research should compare outcomes from VR and traditional SLT clinical tools, enabling a cost benefit analysis for the benefit of clinical decision-making. </a:t>
            </a:r>
          </a:p>
          <a:p>
            <a:endParaRPr lang="en-US"/>
          </a:p>
          <a:p>
            <a:r>
              <a:rPr lang="en-US"/>
              <a:t>Suggestions for development include VR applications that facilitate perspective changing and VR as an educational tool.</a:t>
            </a:r>
          </a:p>
          <a:p>
            <a:r>
              <a:rPr lang="en-US"/>
              <a:t>Finally, an education and training programme may be developed for SLTs, regarding VR as a clinical tool for use with autistic children. Key themes are outlined, but I don't have time to discuss these fully within todays time limits. Future research should explore how a SLT specific VR training package impacts knowledge and attitudes towards VR as a clinical tool for autism and impacts adoption of VR into clinical practice. First-hand experience of and engagement with VR, may allow SLTs to consider how it may be used with autistic children and for SLT goals. This may also inform future research questions regarding implementation: dosage, minimum and maximum immersion time, and protocols for use, which contribute towards evidence-based guidelines for VR.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5.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1.svg"/><Relationship Id="rId5" Type="http://schemas.openxmlformats.org/officeDocument/2006/relationships/image" Target="../media/image43.svg"/><Relationship Id="rId10" Type="http://schemas.openxmlformats.org/officeDocument/2006/relationships/image" Target="../media/image30.png"/><Relationship Id="rId4" Type="http://schemas.openxmlformats.org/officeDocument/2006/relationships/image" Target="../media/image42.png"/><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sv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7.sv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5400000">
            <a:off x="11392544" y="4154952"/>
            <a:ext cx="11958151" cy="1929323"/>
            <a:chOff x="0" y="0"/>
            <a:chExt cx="3149472" cy="508135"/>
          </a:xfrm>
        </p:grpSpPr>
        <p:sp>
          <p:nvSpPr>
            <p:cNvPr id="3" name="Freeform 3"/>
            <p:cNvSpPr/>
            <p:nvPr/>
          </p:nvSpPr>
          <p:spPr>
            <a:xfrm>
              <a:off x="0" y="0"/>
              <a:ext cx="3149472" cy="508135"/>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sp>
        <p:sp>
          <p:nvSpPr>
            <p:cNvPr id="4" name="TextBox 4"/>
            <p:cNvSpPr txBox="1"/>
            <p:nvPr/>
          </p:nvSpPr>
          <p:spPr>
            <a:xfrm>
              <a:off x="0" y="-28575"/>
              <a:ext cx="3149472" cy="536710"/>
            </a:xfrm>
            <a:prstGeom prst="rect">
              <a:avLst/>
            </a:prstGeom>
          </p:spPr>
          <p:txBody>
            <a:bodyPr lIns="50800" tIns="50800" rIns="50800" bIns="50800" rtlCol="0" anchor="ctr"/>
            <a:lstStyle/>
            <a:p>
              <a:pPr algn="ctr">
                <a:lnSpc>
                  <a:spcPts val="2590"/>
                </a:lnSpc>
              </a:pPr>
              <a:endParaRPr/>
            </a:p>
          </p:txBody>
        </p:sp>
      </p:grpSp>
      <p:sp>
        <p:nvSpPr>
          <p:cNvPr id="5" name="Freeform 5">
            <a:extLst>
              <a:ext uri="{C183D7F6-B498-43B3-948B-1728B52AA6E4}">
                <adec:decorative xmlns:adec="http://schemas.microsoft.com/office/drawing/2017/decorative" val="1"/>
              </a:ext>
            </a:extLst>
          </p:cNvPr>
          <p:cNvSpPr/>
          <p:nvPr/>
        </p:nvSpPr>
        <p:spPr>
          <a:xfrm>
            <a:off x="11208957" y="-1011147"/>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a:extLst>
              <a:ext uri="{C183D7F6-B498-43B3-948B-1728B52AA6E4}">
                <adec:decorative xmlns:adec="http://schemas.microsoft.com/office/drawing/2017/decorative" val="1"/>
              </a:ext>
            </a:extLst>
          </p:cNvPr>
          <p:cNvGrpSpPr/>
          <p:nvPr/>
        </p:nvGrpSpPr>
        <p:grpSpPr>
          <a:xfrm>
            <a:off x="10380940" y="649592"/>
            <a:ext cx="7516996" cy="8987817"/>
            <a:chOff x="0" y="0"/>
            <a:chExt cx="8603361" cy="10286746"/>
          </a:xfrm>
        </p:grpSpPr>
        <p:sp>
          <p:nvSpPr>
            <p:cNvPr id="7" name="Freeform 7"/>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5"/>
              <a:stretch>
                <a:fillRect r="-31752"/>
              </a:stretch>
            </a:blipFill>
          </p:spPr>
        </p:sp>
      </p:grpSp>
      <p:sp>
        <p:nvSpPr>
          <p:cNvPr id="8" name="Freeform 8">
            <a:extLst>
              <a:ext uri="{C183D7F6-B498-43B3-948B-1728B52AA6E4}">
                <adec:decorative xmlns:adec="http://schemas.microsoft.com/office/drawing/2017/decorative" val="1"/>
              </a:ext>
            </a:extLst>
          </p:cNvPr>
          <p:cNvSpPr/>
          <p:nvPr/>
        </p:nvSpPr>
        <p:spPr>
          <a:xfrm>
            <a:off x="-1189750" y="8103698"/>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a:spLocks noGrp="1"/>
          </p:cNvSpPr>
          <p:nvPr>
            <p:ph type="title" idx="4294967295"/>
          </p:nvPr>
        </p:nvSpPr>
        <p:spPr>
          <a:xfrm>
            <a:off x="895350" y="2817428"/>
            <a:ext cx="9579136" cy="44995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40"/>
              </a:lnSpc>
              <a:spcBef>
                <a:spcPct val="0"/>
              </a:spcBef>
              <a:spcAft>
                <a:spcPts val="0"/>
              </a:spcAft>
              <a:buClrTx/>
              <a:buSzTx/>
              <a:buFontTx/>
              <a:buNone/>
              <a:tabLst/>
              <a:defRPr/>
            </a:pPr>
            <a:r>
              <a:rPr kumimoji="0" lang="en-US" sz="5100" b="0" i="0" u="none" strike="noStrike" kern="1200" cap="none" spc="0" normalizeH="0" baseline="0" noProof="0" dirty="0">
                <a:ln>
                  <a:noFill/>
                </a:ln>
                <a:solidFill>
                  <a:srgbClr val="FFFFFF"/>
                </a:solidFill>
                <a:effectLst/>
                <a:uLnTx/>
                <a:uFillTx/>
                <a:latin typeface="Canva Sans Bold"/>
                <a:ea typeface="Canva Sans Bold"/>
                <a:cs typeface="Canva Sans Bold"/>
                <a:sym typeface="Canva Sans Bold"/>
              </a:rPr>
              <a:t>Speech and Language Therapists perspectives of Virtual Reality as a clinical tool for autism: a cross-sectional survey</a:t>
            </a:r>
          </a:p>
        </p:txBody>
      </p:sp>
      <p:sp>
        <p:nvSpPr>
          <p:cNvPr id="10" name="Freeform 10">
            <a:extLst>
              <a:ext uri="{C183D7F6-B498-43B3-948B-1728B52AA6E4}">
                <adec:decorative xmlns:adec="http://schemas.microsoft.com/office/drawing/2017/decorative" val="1"/>
              </a:ext>
            </a:extLst>
          </p:cNvPr>
          <p:cNvSpPr/>
          <p:nvPr/>
        </p:nvSpPr>
        <p:spPr>
          <a:xfrm>
            <a:off x="1573748" y="649592"/>
            <a:ext cx="1721424" cy="1505765"/>
          </a:xfrm>
          <a:custGeom>
            <a:avLst/>
            <a:gdLst/>
            <a:ahLst/>
            <a:cxnLst/>
            <a:rect l="l" t="t" r="r" b="b"/>
            <a:pathLst>
              <a:path w="1721424" h="1505765">
                <a:moveTo>
                  <a:pt x="0" y="0"/>
                </a:moveTo>
                <a:lnTo>
                  <a:pt x="1721424" y="0"/>
                </a:lnTo>
                <a:lnTo>
                  <a:pt x="1721424" y="1505765"/>
                </a:lnTo>
                <a:lnTo>
                  <a:pt x="0" y="1505765"/>
                </a:lnTo>
                <a:lnTo>
                  <a:pt x="0" y="0"/>
                </a:lnTo>
                <a:close/>
              </a:path>
            </a:pathLst>
          </a:custGeom>
          <a:blipFill>
            <a:blip r:embed="rId6"/>
            <a:stretch>
              <a:fillRect/>
            </a:stretch>
          </a:blipFill>
        </p:spPr>
      </p:sp>
      <p:sp>
        <p:nvSpPr>
          <p:cNvPr id="11" name="Freeform 11" descr="QR code for additional information&#10;"/>
          <p:cNvSpPr/>
          <p:nvPr/>
        </p:nvSpPr>
        <p:spPr>
          <a:xfrm>
            <a:off x="8307307" y="611492"/>
            <a:ext cx="1692436" cy="1692436"/>
          </a:xfrm>
          <a:custGeom>
            <a:avLst/>
            <a:gdLst/>
            <a:ahLst/>
            <a:cxnLst/>
            <a:rect l="l" t="t" r="r" b="b"/>
            <a:pathLst>
              <a:path w="1692436" h="1692436">
                <a:moveTo>
                  <a:pt x="0" y="0"/>
                </a:moveTo>
                <a:lnTo>
                  <a:pt x="1692436" y="0"/>
                </a:lnTo>
                <a:lnTo>
                  <a:pt x="1692436" y="1692436"/>
                </a:lnTo>
                <a:lnTo>
                  <a:pt x="0" y="1692436"/>
                </a:lnTo>
                <a:lnTo>
                  <a:pt x="0" y="0"/>
                </a:lnTo>
                <a:close/>
              </a:path>
            </a:pathLst>
          </a:custGeom>
          <a:blipFill>
            <a:blip r:embed="rId7"/>
            <a:stretch>
              <a:fillRect/>
            </a:stretch>
          </a:blipFill>
        </p:spPr>
      </p:sp>
      <p:sp>
        <p:nvSpPr>
          <p:cNvPr id="12" name="TextBox 12"/>
          <p:cNvSpPr txBox="1"/>
          <p:nvPr/>
        </p:nvSpPr>
        <p:spPr>
          <a:xfrm>
            <a:off x="1573748" y="7926625"/>
            <a:ext cx="7913921" cy="1398080"/>
          </a:xfrm>
          <a:prstGeom prst="rect">
            <a:avLst/>
          </a:prstGeom>
        </p:spPr>
        <p:txBody>
          <a:bodyPr lIns="0" tIns="0" rIns="0" bIns="0" rtlCol="0" anchor="t">
            <a:spAutoFit/>
          </a:bodyPr>
          <a:lstStyle/>
          <a:p>
            <a:pPr algn="ctr">
              <a:lnSpc>
                <a:spcPts val="3727"/>
              </a:lnSpc>
            </a:pPr>
            <a:r>
              <a:rPr lang="en-US" sz="3030">
                <a:solidFill>
                  <a:srgbClr val="FFBD59"/>
                </a:solidFill>
                <a:latin typeface="DM Sans Bold"/>
                <a:ea typeface="DM Sans Bold"/>
                <a:cs typeface="DM Sans Bold"/>
                <a:sym typeface="DM Sans Bold"/>
              </a:rPr>
              <a:t>Jodie Mills </a:t>
            </a:r>
          </a:p>
          <a:p>
            <a:pPr marL="0" lvl="0" indent="0" algn="ctr">
              <a:lnSpc>
                <a:spcPts val="3727"/>
              </a:lnSpc>
              <a:spcBef>
                <a:spcPct val="0"/>
              </a:spcBef>
            </a:pPr>
            <a:r>
              <a:rPr lang="en-US" sz="3030">
                <a:solidFill>
                  <a:srgbClr val="FFBD59"/>
                </a:solidFill>
                <a:latin typeface="DM Sans Italics"/>
                <a:ea typeface="DM Sans Italics"/>
                <a:cs typeface="DM Sans Italics"/>
                <a:sym typeface="DM Sans Italics"/>
              </a:rPr>
              <a:t>Speech and Language Therapist | PhD Researcher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15649" y="591072"/>
            <a:ext cx="14932127" cy="9038703"/>
          </a:xfrm>
          <a:custGeom>
            <a:avLst/>
            <a:gdLst/>
            <a:ahLst/>
            <a:cxnLst/>
            <a:rect l="l" t="t" r="r" b="b"/>
            <a:pathLst>
              <a:path w="14932127" h="9038703">
                <a:moveTo>
                  <a:pt x="0" y="0"/>
                </a:moveTo>
                <a:lnTo>
                  <a:pt x="14932127" y="0"/>
                </a:lnTo>
                <a:lnTo>
                  <a:pt x="14932127" y="9038703"/>
                </a:lnTo>
                <a:lnTo>
                  <a:pt x="0" y="9038703"/>
                </a:lnTo>
                <a:lnTo>
                  <a:pt x="0" y="0"/>
                </a:lnTo>
                <a:close/>
              </a:path>
            </a:pathLst>
          </a:custGeom>
          <a:blipFill>
            <a:blip r:embed="rId2"/>
            <a:stretch>
              <a:fillRect/>
            </a:stretch>
          </a:blipFill>
        </p:spPr>
      </p:sp>
      <p:grpSp>
        <p:nvGrpSpPr>
          <p:cNvPr id="3" name="Group 3" descr="shows range of results"/>
          <p:cNvGrpSpPr/>
          <p:nvPr/>
        </p:nvGrpSpPr>
        <p:grpSpPr>
          <a:xfrm rot="5400000">
            <a:off x="6468827" y="2769149"/>
            <a:ext cx="7649235" cy="4391589"/>
            <a:chOff x="0" y="0"/>
            <a:chExt cx="1600940" cy="919134"/>
          </a:xfrm>
        </p:grpSpPr>
        <p:sp>
          <p:nvSpPr>
            <p:cNvPr id="4" name="Freeform 4"/>
            <p:cNvSpPr/>
            <p:nvPr/>
          </p:nvSpPr>
          <p:spPr>
            <a:xfrm>
              <a:off x="0" y="0"/>
              <a:ext cx="1600940" cy="919134"/>
            </a:xfrm>
            <a:custGeom>
              <a:avLst/>
              <a:gdLst/>
              <a:ahLst/>
              <a:cxnLst/>
              <a:rect l="l" t="t" r="r" b="b"/>
              <a:pathLst>
                <a:path w="1600940" h="919134">
                  <a:moveTo>
                    <a:pt x="51618" y="0"/>
                  </a:moveTo>
                  <a:lnTo>
                    <a:pt x="1549322" y="0"/>
                  </a:lnTo>
                  <a:cubicBezTo>
                    <a:pt x="1563012" y="0"/>
                    <a:pt x="1576141" y="5438"/>
                    <a:pt x="1585821" y="15119"/>
                  </a:cubicBezTo>
                  <a:cubicBezTo>
                    <a:pt x="1595502" y="24799"/>
                    <a:pt x="1600940" y="37928"/>
                    <a:pt x="1600940" y="51618"/>
                  </a:cubicBezTo>
                  <a:lnTo>
                    <a:pt x="1600940" y="867516"/>
                  </a:lnTo>
                  <a:cubicBezTo>
                    <a:pt x="1600940" y="896024"/>
                    <a:pt x="1577830" y="919134"/>
                    <a:pt x="1549322" y="919134"/>
                  </a:cubicBezTo>
                  <a:lnTo>
                    <a:pt x="51618" y="919134"/>
                  </a:lnTo>
                  <a:cubicBezTo>
                    <a:pt x="23110" y="919134"/>
                    <a:pt x="0" y="896024"/>
                    <a:pt x="0" y="867516"/>
                  </a:cubicBezTo>
                  <a:lnTo>
                    <a:pt x="0" y="51618"/>
                  </a:lnTo>
                  <a:cubicBezTo>
                    <a:pt x="0" y="23110"/>
                    <a:pt x="23110" y="0"/>
                    <a:pt x="51618" y="0"/>
                  </a:cubicBezTo>
                  <a:close/>
                </a:path>
              </a:pathLst>
            </a:custGeom>
            <a:solidFill>
              <a:srgbClr val="000000">
                <a:alpha val="0"/>
              </a:srgbClr>
            </a:solidFill>
            <a:ln w="95250" cap="rnd">
              <a:solidFill>
                <a:srgbClr val="FF0000"/>
              </a:solidFill>
              <a:prstDash val="solid"/>
              <a:round/>
            </a:ln>
          </p:spPr>
        </p:sp>
        <p:sp>
          <p:nvSpPr>
            <p:cNvPr id="5" name="TextBox 5"/>
            <p:cNvSpPr txBox="1"/>
            <p:nvPr/>
          </p:nvSpPr>
          <p:spPr>
            <a:xfrm>
              <a:off x="0" y="-38100"/>
              <a:ext cx="1600940" cy="957234"/>
            </a:xfrm>
            <a:prstGeom prst="rect">
              <a:avLst/>
            </a:prstGeom>
          </p:spPr>
          <p:txBody>
            <a:bodyPr lIns="50800" tIns="50800" rIns="50800" bIns="50800" rtlCol="0" anchor="ctr"/>
            <a:lstStyle/>
            <a:p>
              <a:pPr algn="ctr">
                <a:lnSpc>
                  <a:spcPts val="2881"/>
                </a:lnSpc>
              </a:pPr>
              <a:endParaRPr/>
            </a:p>
          </p:txBody>
        </p:sp>
      </p:grpSp>
      <p:sp>
        <p:nvSpPr>
          <p:cNvPr id="6" name="Title 5">
            <a:extLst>
              <a:ext uri="{FF2B5EF4-FFF2-40B4-BE49-F238E27FC236}">
                <a16:creationId xmlns:a16="http://schemas.microsoft.com/office/drawing/2014/main" id="{FD49A1BD-19EE-A9BF-6436-2831F86B9B51}"/>
              </a:ext>
            </a:extLst>
          </p:cNvPr>
          <p:cNvSpPr>
            <a:spLocks noGrp="1"/>
          </p:cNvSpPr>
          <p:nvPr>
            <p:ph type="title" idx="4294967295"/>
          </p:nvPr>
        </p:nvSpPr>
        <p:spPr/>
        <p:txBody>
          <a:bodyPr/>
          <a:lstStyle/>
          <a:p>
            <a:r>
              <a:rPr lang="en-US" dirty="0"/>
              <a:t>RESULTS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3" name="TextBox 3"/>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4" name="TextBox 4"/>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r>
                <a:rPr lang="en-US" sz="4939" dirty="0">
                  <a:solidFill>
                    <a:srgbClr val="F5F5F5"/>
                  </a:solidFill>
                  <a:latin typeface="DM Sans Bold"/>
                  <a:ea typeface="DM Sans Bold"/>
                  <a:cs typeface="DM Sans Bold"/>
                  <a:sym typeface="DM Sans Bold"/>
                </a:rPr>
                <a:t>Results</a:t>
              </a:r>
            </a:p>
          </p:txBody>
        </p:sp>
      </p:grpSp>
      <p:sp>
        <p:nvSpPr>
          <p:cNvPr id="6" name="Freeform 6">
            <a:extLst>
              <a:ext uri="{C183D7F6-B498-43B3-948B-1728B52AA6E4}">
                <adec:decorative xmlns:adec="http://schemas.microsoft.com/office/drawing/2017/decorative" val="1"/>
              </a:ext>
            </a:extLst>
          </p:cNvPr>
          <p:cNvSpPr/>
          <p:nvPr/>
        </p:nvSpPr>
        <p:spPr>
          <a:xfrm>
            <a:off x="1620043" y="1676240"/>
            <a:ext cx="1071097" cy="1071097"/>
          </a:xfrm>
          <a:custGeom>
            <a:avLst/>
            <a:gdLst/>
            <a:ahLst/>
            <a:cxnLst/>
            <a:rect l="l" t="t" r="r" b="b"/>
            <a:pathLst>
              <a:path w="1071097" h="1071097">
                <a:moveTo>
                  <a:pt x="0" y="0"/>
                </a:moveTo>
                <a:lnTo>
                  <a:pt x="1071098" y="0"/>
                </a:lnTo>
                <a:lnTo>
                  <a:pt x="1071098" y="1071097"/>
                </a:lnTo>
                <a:lnTo>
                  <a:pt x="0" y="10710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3342654" y="1981066"/>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do SLTs need to </a:t>
            </a:r>
            <a:r>
              <a:rPr lang="en-US" sz="2457">
                <a:solidFill>
                  <a:srgbClr val="0CC0DF"/>
                </a:solidFill>
                <a:latin typeface="DM Sans Bold"/>
                <a:ea typeface="DM Sans Bold"/>
                <a:cs typeface="DM Sans Bold"/>
                <a:sym typeface="DM Sans Bold"/>
              </a:rPr>
              <a:t>support</a:t>
            </a:r>
            <a:r>
              <a:rPr lang="en-US" sz="2457">
                <a:solidFill>
                  <a:srgbClr val="FFFFFF"/>
                </a:solidFill>
                <a:latin typeface="DM Sans"/>
                <a:ea typeface="DM Sans"/>
                <a:cs typeface="DM Sans"/>
                <a:sym typeface="DM Sans"/>
              </a:rPr>
              <a:t> the implementation of VR for autistic children in an SLT setting</a:t>
            </a:r>
          </a:p>
        </p:txBody>
      </p:sp>
      <p:grpSp>
        <p:nvGrpSpPr>
          <p:cNvPr id="8" name="Group 8">
            <a:extLst>
              <a:ext uri="{C183D7F6-B498-43B3-948B-1728B52AA6E4}">
                <adec:decorative xmlns:adec="http://schemas.microsoft.com/office/drawing/2017/decorative" val="1"/>
              </a:ext>
            </a:extLst>
          </p:cNvPr>
          <p:cNvGrpSpPr/>
          <p:nvPr/>
        </p:nvGrpSpPr>
        <p:grpSpPr>
          <a:xfrm>
            <a:off x="1364081" y="3386035"/>
            <a:ext cx="3134765" cy="930311"/>
            <a:chOff x="0" y="0"/>
            <a:chExt cx="825617" cy="245020"/>
          </a:xfrm>
        </p:grpSpPr>
        <p:sp>
          <p:nvSpPr>
            <p:cNvPr id="9" name="Freeform 9"/>
            <p:cNvSpPr/>
            <p:nvPr/>
          </p:nvSpPr>
          <p:spPr>
            <a:xfrm>
              <a:off x="0" y="0"/>
              <a:ext cx="825617" cy="245020"/>
            </a:xfrm>
            <a:custGeom>
              <a:avLst/>
              <a:gdLst/>
              <a:ahLst/>
              <a:cxnLst/>
              <a:rect l="l" t="t" r="r" b="b"/>
              <a:pathLst>
                <a:path w="825617" h="245020">
                  <a:moveTo>
                    <a:pt x="122510" y="0"/>
                  </a:moveTo>
                  <a:lnTo>
                    <a:pt x="703107" y="0"/>
                  </a:lnTo>
                  <a:cubicBezTo>
                    <a:pt x="735599" y="0"/>
                    <a:pt x="766760" y="12907"/>
                    <a:pt x="789735" y="35882"/>
                  </a:cubicBezTo>
                  <a:cubicBezTo>
                    <a:pt x="812710" y="58857"/>
                    <a:pt x="825617" y="90018"/>
                    <a:pt x="825617" y="122510"/>
                  </a:cubicBezTo>
                  <a:lnTo>
                    <a:pt x="825617" y="122510"/>
                  </a:lnTo>
                  <a:cubicBezTo>
                    <a:pt x="825617" y="190170"/>
                    <a:pt x="770767" y="245020"/>
                    <a:pt x="703107" y="245020"/>
                  </a:cubicBezTo>
                  <a:lnTo>
                    <a:pt x="122510" y="245020"/>
                  </a:lnTo>
                  <a:cubicBezTo>
                    <a:pt x="54850" y="245020"/>
                    <a:pt x="0" y="190170"/>
                    <a:pt x="0" y="122510"/>
                  </a:cubicBezTo>
                  <a:lnTo>
                    <a:pt x="0" y="122510"/>
                  </a:lnTo>
                  <a:cubicBezTo>
                    <a:pt x="0" y="54850"/>
                    <a:pt x="54850" y="0"/>
                    <a:pt x="122510" y="0"/>
                  </a:cubicBezTo>
                  <a:close/>
                </a:path>
              </a:pathLst>
            </a:custGeom>
            <a:solidFill>
              <a:srgbClr val="6DC0DB"/>
            </a:solidFill>
          </p:spPr>
        </p:sp>
        <p:sp>
          <p:nvSpPr>
            <p:cNvPr id="10" name="TextBox 10"/>
            <p:cNvSpPr txBox="1"/>
            <p:nvPr/>
          </p:nvSpPr>
          <p:spPr>
            <a:xfrm>
              <a:off x="0" y="-38100"/>
              <a:ext cx="825617" cy="283120"/>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Increased evidence base</a:t>
              </a:r>
            </a:p>
          </p:txBody>
        </p:sp>
      </p:grpSp>
      <p:grpSp>
        <p:nvGrpSpPr>
          <p:cNvPr id="11" name="Group 11">
            <a:extLst>
              <a:ext uri="{C183D7F6-B498-43B3-948B-1728B52AA6E4}">
                <adec:decorative xmlns:adec="http://schemas.microsoft.com/office/drawing/2017/decorative" val="1"/>
              </a:ext>
            </a:extLst>
          </p:cNvPr>
          <p:cNvGrpSpPr/>
          <p:nvPr/>
        </p:nvGrpSpPr>
        <p:grpSpPr>
          <a:xfrm>
            <a:off x="1117951" y="7157071"/>
            <a:ext cx="3627025" cy="930311"/>
            <a:chOff x="0" y="0"/>
            <a:chExt cx="955266" cy="245020"/>
          </a:xfrm>
        </p:grpSpPr>
        <p:sp>
          <p:nvSpPr>
            <p:cNvPr id="12" name="Freeform 12"/>
            <p:cNvSpPr/>
            <p:nvPr/>
          </p:nvSpPr>
          <p:spPr>
            <a:xfrm>
              <a:off x="0" y="0"/>
              <a:ext cx="955266" cy="245020"/>
            </a:xfrm>
            <a:custGeom>
              <a:avLst/>
              <a:gdLst/>
              <a:ahLst/>
              <a:cxnLst/>
              <a:rect l="l" t="t" r="r" b="b"/>
              <a:pathLst>
                <a:path w="955266" h="245020">
                  <a:moveTo>
                    <a:pt x="108860" y="0"/>
                  </a:moveTo>
                  <a:lnTo>
                    <a:pt x="846406" y="0"/>
                  </a:lnTo>
                  <a:cubicBezTo>
                    <a:pt x="875277" y="0"/>
                    <a:pt x="902966" y="11469"/>
                    <a:pt x="923381" y="31884"/>
                  </a:cubicBezTo>
                  <a:cubicBezTo>
                    <a:pt x="943797" y="52300"/>
                    <a:pt x="955266" y="79989"/>
                    <a:pt x="955266" y="108860"/>
                  </a:cubicBezTo>
                  <a:lnTo>
                    <a:pt x="955266" y="136160"/>
                  </a:lnTo>
                  <a:cubicBezTo>
                    <a:pt x="955266" y="165032"/>
                    <a:pt x="943797" y="192721"/>
                    <a:pt x="923381" y="213136"/>
                  </a:cubicBezTo>
                  <a:cubicBezTo>
                    <a:pt x="902966" y="233551"/>
                    <a:pt x="875277" y="245020"/>
                    <a:pt x="846406" y="245020"/>
                  </a:cubicBezTo>
                  <a:lnTo>
                    <a:pt x="108860" y="245020"/>
                  </a:lnTo>
                  <a:cubicBezTo>
                    <a:pt x="79989" y="245020"/>
                    <a:pt x="52300" y="233551"/>
                    <a:pt x="31884" y="213136"/>
                  </a:cubicBezTo>
                  <a:cubicBezTo>
                    <a:pt x="11469" y="192721"/>
                    <a:pt x="0" y="165032"/>
                    <a:pt x="0" y="136160"/>
                  </a:cubicBezTo>
                  <a:lnTo>
                    <a:pt x="0" y="108860"/>
                  </a:lnTo>
                  <a:cubicBezTo>
                    <a:pt x="0" y="79989"/>
                    <a:pt x="11469" y="52300"/>
                    <a:pt x="31884" y="31884"/>
                  </a:cubicBezTo>
                  <a:cubicBezTo>
                    <a:pt x="52300" y="11469"/>
                    <a:pt x="79989" y="0"/>
                    <a:pt x="108860" y="0"/>
                  </a:cubicBezTo>
                  <a:close/>
                </a:path>
              </a:pathLst>
            </a:custGeom>
            <a:solidFill>
              <a:srgbClr val="E75A70"/>
            </a:solidFill>
          </p:spPr>
        </p:sp>
        <p:sp>
          <p:nvSpPr>
            <p:cNvPr id="13" name="TextBox 13"/>
            <p:cNvSpPr txBox="1"/>
            <p:nvPr/>
          </p:nvSpPr>
          <p:spPr>
            <a:xfrm>
              <a:off x="0" y="-38100"/>
              <a:ext cx="955266" cy="283120"/>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Training and education</a:t>
              </a:r>
            </a:p>
          </p:txBody>
        </p:sp>
      </p:grpSp>
      <p:sp>
        <p:nvSpPr>
          <p:cNvPr id="14" name="TextBox 14"/>
          <p:cNvSpPr txBox="1"/>
          <p:nvPr/>
        </p:nvSpPr>
        <p:spPr>
          <a:xfrm>
            <a:off x="1028700" y="4602096"/>
            <a:ext cx="4015580" cy="541404"/>
          </a:xfrm>
          <a:prstGeom prst="rect">
            <a:avLst/>
          </a:prstGeom>
        </p:spPr>
        <p:txBody>
          <a:bodyPr lIns="0" tIns="0" rIns="0" bIns="0" rtlCol="0" anchor="t">
            <a:spAutoFit/>
          </a:bodyPr>
          <a:lstStyle/>
          <a:p>
            <a:pPr algn="ctr">
              <a:lnSpc>
                <a:spcPts val="2181"/>
              </a:lnSpc>
              <a:spcBef>
                <a:spcPct val="0"/>
              </a:spcBef>
            </a:pPr>
            <a:r>
              <a:rPr lang="en-US" sz="1557">
                <a:solidFill>
                  <a:srgbClr val="FFFFFF"/>
                </a:solidFill>
                <a:latin typeface="DM Sans"/>
                <a:ea typeface="DM Sans"/>
                <a:cs typeface="DM Sans"/>
                <a:sym typeface="DM Sans"/>
              </a:rPr>
              <a:t>“having the knowledge to make an informed decision.”</a:t>
            </a:r>
          </a:p>
        </p:txBody>
      </p:sp>
      <p:sp>
        <p:nvSpPr>
          <p:cNvPr id="15" name="TextBox 15"/>
          <p:cNvSpPr txBox="1"/>
          <p:nvPr/>
        </p:nvSpPr>
        <p:spPr>
          <a:xfrm>
            <a:off x="4662669" y="9229725"/>
            <a:ext cx="5335636" cy="265204"/>
          </a:xfrm>
          <a:prstGeom prst="rect">
            <a:avLst/>
          </a:prstGeom>
        </p:spPr>
        <p:txBody>
          <a:bodyPr lIns="0" tIns="0" rIns="0" bIns="0" rtlCol="0" anchor="t">
            <a:spAutoFit/>
          </a:bodyPr>
          <a:lstStyle/>
          <a:p>
            <a:pPr algn="ctr">
              <a:lnSpc>
                <a:spcPts val="2181"/>
              </a:lnSpc>
              <a:spcBef>
                <a:spcPct val="0"/>
              </a:spcBef>
            </a:pPr>
            <a:r>
              <a:rPr lang="en-US" sz="1557">
                <a:solidFill>
                  <a:srgbClr val="FFFFFF"/>
                </a:solidFill>
                <a:latin typeface="DM Sans"/>
                <a:ea typeface="DM Sans"/>
                <a:cs typeface="DM Sans"/>
                <a:sym typeface="DM Sans"/>
              </a:rPr>
              <a:t>A manual from “procurement to discharge”</a:t>
            </a:r>
          </a:p>
        </p:txBody>
      </p:sp>
      <p:sp>
        <p:nvSpPr>
          <p:cNvPr id="16" name="TextBox 16"/>
          <p:cNvSpPr txBox="1"/>
          <p:nvPr/>
        </p:nvSpPr>
        <p:spPr>
          <a:xfrm>
            <a:off x="5156167" y="6633981"/>
            <a:ext cx="4438753" cy="1093805"/>
          </a:xfrm>
          <a:prstGeom prst="rect">
            <a:avLst/>
          </a:prstGeom>
        </p:spPr>
        <p:txBody>
          <a:bodyPr lIns="0" tIns="0" rIns="0" bIns="0" rtlCol="0" anchor="t">
            <a:spAutoFit/>
          </a:bodyPr>
          <a:lstStyle/>
          <a:p>
            <a:pPr algn="ctr">
              <a:lnSpc>
                <a:spcPts val="2181"/>
              </a:lnSpc>
              <a:spcBef>
                <a:spcPct val="0"/>
              </a:spcBef>
            </a:pPr>
            <a:r>
              <a:rPr lang="en-US" sz="1557">
                <a:solidFill>
                  <a:srgbClr val="FFFFFF"/>
                </a:solidFill>
                <a:latin typeface="DM Sans"/>
                <a:ea typeface="DM Sans"/>
                <a:cs typeface="DM Sans"/>
                <a:sym typeface="DM Sans"/>
              </a:rPr>
              <a:t>“I personally would need a VR road show for autism where you can see what it can do, get to try it and talk with experts and other SLTs using it.” </a:t>
            </a:r>
          </a:p>
        </p:txBody>
      </p:sp>
      <p:grpSp>
        <p:nvGrpSpPr>
          <p:cNvPr id="17" name="Group 17">
            <a:extLst>
              <a:ext uri="{C183D7F6-B498-43B3-948B-1728B52AA6E4}">
                <adec:decorative xmlns:adec="http://schemas.microsoft.com/office/drawing/2017/decorative" val="1"/>
              </a:ext>
            </a:extLst>
          </p:cNvPr>
          <p:cNvGrpSpPr/>
          <p:nvPr/>
        </p:nvGrpSpPr>
        <p:grpSpPr>
          <a:xfrm>
            <a:off x="5516975" y="5504072"/>
            <a:ext cx="3627025" cy="930311"/>
            <a:chOff x="0" y="0"/>
            <a:chExt cx="955266" cy="245020"/>
          </a:xfrm>
        </p:grpSpPr>
        <p:sp>
          <p:nvSpPr>
            <p:cNvPr id="18" name="Freeform 18"/>
            <p:cNvSpPr/>
            <p:nvPr/>
          </p:nvSpPr>
          <p:spPr>
            <a:xfrm>
              <a:off x="0" y="0"/>
              <a:ext cx="955266" cy="245020"/>
            </a:xfrm>
            <a:custGeom>
              <a:avLst/>
              <a:gdLst/>
              <a:ahLst/>
              <a:cxnLst/>
              <a:rect l="l" t="t" r="r" b="b"/>
              <a:pathLst>
                <a:path w="955266" h="245020">
                  <a:moveTo>
                    <a:pt x="108860" y="0"/>
                  </a:moveTo>
                  <a:lnTo>
                    <a:pt x="846406" y="0"/>
                  </a:lnTo>
                  <a:cubicBezTo>
                    <a:pt x="875277" y="0"/>
                    <a:pt x="902966" y="11469"/>
                    <a:pt x="923381" y="31884"/>
                  </a:cubicBezTo>
                  <a:cubicBezTo>
                    <a:pt x="943797" y="52300"/>
                    <a:pt x="955266" y="79989"/>
                    <a:pt x="955266" y="108860"/>
                  </a:cubicBezTo>
                  <a:lnTo>
                    <a:pt x="955266" y="136160"/>
                  </a:lnTo>
                  <a:cubicBezTo>
                    <a:pt x="955266" y="165032"/>
                    <a:pt x="943797" y="192721"/>
                    <a:pt x="923381" y="213136"/>
                  </a:cubicBezTo>
                  <a:cubicBezTo>
                    <a:pt x="902966" y="233551"/>
                    <a:pt x="875277" y="245020"/>
                    <a:pt x="846406" y="245020"/>
                  </a:cubicBezTo>
                  <a:lnTo>
                    <a:pt x="108860" y="245020"/>
                  </a:lnTo>
                  <a:cubicBezTo>
                    <a:pt x="79989" y="245020"/>
                    <a:pt x="52300" y="233551"/>
                    <a:pt x="31884" y="213136"/>
                  </a:cubicBezTo>
                  <a:cubicBezTo>
                    <a:pt x="11469" y="192721"/>
                    <a:pt x="0" y="165032"/>
                    <a:pt x="0" y="136160"/>
                  </a:cubicBezTo>
                  <a:lnTo>
                    <a:pt x="0" y="108860"/>
                  </a:lnTo>
                  <a:cubicBezTo>
                    <a:pt x="0" y="79989"/>
                    <a:pt x="11469" y="52300"/>
                    <a:pt x="31884" y="31884"/>
                  </a:cubicBezTo>
                  <a:cubicBezTo>
                    <a:pt x="52300" y="11469"/>
                    <a:pt x="79989" y="0"/>
                    <a:pt x="108860" y="0"/>
                  </a:cubicBezTo>
                  <a:close/>
                </a:path>
              </a:pathLst>
            </a:custGeom>
            <a:solidFill>
              <a:srgbClr val="D695B2"/>
            </a:solidFill>
          </p:spPr>
        </p:sp>
        <p:sp>
          <p:nvSpPr>
            <p:cNvPr id="19" name="TextBox 19"/>
            <p:cNvSpPr txBox="1"/>
            <p:nvPr/>
          </p:nvSpPr>
          <p:spPr>
            <a:xfrm>
              <a:off x="0" y="-38100"/>
              <a:ext cx="955266" cy="283120"/>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VR roadshow</a:t>
              </a:r>
            </a:p>
          </p:txBody>
        </p:sp>
      </p:grpSp>
      <p:grpSp>
        <p:nvGrpSpPr>
          <p:cNvPr id="20" name="Group 20">
            <a:extLst>
              <a:ext uri="{C183D7F6-B498-43B3-948B-1728B52AA6E4}">
                <adec:decorative xmlns:adec="http://schemas.microsoft.com/office/drawing/2017/decorative" val="1"/>
              </a:ext>
            </a:extLst>
          </p:cNvPr>
          <p:cNvGrpSpPr/>
          <p:nvPr/>
        </p:nvGrpSpPr>
        <p:grpSpPr>
          <a:xfrm>
            <a:off x="5516975" y="7889711"/>
            <a:ext cx="3627025" cy="930311"/>
            <a:chOff x="0" y="0"/>
            <a:chExt cx="955266" cy="245020"/>
          </a:xfrm>
        </p:grpSpPr>
        <p:sp>
          <p:nvSpPr>
            <p:cNvPr id="21" name="Freeform 21"/>
            <p:cNvSpPr/>
            <p:nvPr/>
          </p:nvSpPr>
          <p:spPr>
            <a:xfrm>
              <a:off x="0" y="0"/>
              <a:ext cx="955266" cy="245020"/>
            </a:xfrm>
            <a:custGeom>
              <a:avLst/>
              <a:gdLst/>
              <a:ahLst/>
              <a:cxnLst/>
              <a:rect l="l" t="t" r="r" b="b"/>
              <a:pathLst>
                <a:path w="955266" h="245020">
                  <a:moveTo>
                    <a:pt x="108860" y="0"/>
                  </a:moveTo>
                  <a:lnTo>
                    <a:pt x="846406" y="0"/>
                  </a:lnTo>
                  <a:cubicBezTo>
                    <a:pt x="875277" y="0"/>
                    <a:pt x="902966" y="11469"/>
                    <a:pt x="923381" y="31884"/>
                  </a:cubicBezTo>
                  <a:cubicBezTo>
                    <a:pt x="943797" y="52300"/>
                    <a:pt x="955266" y="79989"/>
                    <a:pt x="955266" y="108860"/>
                  </a:cubicBezTo>
                  <a:lnTo>
                    <a:pt x="955266" y="136160"/>
                  </a:lnTo>
                  <a:cubicBezTo>
                    <a:pt x="955266" y="165032"/>
                    <a:pt x="943797" y="192721"/>
                    <a:pt x="923381" y="213136"/>
                  </a:cubicBezTo>
                  <a:cubicBezTo>
                    <a:pt x="902966" y="233551"/>
                    <a:pt x="875277" y="245020"/>
                    <a:pt x="846406" y="245020"/>
                  </a:cubicBezTo>
                  <a:lnTo>
                    <a:pt x="108860" y="245020"/>
                  </a:lnTo>
                  <a:cubicBezTo>
                    <a:pt x="79989" y="245020"/>
                    <a:pt x="52300" y="233551"/>
                    <a:pt x="31884" y="213136"/>
                  </a:cubicBezTo>
                  <a:cubicBezTo>
                    <a:pt x="11469" y="192721"/>
                    <a:pt x="0" y="165032"/>
                    <a:pt x="0" y="136160"/>
                  </a:cubicBezTo>
                  <a:lnTo>
                    <a:pt x="0" y="108860"/>
                  </a:lnTo>
                  <a:cubicBezTo>
                    <a:pt x="0" y="79989"/>
                    <a:pt x="11469" y="52300"/>
                    <a:pt x="31884" y="31884"/>
                  </a:cubicBezTo>
                  <a:cubicBezTo>
                    <a:pt x="52300" y="11469"/>
                    <a:pt x="79989" y="0"/>
                    <a:pt x="108860" y="0"/>
                  </a:cubicBezTo>
                  <a:close/>
                </a:path>
              </a:pathLst>
            </a:custGeom>
            <a:solidFill>
              <a:srgbClr val="FF66C4"/>
            </a:solidFill>
          </p:spPr>
        </p:sp>
        <p:sp>
          <p:nvSpPr>
            <p:cNvPr id="22" name="TextBox 22"/>
            <p:cNvSpPr txBox="1"/>
            <p:nvPr/>
          </p:nvSpPr>
          <p:spPr>
            <a:xfrm>
              <a:off x="0" y="-38100"/>
              <a:ext cx="955266" cy="283120"/>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Manual</a:t>
              </a:r>
            </a:p>
          </p:txBody>
        </p:sp>
      </p:grpSp>
      <p:grpSp>
        <p:nvGrpSpPr>
          <p:cNvPr id="23" name="Group 23">
            <a:extLst>
              <a:ext uri="{C183D7F6-B498-43B3-948B-1728B52AA6E4}">
                <adec:decorative xmlns:adec="http://schemas.microsoft.com/office/drawing/2017/decorative" val="1"/>
              </a:ext>
            </a:extLst>
          </p:cNvPr>
          <p:cNvGrpSpPr/>
          <p:nvPr/>
        </p:nvGrpSpPr>
        <p:grpSpPr>
          <a:xfrm>
            <a:off x="10834588" y="5504072"/>
            <a:ext cx="6896880" cy="1827350"/>
            <a:chOff x="0" y="0"/>
            <a:chExt cx="1816462" cy="481277"/>
          </a:xfrm>
        </p:grpSpPr>
        <p:sp>
          <p:nvSpPr>
            <p:cNvPr id="24" name="Freeform 24"/>
            <p:cNvSpPr/>
            <p:nvPr/>
          </p:nvSpPr>
          <p:spPr>
            <a:xfrm>
              <a:off x="0" y="0"/>
              <a:ext cx="1816462" cy="481278"/>
            </a:xfrm>
            <a:custGeom>
              <a:avLst/>
              <a:gdLst/>
              <a:ahLst/>
              <a:cxnLst/>
              <a:rect l="l" t="t" r="r" b="b"/>
              <a:pathLst>
                <a:path w="1816462" h="481278">
                  <a:moveTo>
                    <a:pt x="57249" y="0"/>
                  </a:moveTo>
                  <a:lnTo>
                    <a:pt x="1759213" y="0"/>
                  </a:lnTo>
                  <a:cubicBezTo>
                    <a:pt x="1774397" y="0"/>
                    <a:pt x="1788958" y="6032"/>
                    <a:pt x="1799694" y="16768"/>
                  </a:cubicBezTo>
                  <a:cubicBezTo>
                    <a:pt x="1810431" y="27504"/>
                    <a:pt x="1816462" y="42065"/>
                    <a:pt x="1816462" y="57249"/>
                  </a:cubicBezTo>
                  <a:lnTo>
                    <a:pt x="1816462" y="424029"/>
                  </a:lnTo>
                  <a:cubicBezTo>
                    <a:pt x="1816462" y="455646"/>
                    <a:pt x="1790831" y="481278"/>
                    <a:pt x="1759213" y="481278"/>
                  </a:cubicBezTo>
                  <a:lnTo>
                    <a:pt x="57249" y="481278"/>
                  </a:lnTo>
                  <a:cubicBezTo>
                    <a:pt x="25631" y="481278"/>
                    <a:pt x="0" y="455646"/>
                    <a:pt x="0" y="424029"/>
                  </a:cubicBezTo>
                  <a:lnTo>
                    <a:pt x="0" y="57249"/>
                  </a:lnTo>
                  <a:cubicBezTo>
                    <a:pt x="0" y="25631"/>
                    <a:pt x="25631" y="0"/>
                    <a:pt x="57249" y="0"/>
                  </a:cubicBezTo>
                  <a:close/>
                </a:path>
              </a:pathLst>
            </a:custGeom>
            <a:solidFill>
              <a:srgbClr val="D695B2"/>
            </a:solidFill>
          </p:spPr>
        </p:sp>
        <p:sp>
          <p:nvSpPr>
            <p:cNvPr id="25" name="TextBox 25"/>
            <p:cNvSpPr txBox="1"/>
            <p:nvPr/>
          </p:nvSpPr>
          <p:spPr>
            <a:xfrm>
              <a:off x="0" y="-38100"/>
              <a:ext cx="1816462" cy="519377"/>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Education from VR specialists</a:t>
              </a:r>
            </a:p>
            <a:p>
              <a:pPr algn="ctr">
                <a:lnSpc>
                  <a:spcPts val="2881"/>
                </a:lnSpc>
              </a:pPr>
              <a:r>
                <a:rPr lang="en-US" sz="2057">
                  <a:solidFill>
                    <a:srgbClr val="FFFFFF"/>
                  </a:solidFill>
                  <a:latin typeface="DM Sans Bold"/>
                  <a:ea typeface="DM Sans Bold"/>
                  <a:cs typeface="DM Sans Bold"/>
                  <a:sym typeface="DM Sans Bold"/>
                </a:rPr>
                <a:t>Funding</a:t>
              </a:r>
            </a:p>
            <a:p>
              <a:pPr algn="ctr">
                <a:lnSpc>
                  <a:spcPts val="2881"/>
                </a:lnSpc>
              </a:pPr>
              <a:r>
                <a:rPr lang="en-US" sz="2057">
                  <a:solidFill>
                    <a:srgbClr val="FFFFFF"/>
                  </a:solidFill>
                  <a:latin typeface="DM Sans Bold"/>
                  <a:ea typeface="DM Sans Bold"/>
                  <a:cs typeface="DM Sans Bold"/>
                  <a:sym typeface="DM Sans Bold"/>
                </a:rPr>
                <a:t>Research overview</a:t>
              </a:r>
            </a:p>
            <a:p>
              <a:pPr algn="ctr">
                <a:lnSpc>
                  <a:spcPts val="2881"/>
                </a:lnSpc>
              </a:pPr>
              <a:r>
                <a:rPr lang="en-US" sz="2057">
                  <a:solidFill>
                    <a:srgbClr val="FFFFFF"/>
                  </a:solidFill>
                  <a:latin typeface="DM Sans Bold"/>
                  <a:ea typeface="DM Sans Bold"/>
                  <a:cs typeface="DM Sans Bold"/>
                  <a:sym typeface="DM Sans Bold"/>
                </a:rPr>
                <a:t>Practiced based learning with peer support</a:t>
              </a:r>
            </a:p>
          </p:txBody>
        </p:sp>
      </p:grpSp>
      <p:grpSp>
        <p:nvGrpSpPr>
          <p:cNvPr id="26" name="Group 26">
            <a:extLst>
              <a:ext uri="{C183D7F6-B498-43B3-948B-1728B52AA6E4}">
                <adec:decorative xmlns:adec="http://schemas.microsoft.com/office/drawing/2017/decorative" val="1"/>
              </a:ext>
            </a:extLst>
          </p:cNvPr>
          <p:cNvGrpSpPr/>
          <p:nvPr/>
        </p:nvGrpSpPr>
        <p:grpSpPr>
          <a:xfrm>
            <a:off x="10834588" y="7889711"/>
            <a:ext cx="6896880" cy="1957566"/>
            <a:chOff x="0" y="0"/>
            <a:chExt cx="1816462" cy="515573"/>
          </a:xfrm>
        </p:grpSpPr>
        <p:sp>
          <p:nvSpPr>
            <p:cNvPr id="27" name="Freeform 27"/>
            <p:cNvSpPr/>
            <p:nvPr/>
          </p:nvSpPr>
          <p:spPr>
            <a:xfrm>
              <a:off x="0" y="0"/>
              <a:ext cx="1816462" cy="515573"/>
            </a:xfrm>
            <a:custGeom>
              <a:avLst/>
              <a:gdLst/>
              <a:ahLst/>
              <a:cxnLst/>
              <a:rect l="l" t="t" r="r" b="b"/>
              <a:pathLst>
                <a:path w="1816462" h="515573">
                  <a:moveTo>
                    <a:pt x="57249" y="0"/>
                  </a:moveTo>
                  <a:lnTo>
                    <a:pt x="1759213" y="0"/>
                  </a:lnTo>
                  <a:cubicBezTo>
                    <a:pt x="1774397" y="0"/>
                    <a:pt x="1788958" y="6032"/>
                    <a:pt x="1799694" y="16768"/>
                  </a:cubicBezTo>
                  <a:cubicBezTo>
                    <a:pt x="1810431" y="27504"/>
                    <a:pt x="1816462" y="42065"/>
                    <a:pt x="1816462" y="57249"/>
                  </a:cubicBezTo>
                  <a:lnTo>
                    <a:pt x="1816462" y="458324"/>
                  </a:lnTo>
                  <a:cubicBezTo>
                    <a:pt x="1816462" y="489942"/>
                    <a:pt x="1790831" y="515573"/>
                    <a:pt x="1759213" y="515573"/>
                  </a:cubicBezTo>
                  <a:lnTo>
                    <a:pt x="57249" y="515573"/>
                  </a:lnTo>
                  <a:cubicBezTo>
                    <a:pt x="25631" y="515573"/>
                    <a:pt x="0" y="489942"/>
                    <a:pt x="0" y="458324"/>
                  </a:cubicBezTo>
                  <a:lnTo>
                    <a:pt x="0" y="57249"/>
                  </a:lnTo>
                  <a:cubicBezTo>
                    <a:pt x="0" y="25631"/>
                    <a:pt x="25631" y="0"/>
                    <a:pt x="57249" y="0"/>
                  </a:cubicBezTo>
                  <a:close/>
                </a:path>
              </a:pathLst>
            </a:custGeom>
            <a:solidFill>
              <a:srgbClr val="FF66C4"/>
            </a:solidFill>
          </p:spPr>
        </p:sp>
        <p:sp>
          <p:nvSpPr>
            <p:cNvPr id="28" name="TextBox 28"/>
            <p:cNvSpPr txBox="1"/>
            <p:nvPr/>
          </p:nvSpPr>
          <p:spPr>
            <a:xfrm>
              <a:off x="0" y="-38100"/>
              <a:ext cx="1816462" cy="553673"/>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VR user guide and set up</a:t>
              </a:r>
            </a:p>
            <a:p>
              <a:pPr algn="ctr">
                <a:lnSpc>
                  <a:spcPts val="2881"/>
                </a:lnSpc>
              </a:pPr>
              <a:r>
                <a:rPr lang="en-US" sz="2057">
                  <a:solidFill>
                    <a:srgbClr val="FFFFFF"/>
                  </a:solidFill>
                  <a:latin typeface="DM Sans Bold"/>
                  <a:ea typeface="DM Sans Bold"/>
                  <a:cs typeface="DM Sans Bold"/>
                  <a:sym typeface="DM Sans Bold"/>
                </a:rPr>
                <a:t>Frequently asked questions</a:t>
              </a:r>
            </a:p>
            <a:p>
              <a:pPr algn="ctr">
                <a:lnSpc>
                  <a:spcPts val="2881"/>
                </a:lnSpc>
              </a:pPr>
              <a:r>
                <a:rPr lang="en-US" sz="2057">
                  <a:solidFill>
                    <a:srgbClr val="FFFFFF"/>
                  </a:solidFill>
                  <a:latin typeface="DM Sans Bold"/>
                  <a:ea typeface="DM Sans Bold"/>
                  <a:cs typeface="DM Sans Bold"/>
                  <a:sym typeface="DM Sans Bold"/>
                </a:rPr>
                <a:t>Trouble shooting guide</a:t>
              </a:r>
            </a:p>
            <a:p>
              <a:pPr algn="ctr">
                <a:lnSpc>
                  <a:spcPts val="2881"/>
                </a:lnSpc>
              </a:pPr>
              <a:r>
                <a:rPr lang="en-US" sz="2057">
                  <a:solidFill>
                    <a:srgbClr val="FFFFFF"/>
                  </a:solidFill>
                  <a:latin typeface="DM Sans Bold"/>
                  <a:ea typeface="DM Sans Bold"/>
                  <a:cs typeface="DM Sans Bold"/>
                  <a:sym typeface="DM Sans Bold"/>
                </a:rPr>
                <a:t>Example therapy activities</a:t>
              </a:r>
            </a:p>
          </p:txBody>
        </p:sp>
      </p:grpSp>
      <p:sp>
        <p:nvSpPr>
          <p:cNvPr id="29" name="AutoShape 29">
            <a:extLst>
              <a:ext uri="{C183D7F6-B498-43B3-948B-1728B52AA6E4}">
                <adec:decorative xmlns:adec="http://schemas.microsoft.com/office/drawing/2017/decorative" val="1"/>
              </a:ext>
            </a:extLst>
          </p:cNvPr>
          <p:cNvSpPr/>
          <p:nvPr/>
        </p:nvSpPr>
        <p:spPr>
          <a:xfrm flipV="1">
            <a:off x="2931463" y="5969228"/>
            <a:ext cx="2585512" cy="1187843"/>
          </a:xfrm>
          <a:prstGeom prst="line">
            <a:avLst/>
          </a:prstGeom>
          <a:ln w="38100" cap="flat">
            <a:solidFill>
              <a:srgbClr val="FFFFFF"/>
            </a:solidFill>
            <a:prstDash val="solid"/>
            <a:headEnd type="none" w="sm" len="sm"/>
            <a:tailEnd type="triangle" w="lg" len="med"/>
          </a:ln>
        </p:spPr>
      </p:sp>
      <p:sp>
        <p:nvSpPr>
          <p:cNvPr id="30" name="AutoShape 30">
            <a:extLst>
              <a:ext uri="{C183D7F6-B498-43B3-948B-1728B52AA6E4}">
                <adec:decorative xmlns:adec="http://schemas.microsoft.com/office/drawing/2017/decorative" val="1"/>
              </a:ext>
            </a:extLst>
          </p:cNvPr>
          <p:cNvSpPr/>
          <p:nvPr/>
        </p:nvSpPr>
        <p:spPr>
          <a:xfrm>
            <a:off x="2931463" y="8087382"/>
            <a:ext cx="2224703" cy="267484"/>
          </a:xfrm>
          <a:prstGeom prst="line">
            <a:avLst/>
          </a:prstGeom>
          <a:ln w="38100" cap="flat">
            <a:solidFill>
              <a:srgbClr val="FFFFFF"/>
            </a:solidFill>
            <a:prstDash val="solid"/>
            <a:headEnd type="none" w="sm" len="sm"/>
            <a:tailEnd type="arrow" w="med" len="sm"/>
          </a:ln>
        </p:spPr>
      </p:sp>
      <p:sp>
        <p:nvSpPr>
          <p:cNvPr id="31" name="AutoShape 31">
            <a:extLst>
              <a:ext uri="{C183D7F6-B498-43B3-948B-1728B52AA6E4}">
                <adec:decorative xmlns:adec="http://schemas.microsoft.com/office/drawing/2017/decorative" val="1"/>
              </a:ext>
            </a:extLst>
          </p:cNvPr>
          <p:cNvSpPr/>
          <p:nvPr/>
        </p:nvSpPr>
        <p:spPr>
          <a:xfrm>
            <a:off x="9144000" y="5969228"/>
            <a:ext cx="1690588" cy="448520"/>
          </a:xfrm>
          <a:prstGeom prst="line">
            <a:avLst/>
          </a:prstGeom>
          <a:ln w="38100" cap="flat">
            <a:solidFill>
              <a:srgbClr val="FFFFFF"/>
            </a:solidFill>
            <a:prstDash val="solid"/>
            <a:headEnd type="none" w="sm" len="sm"/>
            <a:tailEnd type="arrow" w="med" len="sm"/>
          </a:ln>
        </p:spPr>
      </p:sp>
      <p:sp>
        <p:nvSpPr>
          <p:cNvPr id="32" name="AutoShape 32">
            <a:extLst>
              <a:ext uri="{C183D7F6-B498-43B3-948B-1728B52AA6E4}">
                <adec:decorative xmlns:adec="http://schemas.microsoft.com/office/drawing/2017/decorative" val="1"/>
              </a:ext>
            </a:extLst>
          </p:cNvPr>
          <p:cNvSpPr/>
          <p:nvPr/>
        </p:nvSpPr>
        <p:spPr>
          <a:xfrm>
            <a:off x="9144000" y="8354866"/>
            <a:ext cx="1690588" cy="465155"/>
          </a:xfrm>
          <a:prstGeom prst="line">
            <a:avLst/>
          </a:prstGeom>
          <a:ln w="38100" cap="flat">
            <a:solidFill>
              <a:srgbClr val="FFFFFF"/>
            </a:solidFill>
            <a:prstDash val="solid"/>
            <a:headEnd type="none" w="sm" len="sm"/>
            <a:tailEnd type="arrow" w="med" len="sm"/>
          </a:ln>
        </p:spPr>
      </p:sp>
      <p:grpSp>
        <p:nvGrpSpPr>
          <p:cNvPr id="33" name="Group 33">
            <a:extLst>
              <a:ext uri="{C183D7F6-B498-43B3-948B-1728B52AA6E4}">
                <adec:decorative xmlns:adec="http://schemas.microsoft.com/office/drawing/2017/decorative" val="1"/>
              </a:ext>
            </a:extLst>
          </p:cNvPr>
          <p:cNvGrpSpPr/>
          <p:nvPr/>
        </p:nvGrpSpPr>
        <p:grpSpPr>
          <a:xfrm>
            <a:off x="2015594" y="8403338"/>
            <a:ext cx="1327060" cy="930311"/>
            <a:chOff x="0" y="0"/>
            <a:chExt cx="349514" cy="245020"/>
          </a:xfrm>
        </p:grpSpPr>
        <p:sp>
          <p:nvSpPr>
            <p:cNvPr id="34" name="Freeform 34"/>
            <p:cNvSpPr/>
            <p:nvPr/>
          </p:nvSpPr>
          <p:spPr>
            <a:xfrm>
              <a:off x="0" y="0"/>
              <a:ext cx="349514" cy="245020"/>
            </a:xfrm>
            <a:custGeom>
              <a:avLst/>
              <a:gdLst/>
              <a:ahLst/>
              <a:cxnLst/>
              <a:rect l="l" t="t" r="r" b="b"/>
              <a:pathLst>
                <a:path w="349514" h="245020">
                  <a:moveTo>
                    <a:pt x="122510" y="0"/>
                  </a:moveTo>
                  <a:lnTo>
                    <a:pt x="227004" y="0"/>
                  </a:lnTo>
                  <a:cubicBezTo>
                    <a:pt x="294664" y="0"/>
                    <a:pt x="349514" y="54850"/>
                    <a:pt x="349514" y="122510"/>
                  </a:cubicBezTo>
                  <a:lnTo>
                    <a:pt x="349514" y="122510"/>
                  </a:lnTo>
                  <a:cubicBezTo>
                    <a:pt x="349514" y="155002"/>
                    <a:pt x="336606" y="186163"/>
                    <a:pt x="313631" y="209138"/>
                  </a:cubicBezTo>
                  <a:cubicBezTo>
                    <a:pt x="290656" y="232113"/>
                    <a:pt x="259495" y="245020"/>
                    <a:pt x="227004" y="245020"/>
                  </a:cubicBezTo>
                  <a:lnTo>
                    <a:pt x="122510" y="245020"/>
                  </a:lnTo>
                  <a:cubicBezTo>
                    <a:pt x="54850" y="245020"/>
                    <a:pt x="0" y="190170"/>
                    <a:pt x="0" y="122510"/>
                  </a:cubicBezTo>
                  <a:lnTo>
                    <a:pt x="0" y="122510"/>
                  </a:lnTo>
                  <a:cubicBezTo>
                    <a:pt x="0" y="54850"/>
                    <a:pt x="54850" y="0"/>
                    <a:pt x="122510" y="0"/>
                  </a:cubicBezTo>
                  <a:close/>
                </a:path>
              </a:pathLst>
            </a:custGeom>
            <a:solidFill>
              <a:srgbClr val="E75A70"/>
            </a:solidFill>
          </p:spPr>
        </p:sp>
        <p:sp>
          <p:nvSpPr>
            <p:cNvPr id="35" name="TextBox 35"/>
            <p:cNvSpPr txBox="1"/>
            <p:nvPr/>
          </p:nvSpPr>
          <p:spPr>
            <a:xfrm>
              <a:off x="0" y="-57150"/>
              <a:ext cx="349514" cy="302170"/>
            </a:xfrm>
            <a:prstGeom prst="rect">
              <a:avLst/>
            </a:prstGeom>
          </p:spPr>
          <p:txBody>
            <a:bodyPr lIns="50800" tIns="50800" rIns="50800" bIns="50800" rtlCol="0" anchor="ctr"/>
            <a:lstStyle/>
            <a:p>
              <a:pPr algn="ctr">
                <a:lnSpc>
                  <a:spcPts val="4001"/>
                </a:lnSpc>
              </a:pPr>
              <a:r>
                <a:rPr lang="en-US" sz="2857">
                  <a:solidFill>
                    <a:srgbClr val="F4C5CC"/>
                  </a:solidFill>
                  <a:latin typeface="DM Sans Bold"/>
                  <a:ea typeface="DM Sans Bold"/>
                  <a:cs typeface="DM Sans Bold"/>
                  <a:sym typeface="DM Sans Bold"/>
                </a:rPr>
                <a:t>83%</a:t>
              </a:r>
            </a:p>
          </p:txBody>
        </p:sp>
      </p:grpSp>
      <p:grpSp>
        <p:nvGrpSpPr>
          <p:cNvPr id="36" name="Group 36">
            <a:extLst>
              <a:ext uri="{C183D7F6-B498-43B3-948B-1728B52AA6E4}">
                <adec:decorative xmlns:adec="http://schemas.microsoft.com/office/drawing/2017/decorative" val="1"/>
              </a:ext>
            </a:extLst>
          </p:cNvPr>
          <p:cNvGrpSpPr/>
          <p:nvPr/>
        </p:nvGrpSpPr>
        <p:grpSpPr>
          <a:xfrm>
            <a:off x="10834588" y="2936416"/>
            <a:ext cx="6896880" cy="1912360"/>
            <a:chOff x="0" y="0"/>
            <a:chExt cx="1816462" cy="503667"/>
          </a:xfrm>
        </p:grpSpPr>
        <p:sp>
          <p:nvSpPr>
            <p:cNvPr id="37" name="Freeform 37"/>
            <p:cNvSpPr/>
            <p:nvPr/>
          </p:nvSpPr>
          <p:spPr>
            <a:xfrm>
              <a:off x="0" y="0"/>
              <a:ext cx="1816462" cy="503667"/>
            </a:xfrm>
            <a:custGeom>
              <a:avLst/>
              <a:gdLst/>
              <a:ahLst/>
              <a:cxnLst/>
              <a:rect l="l" t="t" r="r" b="b"/>
              <a:pathLst>
                <a:path w="1816462" h="503667">
                  <a:moveTo>
                    <a:pt x="57249" y="0"/>
                  </a:moveTo>
                  <a:lnTo>
                    <a:pt x="1759213" y="0"/>
                  </a:lnTo>
                  <a:cubicBezTo>
                    <a:pt x="1774397" y="0"/>
                    <a:pt x="1788958" y="6032"/>
                    <a:pt x="1799694" y="16768"/>
                  </a:cubicBezTo>
                  <a:cubicBezTo>
                    <a:pt x="1810431" y="27504"/>
                    <a:pt x="1816462" y="42065"/>
                    <a:pt x="1816462" y="57249"/>
                  </a:cubicBezTo>
                  <a:lnTo>
                    <a:pt x="1816462" y="446418"/>
                  </a:lnTo>
                  <a:cubicBezTo>
                    <a:pt x="1816462" y="478036"/>
                    <a:pt x="1790831" y="503667"/>
                    <a:pt x="1759213" y="503667"/>
                  </a:cubicBezTo>
                  <a:lnTo>
                    <a:pt x="57249" y="503667"/>
                  </a:lnTo>
                  <a:cubicBezTo>
                    <a:pt x="25631" y="503667"/>
                    <a:pt x="0" y="478036"/>
                    <a:pt x="0" y="446418"/>
                  </a:cubicBezTo>
                  <a:lnTo>
                    <a:pt x="0" y="57249"/>
                  </a:lnTo>
                  <a:cubicBezTo>
                    <a:pt x="0" y="25631"/>
                    <a:pt x="25631" y="0"/>
                    <a:pt x="57249" y="0"/>
                  </a:cubicBezTo>
                  <a:close/>
                </a:path>
              </a:pathLst>
            </a:custGeom>
            <a:solidFill>
              <a:srgbClr val="6DC0DB"/>
            </a:solidFill>
          </p:spPr>
        </p:sp>
        <p:sp>
          <p:nvSpPr>
            <p:cNvPr id="38" name="TextBox 38"/>
            <p:cNvSpPr txBox="1"/>
            <p:nvPr/>
          </p:nvSpPr>
          <p:spPr>
            <a:xfrm>
              <a:off x="0" y="-38100"/>
              <a:ext cx="1816462" cy="541767"/>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Future Research:</a:t>
              </a:r>
            </a:p>
            <a:p>
              <a:pPr algn="ctr">
                <a:lnSpc>
                  <a:spcPts val="2881"/>
                </a:lnSpc>
              </a:pPr>
              <a:r>
                <a:rPr lang="en-US" sz="2057">
                  <a:solidFill>
                    <a:srgbClr val="FFFFFF"/>
                  </a:solidFill>
                  <a:latin typeface="DM Sans Bold"/>
                  <a:ea typeface="DM Sans Bold"/>
                  <a:cs typeface="DM Sans Bold"/>
                  <a:sym typeface="DM Sans Bold"/>
                </a:rPr>
                <a:t>Effectiveness</a:t>
              </a:r>
            </a:p>
            <a:p>
              <a:pPr algn="ctr">
                <a:lnSpc>
                  <a:spcPts val="2881"/>
                </a:lnSpc>
              </a:pPr>
              <a:r>
                <a:rPr lang="en-US" sz="2057">
                  <a:solidFill>
                    <a:srgbClr val="FFFFFF"/>
                  </a:solidFill>
                  <a:latin typeface="DM Sans Bold"/>
                  <a:ea typeface="DM Sans Bold"/>
                  <a:cs typeface="DM Sans Bold"/>
                  <a:sym typeface="DM Sans Bold"/>
                </a:rPr>
                <a:t>Clear outcomes for communication and generalisation</a:t>
              </a:r>
            </a:p>
            <a:p>
              <a:pPr algn="ctr">
                <a:lnSpc>
                  <a:spcPts val="2881"/>
                </a:lnSpc>
              </a:pPr>
              <a:r>
                <a:rPr lang="en-US" sz="2057">
                  <a:solidFill>
                    <a:srgbClr val="FFFFFF"/>
                  </a:solidFill>
                  <a:latin typeface="DM Sans Bold"/>
                  <a:ea typeface="DM Sans Bold"/>
                  <a:cs typeface="DM Sans Bold"/>
                  <a:sym typeface="DM Sans Bold"/>
                </a:rPr>
                <a:t>Compare with NHS therapy</a:t>
              </a:r>
            </a:p>
          </p:txBody>
        </p:sp>
      </p:grpSp>
      <p:sp>
        <p:nvSpPr>
          <p:cNvPr id="39" name="AutoShape 39">
            <a:extLst>
              <a:ext uri="{C183D7F6-B498-43B3-948B-1728B52AA6E4}">
                <adec:decorative xmlns:adec="http://schemas.microsoft.com/office/drawing/2017/decorative" val="1"/>
              </a:ext>
            </a:extLst>
          </p:cNvPr>
          <p:cNvSpPr/>
          <p:nvPr/>
        </p:nvSpPr>
        <p:spPr>
          <a:xfrm>
            <a:off x="4498846" y="3851191"/>
            <a:ext cx="6335743" cy="41405"/>
          </a:xfrm>
          <a:prstGeom prst="line">
            <a:avLst/>
          </a:prstGeom>
          <a:ln w="38100" cap="flat">
            <a:solidFill>
              <a:srgbClr val="FFFFFF"/>
            </a:solidFill>
            <a:prstDash val="solid"/>
            <a:headEnd type="none" w="sm" len="sm"/>
            <a:tailEnd type="arrow" w="med" len="sm"/>
          </a:ln>
        </p:spPr>
      </p:sp>
      <p:sp>
        <p:nvSpPr>
          <p:cNvPr id="40" name="Freeform 40">
            <a:extLst>
              <a:ext uri="{C183D7F6-B498-43B3-948B-1728B52AA6E4}">
                <adec:decorative xmlns:adec="http://schemas.microsoft.com/office/drawing/2017/decorative" val="1"/>
              </a:ext>
            </a:extLst>
          </p:cNvPr>
          <p:cNvSpPr/>
          <p:nvPr/>
        </p:nvSpPr>
        <p:spPr>
          <a:xfrm>
            <a:off x="650648" y="3137757"/>
            <a:ext cx="713433" cy="713433"/>
          </a:xfrm>
          <a:custGeom>
            <a:avLst/>
            <a:gdLst/>
            <a:ahLst/>
            <a:cxnLst/>
            <a:rect l="l" t="t" r="r" b="b"/>
            <a:pathLst>
              <a:path w="713433" h="713433">
                <a:moveTo>
                  <a:pt x="0" y="0"/>
                </a:moveTo>
                <a:lnTo>
                  <a:pt x="713433" y="0"/>
                </a:lnTo>
                <a:lnTo>
                  <a:pt x="713433" y="713434"/>
                </a:lnTo>
                <a:lnTo>
                  <a:pt x="0" y="713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1" name="Freeform 41">
            <a:extLst>
              <a:ext uri="{C183D7F6-B498-43B3-948B-1728B52AA6E4}">
                <adec:decorative xmlns:adec="http://schemas.microsoft.com/office/drawing/2017/decorative" val="1"/>
              </a:ext>
            </a:extLst>
          </p:cNvPr>
          <p:cNvSpPr/>
          <p:nvPr/>
        </p:nvSpPr>
        <p:spPr>
          <a:xfrm>
            <a:off x="404518" y="6583782"/>
            <a:ext cx="747641" cy="747641"/>
          </a:xfrm>
          <a:custGeom>
            <a:avLst/>
            <a:gdLst/>
            <a:ahLst/>
            <a:cxnLst/>
            <a:rect l="l" t="t" r="r" b="b"/>
            <a:pathLst>
              <a:path w="747641" h="747641">
                <a:moveTo>
                  <a:pt x="0" y="0"/>
                </a:moveTo>
                <a:lnTo>
                  <a:pt x="747640" y="0"/>
                </a:lnTo>
                <a:lnTo>
                  <a:pt x="747640" y="747641"/>
                </a:lnTo>
                <a:lnTo>
                  <a:pt x="0" y="747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2" name="Title 41">
            <a:extLst>
              <a:ext uri="{FF2B5EF4-FFF2-40B4-BE49-F238E27FC236}">
                <a16:creationId xmlns:a16="http://schemas.microsoft.com/office/drawing/2014/main" id="{A5243237-2348-1C46-3602-E4C8CA20B3F0}"/>
              </a:ext>
            </a:extLst>
          </p:cNvPr>
          <p:cNvSpPr>
            <a:spLocks noGrp="1"/>
          </p:cNvSpPr>
          <p:nvPr>
            <p:ph type="title" idx="4294967295"/>
          </p:nvPr>
        </p:nvSpPr>
        <p:spPr/>
        <p:txBody>
          <a:bodyPr/>
          <a:lstStyle/>
          <a:p>
            <a:r>
              <a:rPr lang="en-US" dirty="0">
                <a:highlight>
                  <a:srgbClr val="FFFF00"/>
                </a:highlight>
              </a:rPr>
              <a:t>Results</a:t>
            </a:r>
            <a:endParaRPr lang="en-GB" dirty="0">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3" name="TextBox 3"/>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4" name="TextBox 4"/>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r>
                <a:rPr lang="en-US" sz="4939" dirty="0">
                  <a:solidFill>
                    <a:srgbClr val="F5F5F5"/>
                  </a:solidFill>
                  <a:latin typeface="DM Sans Bold"/>
                  <a:ea typeface="DM Sans Bold"/>
                  <a:cs typeface="DM Sans Bold"/>
                  <a:sym typeface="DM Sans Bold"/>
                </a:rPr>
                <a:t>Summary</a:t>
              </a:r>
            </a:p>
          </p:txBody>
        </p:sp>
      </p:grpSp>
      <p:grpSp>
        <p:nvGrpSpPr>
          <p:cNvPr id="6" name="Group 6">
            <a:extLst>
              <a:ext uri="{C183D7F6-B498-43B3-948B-1728B52AA6E4}">
                <adec:decorative xmlns:adec="http://schemas.microsoft.com/office/drawing/2017/decorative" val="1"/>
              </a:ext>
            </a:extLst>
          </p:cNvPr>
          <p:cNvGrpSpPr/>
          <p:nvPr/>
        </p:nvGrpSpPr>
        <p:grpSpPr>
          <a:xfrm>
            <a:off x="860192" y="2952304"/>
            <a:ext cx="4156761" cy="4156761"/>
            <a:chOff x="0" y="0"/>
            <a:chExt cx="1094785" cy="1094785"/>
          </a:xfrm>
        </p:grpSpPr>
        <p:sp>
          <p:nvSpPr>
            <p:cNvPr id="7" name="Freeform 7"/>
            <p:cNvSpPr/>
            <p:nvPr/>
          </p:nvSpPr>
          <p:spPr>
            <a:xfrm>
              <a:off x="0" y="0"/>
              <a:ext cx="1094785" cy="1094785"/>
            </a:xfrm>
            <a:custGeom>
              <a:avLst/>
              <a:gdLst/>
              <a:ahLst/>
              <a:cxnLst/>
              <a:rect l="l" t="t" r="r" b="b"/>
              <a:pathLst>
                <a:path w="1094785" h="1094785">
                  <a:moveTo>
                    <a:pt x="94987" y="0"/>
                  </a:moveTo>
                  <a:lnTo>
                    <a:pt x="999798" y="0"/>
                  </a:lnTo>
                  <a:cubicBezTo>
                    <a:pt x="1052258" y="0"/>
                    <a:pt x="1094785" y="42527"/>
                    <a:pt x="1094785" y="94987"/>
                  </a:cubicBezTo>
                  <a:lnTo>
                    <a:pt x="1094785" y="999798"/>
                  </a:lnTo>
                  <a:cubicBezTo>
                    <a:pt x="1094785" y="1052258"/>
                    <a:pt x="1052258" y="1094785"/>
                    <a:pt x="999798" y="1094785"/>
                  </a:cubicBezTo>
                  <a:lnTo>
                    <a:pt x="94987" y="1094785"/>
                  </a:lnTo>
                  <a:cubicBezTo>
                    <a:pt x="42527" y="1094785"/>
                    <a:pt x="0" y="1052258"/>
                    <a:pt x="0" y="999798"/>
                  </a:cubicBezTo>
                  <a:lnTo>
                    <a:pt x="0" y="94987"/>
                  </a:lnTo>
                  <a:cubicBezTo>
                    <a:pt x="0" y="42527"/>
                    <a:pt x="42527" y="0"/>
                    <a:pt x="94987" y="0"/>
                  </a:cubicBezTo>
                  <a:close/>
                </a:path>
              </a:pathLst>
            </a:custGeom>
            <a:solidFill>
              <a:srgbClr val="19B1CB"/>
            </a:solidFill>
          </p:spPr>
        </p:sp>
        <p:sp>
          <p:nvSpPr>
            <p:cNvPr id="8" name="TextBox 8"/>
            <p:cNvSpPr txBox="1"/>
            <p:nvPr/>
          </p:nvSpPr>
          <p:spPr>
            <a:xfrm>
              <a:off x="0" y="-66675"/>
              <a:ext cx="1094785" cy="116146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Mixed general knowledge, which was poor in relation to autism applications</a:t>
              </a:r>
            </a:p>
          </p:txBody>
        </p:sp>
      </p:grpSp>
      <p:grpSp>
        <p:nvGrpSpPr>
          <p:cNvPr id="9" name="Group 9">
            <a:extLst>
              <a:ext uri="{C183D7F6-B498-43B3-948B-1728B52AA6E4}">
                <adec:decorative xmlns:adec="http://schemas.microsoft.com/office/drawing/2017/decorative" val="1"/>
              </a:ext>
            </a:extLst>
          </p:cNvPr>
          <p:cNvGrpSpPr/>
          <p:nvPr/>
        </p:nvGrpSpPr>
        <p:grpSpPr>
          <a:xfrm>
            <a:off x="7056095" y="2952304"/>
            <a:ext cx="4156761" cy="4156761"/>
            <a:chOff x="0" y="0"/>
            <a:chExt cx="1094785" cy="1094785"/>
          </a:xfrm>
        </p:grpSpPr>
        <p:sp>
          <p:nvSpPr>
            <p:cNvPr id="10" name="Freeform 10"/>
            <p:cNvSpPr/>
            <p:nvPr/>
          </p:nvSpPr>
          <p:spPr>
            <a:xfrm>
              <a:off x="0" y="0"/>
              <a:ext cx="1094785" cy="1094785"/>
            </a:xfrm>
            <a:custGeom>
              <a:avLst/>
              <a:gdLst/>
              <a:ahLst/>
              <a:cxnLst/>
              <a:rect l="l" t="t" r="r" b="b"/>
              <a:pathLst>
                <a:path w="1094785" h="1094785">
                  <a:moveTo>
                    <a:pt x="94987" y="0"/>
                  </a:moveTo>
                  <a:lnTo>
                    <a:pt x="999798" y="0"/>
                  </a:lnTo>
                  <a:cubicBezTo>
                    <a:pt x="1052258" y="0"/>
                    <a:pt x="1094785" y="42527"/>
                    <a:pt x="1094785" y="94987"/>
                  </a:cubicBezTo>
                  <a:lnTo>
                    <a:pt x="1094785" y="999798"/>
                  </a:lnTo>
                  <a:cubicBezTo>
                    <a:pt x="1094785" y="1052258"/>
                    <a:pt x="1052258" y="1094785"/>
                    <a:pt x="999798" y="1094785"/>
                  </a:cubicBezTo>
                  <a:lnTo>
                    <a:pt x="94987" y="1094785"/>
                  </a:lnTo>
                  <a:cubicBezTo>
                    <a:pt x="42527" y="1094785"/>
                    <a:pt x="0" y="1052258"/>
                    <a:pt x="0" y="999798"/>
                  </a:cubicBezTo>
                  <a:lnTo>
                    <a:pt x="0" y="94987"/>
                  </a:lnTo>
                  <a:cubicBezTo>
                    <a:pt x="0" y="42527"/>
                    <a:pt x="42527" y="0"/>
                    <a:pt x="94987" y="0"/>
                  </a:cubicBezTo>
                  <a:close/>
                </a:path>
              </a:pathLst>
            </a:custGeom>
            <a:solidFill>
              <a:srgbClr val="E75A70"/>
            </a:solidFill>
          </p:spPr>
        </p:sp>
        <p:sp>
          <p:nvSpPr>
            <p:cNvPr id="11" name="TextBox 11"/>
            <p:cNvSpPr txBox="1"/>
            <p:nvPr/>
          </p:nvSpPr>
          <p:spPr>
            <a:xfrm>
              <a:off x="0" y="-66675"/>
              <a:ext cx="1094785" cy="116146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Positive and negative attitudes, where uncertainty dominated and barriers were noted</a:t>
              </a:r>
            </a:p>
          </p:txBody>
        </p:sp>
      </p:grpSp>
      <p:grpSp>
        <p:nvGrpSpPr>
          <p:cNvPr id="12" name="Group 12">
            <a:extLst>
              <a:ext uri="{C183D7F6-B498-43B3-948B-1728B52AA6E4}">
                <adec:decorative xmlns:adec="http://schemas.microsoft.com/office/drawing/2017/decorative" val="1"/>
              </a:ext>
            </a:extLst>
          </p:cNvPr>
          <p:cNvGrpSpPr/>
          <p:nvPr/>
        </p:nvGrpSpPr>
        <p:grpSpPr>
          <a:xfrm>
            <a:off x="13251997" y="2952304"/>
            <a:ext cx="4156761" cy="4156761"/>
            <a:chOff x="0" y="0"/>
            <a:chExt cx="1094785" cy="1094785"/>
          </a:xfrm>
        </p:grpSpPr>
        <p:sp>
          <p:nvSpPr>
            <p:cNvPr id="13" name="Freeform 13"/>
            <p:cNvSpPr/>
            <p:nvPr/>
          </p:nvSpPr>
          <p:spPr>
            <a:xfrm>
              <a:off x="0" y="0"/>
              <a:ext cx="1094785" cy="1094785"/>
            </a:xfrm>
            <a:custGeom>
              <a:avLst/>
              <a:gdLst/>
              <a:ahLst/>
              <a:cxnLst/>
              <a:rect l="l" t="t" r="r" b="b"/>
              <a:pathLst>
                <a:path w="1094785" h="1094785">
                  <a:moveTo>
                    <a:pt x="94987" y="0"/>
                  </a:moveTo>
                  <a:lnTo>
                    <a:pt x="999798" y="0"/>
                  </a:lnTo>
                  <a:cubicBezTo>
                    <a:pt x="1052258" y="0"/>
                    <a:pt x="1094785" y="42527"/>
                    <a:pt x="1094785" y="94987"/>
                  </a:cubicBezTo>
                  <a:lnTo>
                    <a:pt x="1094785" y="999798"/>
                  </a:lnTo>
                  <a:cubicBezTo>
                    <a:pt x="1094785" y="1052258"/>
                    <a:pt x="1052258" y="1094785"/>
                    <a:pt x="999798" y="1094785"/>
                  </a:cubicBezTo>
                  <a:lnTo>
                    <a:pt x="94987" y="1094785"/>
                  </a:lnTo>
                  <a:cubicBezTo>
                    <a:pt x="42527" y="1094785"/>
                    <a:pt x="0" y="1052258"/>
                    <a:pt x="0" y="999798"/>
                  </a:cubicBezTo>
                  <a:lnTo>
                    <a:pt x="0" y="94987"/>
                  </a:lnTo>
                  <a:cubicBezTo>
                    <a:pt x="0" y="42527"/>
                    <a:pt x="42527" y="0"/>
                    <a:pt x="94987" y="0"/>
                  </a:cubicBezTo>
                  <a:close/>
                </a:path>
              </a:pathLst>
            </a:custGeom>
            <a:solidFill>
              <a:srgbClr val="FF66C4"/>
            </a:solidFill>
          </p:spPr>
        </p:sp>
        <p:sp>
          <p:nvSpPr>
            <p:cNvPr id="14" name="TextBox 14"/>
            <p:cNvSpPr txBox="1"/>
            <p:nvPr/>
          </p:nvSpPr>
          <p:spPr>
            <a:xfrm>
              <a:off x="0" y="-66675"/>
              <a:ext cx="1094785" cy="116146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SLTs need an improved neuro-affirming evidence base, guidelines and training</a:t>
              </a:r>
            </a:p>
          </p:txBody>
        </p:sp>
      </p:grpSp>
      <p:sp>
        <p:nvSpPr>
          <p:cNvPr id="15" name="TextBox 15"/>
          <p:cNvSpPr txBox="1"/>
          <p:nvPr/>
        </p:nvSpPr>
        <p:spPr>
          <a:xfrm>
            <a:off x="1835632" y="7708775"/>
            <a:ext cx="2205881" cy="545900"/>
          </a:xfrm>
          <a:prstGeom prst="rect">
            <a:avLst/>
          </a:prstGeom>
        </p:spPr>
        <p:txBody>
          <a:bodyPr lIns="0" tIns="0" rIns="0" bIns="0" rtlCol="0" anchor="t">
            <a:spAutoFit/>
          </a:bodyPr>
          <a:lstStyle/>
          <a:p>
            <a:pPr algn="ctr">
              <a:lnSpc>
                <a:spcPts val="4561"/>
              </a:lnSpc>
              <a:spcBef>
                <a:spcPct val="0"/>
              </a:spcBef>
            </a:pPr>
            <a:r>
              <a:rPr lang="en-US" sz="3257">
                <a:solidFill>
                  <a:srgbClr val="FFFFFF"/>
                </a:solidFill>
                <a:latin typeface="DM Sans Bold"/>
                <a:ea typeface="DM Sans Bold"/>
                <a:cs typeface="DM Sans Bold"/>
                <a:sym typeface="DM Sans Bold"/>
              </a:rPr>
              <a:t>Knowledge</a:t>
            </a:r>
          </a:p>
        </p:txBody>
      </p:sp>
      <p:sp>
        <p:nvSpPr>
          <p:cNvPr id="16" name="TextBox 16"/>
          <p:cNvSpPr txBox="1"/>
          <p:nvPr/>
        </p:nvSpPr>
        <p:spPr>
          <a:xfrm>
            <a:off x="8189578" y="7708775"/>
            <a:ext cx="1908845" cy="545900"/>
          </a:xfrm>
          <a:prstGeom prst="rect">
            <a:avLst/>
          </a:prstGeom>
        </p:spPr>
        <p:txBody>
          <a:bodyPr lIns="0" tIns="0" rIns="0" bIns="0" rtlCol="0" anchor="t">
            <a:spAutoFit/>
          </a:bodyPr>
          <a:lstStyle/>
          <a:p>
            <a:pPr algn="ctr">
              <a:lnSpc>
                <a:spcPts val="4561"/>
              </a:lnSpc>
              <a:spcBef>
                <a:spcPct val="0"/>
              </a:spcBef>
            </a:pPr>
            <a:r>
              <a:rPr lang="en-US" sz="3257">
                <a:solidFill>
                  <a:srgbClr val="FFFFFF"/>
                </a:solidFill>
                <a:latin typeface="DM Sans Bold"/>
                <a:ea typeface="DM Sans Bold"/>
                <a:cs typeface="DM Sans Bold"/>
                <a:sym typeface="DM Sans Bold"/>
              </a:rPr>
              <a:t>Attitudes</a:t>
            </a:r>
          </a:p>
        </p:txBody>
      </p:sp>
      <p:sp>
        <p:nvSpPr>
          <p:cNvPr id="17" name="TextBox 17"/>
          <p:cNvSpPr txBox="1"/>
          <p:nvPr/>
        </p:nvSpPr>
        <p:spPr>
          <a:xfrm>
            <a:off x="13827772" y="7708775"/>
            <a:ext cx="3005212" cy="545900"/>
          </a:xfrm>
          <a:prstGeom prst="rect">
            <a:avLst/>
          </a:prstGeom>
        </p:spPr>
        <p:txBody>
          <a:bodyPr lIns="0" tIns="0" rIns="0" bIns="0" rtlCol="0" anchor="t">
            <a:spAutoFit/>
          </a:bodyPr>
          <a:lstStyle/>
          <a:p>
            <a:pPr algn="ctr">
              <a:lnSpc>
                <a:spcPts val="4561"/>
              </a:lnSpc>
              <a:spcBef>
                <a:spcPct val="0"/>
              </a:spcBef>
            </a:pPr>
            <a:r>
              <a:rPr lang="en-US" sz="3257">
                <a:solidFill>
                  <a:srgbClr val="FFFFFF"/>
                </a:solidFill>
                <a:latin typeface="DM Sans Bold"/>
                <a:ea typeface="DM Sans Bold"/>
                <a:cs typeface="DM Sans Bold"/>
                <a:sym typeface="DM Sans Bold"/>
              </a:rPr>
              <a:t>Support Needs</a:t>
            </a:r>
          </a:p>
        </p:txBody>
      </p:sp>
      <p:sp>
        <p:nvSpPr>
          <p:cNvPr id="18" name="Title 17">
            <a:extLst>
              <a:ext uri="{FF2B5EF4-FFF2-40B4-BE49-F238E27FC236}">
                <a16:creationId xmlns:a16="http://schemas.microsoft.com/office/drawing/2014/main" id="{D12F1AFD-08F4-5E4B-5502-691E604E7B3C}"/>
              </a:ext>
            </a:extLst>
          </p:cNvPr>
          <p:cNvSpPr>
            <a:spLocks noGrp="1"/>
          </p:cNvSpPr>
          <p:nvPr>
            <p:ph type="title" idx="4294967295"/>
          </p:nvPr>
        </p:nvSpPr>
        <p:spPr>
          <a:xfrm>
            <a:off x="2590800" y="454374"/>
            <a:ext cx="8229600" cy="1143000"/>
          </a:xfrm>
        </p:spPr>
        <p:txBody>
          <a:bodyPr/>
          <a:lstStyle/>
          <a:p>
            <a:r>
              <a:rPr lang="en-US" dirty="0">
                <a:highlight>
                  <a:srgbClr val="FFFF00"/>
                </a:highlight>
              </a:rPr>
              <a:t>Summary</a:t>
            </a:r>
            <a:endParaRPr lang="en-GB" dirty="0">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3" name="TextBox 3"/>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4" name="TextBox 4"/>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r>
                <a:rPr lang="en-US" sz="4939">
                  <a:solidFill>
                    <a:srgbClr val="F5F5F5"/>
                  </a:solidFill>
                  <a:latin typeface="DM Sans Bold"/>
                  <a:ea typeface="DM Sans Bold"/>
                  <a:cs typeface="DM Sans Bold"/>
                  <a:sym typeface="DM Sans Bold"/>
                </a:rPr>
                <a:t>Limitations</a:t>
              </a:r>
            </a:p>
          </p:txBody>
        </p:sp>
      </p:grpSp>
      <p:grpSp>
        <p:nvGrpSpPr>
          <p:cNvPr id="6" name="Group 6">
            <a:extLst>
              <a:ext uri="{C183D7F6-B498-43B3-948B-1728B52AA6E4}">
                <adec:decorative xmlns:adec="http://schemas.microsoft.com/office/drawing/2017/decorative" val="1"/>
              </a:ext>
            </a:extLst>
          </p:cNvPr>
          <p:cNvGrpSpPr/>
          <p:nvPr/>
        </p:nvGrpSpPr>
        <p:grpSpPr>
          <a:xfrm>
            <a:off x="860192" y="2952304"/>
            <a:ext cx="4156761" cy="2191196"/>
            <a:chOff x="0" y="0"/>
            <a:chExt cx="1094785" cy="577105"/>
          </a:xfrm>
        </p:grpSpPr>
        <p:sp>
          <p:nvSpPr>
            <p:cNvPr id="7" name="Freeform 7"/>
            <p:cNvSpPr/>
            <p:nvPr/>
          </p:nvSpPr>
          <p:spPr>
            <a:xfrm>
              <a:off x="0" y="0"/>
              <a:ext cx="1094785" cy="577105"/>
            </a:xfrm>
            <a:custGeom>
              <a:avLst/>
              <a:gdLst/>
              <a:ahLst/>
              <a:cxnLst/>
              <a:rect l="l" t="t" r="r" b="b"/>
              <a:pathLst>
                <a:path w="1094785" h="577105">
                  <a:moveTo>
                    <a:pt x="94987" y="0"/>
                  </a:moveTo>
                  <a:lnTo>
                    <a:pt x="999798" y="0"/>
                  </a:lnTo>
                  <a:cubicBezTo>
                    <a:pt x="1052258" y="0"/>
                    <a:pt x="1094785" y="42527"/>
                    <a:pt x="1094785" y="94987"/>
                  </a:cubicBezTo>
                  <a:lnTo>
                    <a:pt x="1094785" y="482118"/>
                  </a:lnTo>
                  <a:cubicBezTo>
                    <a:pt x="1094785" y="534578"/>
                    <a:pt x="1052258" y="577105"/>
                    <a:pt x="999798" y="577105"/>
                  </a:cubicBezTo>
                  <a:lnTo>
                    <a:pt x="94987" y="577105"/>
                  </a:lnTo>
                  <a:cubicBezTo>
                    <a:pt x="42527" y="577105"/>
                    <a:pt x="0" y="534578"/>
                    <a:pt x="0" y="482118"/>
                  </a:cubicBezTo>
                  <a:lnTo>
                    <a:pt x="0" y="94987"/>
                  </a:lnTo>
                  <a:cubicBezTo>
                    <a:pt x="0" y="42527"/>
                    <a:pt x="42527" y="0"/>
                    <a:pt x="94987" y="0"/>
                  </a:cubicBezTo>
                  <a:close/>
                </a:path>
              </a:pathLst>
            </a:custGeom>
            <a:solidFill>
              <a:srgbClr val="19B1CB"/>
            </a:solidFill>
          </p:spPr>
        </p:sp>
        <p:sp>
          <p:nvSpPr>
            <p:cNvPr id="8" name="TextBox 8"/>
            <p:cNvSpPr txBox="1"/>
            <p:nvPr/>
          </p:nvSpPr>
          <p:spPr>
            <a:xfrm>
              <a:off x="0" y="-66675"/>
              <a:ext cx="1094785" cy="64378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Demographic variables</a:t>
              </a:r>
            </a:p>
          </p:txBody>
        </p:sp>
      </p:grpSp>
      <p:grpSp>
        <p:nvGrpSpPr>
          <p:cNvPr id="9" name="Group 9">
            <a:extLst>
              <a:ext uri="{C183D7F6-B498-43B3-948B-1728B52AA6E4}">
                <adec:decorative xmlns:adec="http://schemas.microsoft.com/office/drawing/2017/decorative" val="1"/>
              </a:ext>
            </a:extLst>
          </p:cNvPr>
          <p:cNvGrpSpPr/>
          <p:nvPr/>
        </p:nvGrpSpPr>
        <p:grpSpPr>
          <a:xfrm>
            <a:off x="7056095" y="2952304"/>
            <a:ext cx="4156761" cy="2304807"/>
            <a:chOff x="0" y="0"/>
            <a:chExt cx="1094785" cy="607027"/>
          </a:xfrm>
        </p:grpSpPr>
        <p:sp>
          <p:nvSpPr>
            <p:cNvPr id="10" name="Freeform 10"/>
            <p:cNvSpPr/>
            <p:nvPr/>
          </p:nvSpPr>
          <p:spPr>
            <a:xfrm>
              <a:off x="0" y="0"/>
              <a:ext cx="1094785" cy="607027"/>
            </a:xfrm>
            <a:custGeom>
              <a:avLst/>
              <a:gdLst/>
              <a:ahLst/>
              <a:cxnLst/>
              <a:rect l="l" t="t" r="r" b="b"/>
              <a:pathLst>
                <a:path w="1094785" h="607027">
                  <a:moveTo>
                    <a:pt x="94987" y="0"/>
                  </a:moveTo>
                  <a:lnTo>
                    <a:pt x="999798" y="0"/>
                  </a:lnTo>
                  <a:cubicBezTo>
                    <a:pt x="1052258" y="0"/>
                    <a:pt x="1094785" y="42527"/>
                    <a:pt x="1094785" y="94987"/>
                  </a:cubicBezTo>
                  <a:lnTo>
                    <a:pt x="1094785" y="512040"/>
                  </a:lnTo>
                  <a:cubicBezTo>
                    <a:pt x="1094785" y="564500"/>
                    <a:pt x="1052258" y="607027"/>
                    <a:pt x="999798" y="607027"/>
                  </a:cubicBezTo>
                  <a:lnTo>
                    <a:pt x="94987" y="607027"/>
                  </a:lnTo>
                  <a:cubicBezTo>
                    <a:pt x="42527" y="607027"/>
                    <a:pt x="0" y="564500"/>
                    <a:pt x="0" y="512040"/>
                  </a:cubicBezTo>
                  <a:lnTo>
                    <a:pt x="0" y="94987"/>
                  </a:lnTo>
                  <a:cubicBezTo>
                    <a:pt x="0" y="42527"/>
                    <a:pt x="42527" y="0"/>
                    <a:pt x="94987" y="0"/>
                  </a:cubicBezTo>
                  <a:close/>
                </a:path>
              </a:pathLst>
            </a:custGeom>
            <a:solidFill>
              <a:srgbClr val="19B1CB"/>
            </a:solidFill>
          </p:spPr>
        </p:sp>
        <p:sp>
          <p:nvSpPr>
            <p:cNvPr id="11" name="TextBox 11"/>
            <p:cNvSpPr txBox="1"/>
            <p:nvPr/>
          </p:nvSpPr>
          <p:spPr>
            <a:xfrm>
              <a:off x="0" y="-66675"/>
              <a:ext cx="1094785" cy="673702"/>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Online and self selective</a:t>
              </a:r>
            </a:p>
          </p:txBody>
        </p:sp>
      </p:grpSp>
      <p:grpSp>
        <p:nvGrpSpPr>
          <p:cNvPr id="12" name="Group 12">
            <a:extLst>
              <a:ext uri="{C183D7F6-B498-43B3-948B-1728B52AA6E4}">
                <adec:decorative xmlns:adec="http://schemas.microsoft.com/office/drawing/2017/decorative" val="1"/>
              </a:ext>
            </a:extLst>
          </p:cNvPr>
          <p:cNvGrpSpPr/>
          <p:nvPr/>
        </p:nvGrpSpPr>
        <p:grpSpPr>
          <a:xfrm>
            <a:off x="13251205" y="2818954"/>
            <a:ext cx="4156761" cy="2438157"/>
            <a:chOff x="0" y="0"/>
            <a:chExt cx="1094785" cy="642148"/>
          </a:xfrm>
        </p:grpSpPr>
        <p:sp>
          <p:nvSpPr>
            <p:cNvPr id="13" name="Freeform 13"/>
            <p:cNvSpPr/>
            <p:nvPr/>
          </p:nvSpPr>
          <p:spPr>
            <a:xfrm>
              <a:off x="0" y="0"/>
              <a:ext cx="1094785" cy="642148"/>
            </a:xfrm>
            <a:custGeom>
              <a:avLst/>
              <a:gdLst/>
              <a:ahLst/>
              <a:cxnLst/>
              <a:rect l="l" t="t" r="r" b="b"/>
              <a:pathLst>
                <a:path w="1094785" h="642148">
                  <a:moveTo>
                    <a:pt x="94987" y="0"/>
                  </a:moveTo>
                  <a:lnTo>
                    <a:pt x="999798" y="0"/>
                  </a:lnTo>
                  <a:cubicBezTo>
                    <a:pt x="1052258" y="0"/>
                    <a:pt x="1094785" y="42527"/>
                    <a:pt x="1094785" y="94987"/>
                  </a:cubicBezTo>
                  <a:lnTo>
                    <a:pt x="1094785" y="547161"/>
                  </a:lnTo>
                  <a:cubicBezTo>
                    <a:pt x="1094785" y="599621"/>
                    <a:pt x="1052258" y="642148"/>
                    <a:pt x="999798" y="642148"/>
                  </a:cubicBezTo>
                  <a:lnTo>
                    <a:pt x="94987" y="642148"/>
                  </a:lnTo>
                  <a:cubicBezTo>
                    <a:pt x="42527" y="642148"/>
                    <a:pt x="0" y="599621"/>
                    <a:pt x="0" y="547161"/>
                  </a:cubicBezTo>
                  <a:lnTo>
                    <a:pt x="0" y="94987"/>
                  </a:lnTo>
                  <a:cubicBezTo>
                    <a:pt x="0" y="42527"/>
                    <a:pt x="42527" y="0"/>
                    <a:pt x="94987" y="0"/>
                  </a:cubicBezTo>
                  <a:close/>
                </a:path>
              </a:pathLst>
            </a:custGeom>
            <a:solidFill>
              <a:srgbClr val="19B1CB"/>
            </a:solidFill>
          </p:spPr>
        </p:sp>
        <p:sp>
          <p:nvSpPr>
            <p:cNvPr id="14" name="TextBox 14"/>
            <p:cNvSpPr txBox="1"/>
            <p:nvPr/>
          </p:nvSpPr>
          <p:spPr>
            <a:xfrm>
              <a:off x="0" y="-66675"/>
              <a:ext cx="1094785" cy="708823"/>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Is the sample representative?</a:t>
              </a:r>
            </a:p>
          </p:txBody>
        </p:sp>
      </p:grpSp>
      <p:grpSp>
        <p:nvGrpSpPr>
          <p:cNvPr id="15" name="Group 15">
            <a:extLst>
              <a:ext uri="{C183D7F6-B498-43B3-948B-1728B52AA6E4}">
                <adec:decorative xmlns:adec="http://schemas.microsoft.com/office/drawing/2017/decorative" val="1"/>
              </a:ext>
            </a:extLst>
          </p:cNvPr>
          <p:cNvGrpSpPr/>
          <p:nvPr/>
        </p:nvGrpSpPr>
        <p:grpSpPr>
          <a:xfrm>
            <a:off x="860192" y="6273281"/>
            <a:ext cx="4156761" cy="2481600"/>
            <a:chOff x="0" y="0"/>
            <a:chExt cx="1094785" cy="653590"/>
          </a:xfrm>
        </p:grpSpPr>
        <p:sp>
          <p:nvSpPr>
            <p:cNvPr id="16" name="Freeform 16"/>
            <p:cNvSpPr/>
            <p:nvPr/>
          </p:nvSpPr>
          <p:spPr>
            <a:xfrm>
              <a:off x="0" y="0"/>
              <a:ext cx="1094785" cy="653590"/>
            </a:xfrm>
            <a:custGeom>
              <a:avLst/>
              <a:gdLst/>
              <a:ahLst/>
              <a:cxnLst/>
              <a:rect l="l" t="t" r="r" b="b"/>
              <a:pathLst>
                <a:path w="1094785" h="653590">
                  <a:moveTo>
                    <a:pt x="94987" y="0"/>
                  </a:moveTo>
                  <a:lnTo>
                    <a:pt x="999798" y="0"/>
                  </a:lnTo>
                  <a:cubicBezTo>
                    <a:pt x="1052258" y="0"/>
                    <a:pt x="1094785" y="42527"/>
                    <a:pt x="1094785" y="94987"/>
                  </a:cubicBezTo>
                  <a:lnTo>
                    <a:pt x="1094785" y="558603"/>
                  </a:lnTo>
                  <a:cubicBezTo>
                    <a:pt x="1094785" y="611063"/>
                    <a:pt x="1052258" y="653590"/>
                    <a:pt x="999798" y="653590"/>
                  </a:cubicBezTo>
                  <a:lnTo>
                    <a:pt x="94987" y="653590"/>
                  </a:lnTo>
                  <a:cubicBezTo>
                    <a:pt x="42527" y="653590"/>
                    <a:pt x="0" y="611063"/>
                    <a:pt x="0" y="558603"/>
                  </a:cubicBezTo>
                  <a:lnTo>
                    <a:pt x="0" y="94987"/>
                  </a:lnTo>
                  <a:cubicBezTo>
                    <a:pt x="0" y="42527"/>
                    <a:pt x="42527" y="0"/>
                    <a:pt x="94987" y="0"/>
                  </a:cubicBezTo>
                  <a:close/>
                </a:path>
              </a:pathLst>
            </a:custGeom>
            <a:solidFill>
              <a:srgbClr val="19B1CB"/>
            </a:solidFill>
          </p:spPr>
        </p:sp>
        <p:sp>
          <p:nvSpPr>
            <p:cNvPr id="17" name="TextBox 17"/>
            <p:cNvSpPr txBox="1"/>
            <p:nvPr/>
          </p:nvSpPr>
          <p:spPr>
            <a:xfrm>
              <a:off x="0" y="-66675"/>
              <a:ext cx="1094785" cy="720265"/>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Explore age, location and clinical experience and adoption</a:t>
              </a:r>
            </a:p>
          </p:txBody>
        </p:sp>
      </p:grpSp>
      <p:grpSp>
        <p:nvGrpSpPr>
          <p:cNvPr id="18" name="Group 18">
            <a:extLst>
              <a:ext uri="{C183D7F6-B498-43B3-948B-1728B52AA6E4}">
                <adec:decorative xmlns:adec="http://schemas.microsoft.com/office/drawing/2017/decorative" val="1"/>
              </a:ext>
            </a:extLst>
          </p:cNvPr>
          <p:cNvGrpSpPr/>
          <p:nvPr/>
        </p:nvGrpSpPr>
        <p:grpSpPr>
          <a:xfrm>
            <a:off x="7056095" y="6273281"/>
            <a:ext cx="4156761" cy="2191196"/>
            <a:chOff x="0" y="0"/>
            <a:chExt cx="1094785" cy="577105"/>
          </a:xfrm>
        </p:grpSpPr>
        <p:sp>
          <p:nvSpPr>
            <p:cNvPr id="19" name="Freeform 19"/>
            <p:cNvSpPr/>
            <p:nvPr/>
          </p:nvSpPr>
          <p:spPr>
            <a:xfrm>
              <a:off x="0" y="0"/>
              <a:ext cx="1094785" cy="577105"/>
            </a:xfrm>
            <a:custGeom>
              <a:avLst/>
              <a:gdLst/>
              <a:ahLst/>
              <a:cxnLst/>
              <a:rect l="l" t="t" r="r" b="b"/>
              <a:pathLst>
                <a:path w="1094785" h="577105">
                  <a:moveTo>
                    <a:pt x="94987" y="0"/>
                  </a:moveTo>
                  <a:lnTo>
                    <a:pt x="999798" y="0"/>
                  </a:lnTo>
                  <a:cubicBezTo>
                    <a:pt x="1052258" y="0"/>
                    <a:pt x="1094785" y="42527"/>
                    <a:pt x="1094785" y="94987"/>
                  </a:cubicBezTo>
                  <a:lnTo>
                    <a:pt x="1094785" y="482118"/>
                  </a:lnTo>
                  <a:cubicBezTo>
                    <a:pt x="1094785" y="534578"/>
                    <a:pt x="1052258" y="577105"/>
                    <a:pt x="999798" y="577105"/>
                  </a:cubicBezTo>
                  <a:lnTo>
                    <a:pt x="94987" y="577105"/>
                  </a:lnTo>
                  <a:cubicBezTo>
                    <a:pt x="42527" y="577105"/>
                    <a:pt x="0" y="534578"/>
                    <a:pt x="0" y="482118"/>
                  </a:cubicBezTo>
                  <a:lnTo>
                    <a:pt x="0" y="94987"/>
                  </a:lnTo>
                  <a:cubicBezTo>
                    <a:pt x="0" y="42527"/>
                    <a:pt x="42527" y="0"/>
                    <a:pt x="94987" y="0"/>
                  </a:cubicBezTo>
                  <a:close/>
                </a:path>
              </a:pathLst>
            </a:custGeom>
            <a:solidFill>
              <a:srgbClr val="19B1CB"/>
            </a:solidFill>
          </p:spPr>
        </p:sp>
        <p:sp>
          <p:nvSpPr>
            <p:cNvPr id="20" name="TextBox 20"/>
            <p:cNvSpPr txBox="1"/>
            <p:nvPr/>
          </p:nvSpPr>
          <p:spPr>
            <a:xfrm>
              <a:off x="0" y="-66675"/>
              <a:ext cx="1094785" cy="64378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Include digital skills questionnaire</a:t>
              </a:r>
            </a:p>
          </p:txBody>
        </p:sp>
      </p:grpSp>
      <p:grpSp>
        <p:nvGrpSpPr>
          <p:cNvPr id="21" name="Group 21">
            <a:extLst>
              <a:ext uri="{C183D7F6-B498-43B3-948B-1728B52AA6E4}">
                <adec:decorative xmlns:adec="http://schemas.microsoft.com/office/drawing/2017/decorative" val="1"/>
              </a:ext>
            </a:extLst>
          </p:cNvPr>
          <p:cNvGrpSpPr/>
          <p:nvPr/>
        </p:nvGrpSpPr>
        <p:grpSpPr>
          <a:xfrm>
            <a:off x="13251205" y="6273281"/>
            <a:ext cx="4156761" cy="2191196"/>
            <a:chOff x="0" y="0"/>
            <a:chExt cx="1094785" cy="577105"/>
          </a:xfrm>
        </p:grpSpPr>
        <p:sp>
          <p:nvSpPr>
            <p:cNvPr id="22" name="Freeform 22"/>
            <p:cNvSpPr/>
            <p:nvPr/>
          </p:nvSpPr>
          <p:spPr>
            <a:xfrm>
              <a:off x="0" y="0"/>
              <a:ext cx="1094785" cy="577105"/>
            </a:xfrm>
            <a:custGeom>
              <a:avLst/>
              <a:gdLst/>
              <a:ahLst/>
              <a:cxnLst/>
              <a:rect l="l" t="t" r="r" b="b"/>
              <a:pathLst>
                <a:path w="1094785" h="577105">
                  <a:moveTo>
                    <a:pt x="94987" y="0"/>
                  </a:moveTo>
                  <a:lnTo>
                    <a:pt x="999798" y="0"/>
                  </a:lnTo>
                  <a:cubicBezTo>
                    <a:pt x="1052258" y="0"/>
                    <a:pt x="1094785" y="42527"/>
                    <a:pt x="1094785" y="94987"/>
                  </a:cubicBezTo>
                  <a:lnTo>
                    <a:pt x="1094785" y="482118"/>
                  </a:lnTo>
                  <a:cubicBezTo>
                    <a:pt x="1094785" y="534578"/>
                    <a:pt x="1052258" y="577105"/>
                    <a:pt x="999798" y="577105"/>
                  </a:cubicBezTo>
                  <a:lnTo>
                    <a:pt x="94987" y="577105"/>
                  </a:lnTo>
                  <a:cubicBezTo>
                    <a:pt x="42527" y="577105"/>
                    <a:pt x="0" y="534578"/>
                    <a:pt x="0" y="482118"/>
                  </a:cubicBezTo>
                  <a:lnTo>
                    <a:pt x="0" y="94987"/>
                  </a:lnTo>
                  <a:cubicBezTo>
                    <a:pt x="0" y="42527"/>
                    <a:pt x="42527" y="0"/>
                    <a:pt x="94987" y="0"/>
                  </a:cubicBezTo>
                  <a:close/>
                </a:path>
              </a:pathLst>
            </a:custGeom>
            <a:solidFill>
              <a:srgbClr val="19B1CB"/>
            </a:solidFill>
          </p:spPr>
        </p:sp>
        <p:sp>
          <p:nvSpPr>
            <p:cNvPr id="23" name="TextBox 23"/>
            <p:cNvSpPr txBox="1"/>
            <p:nvPr/>
          </p:nvSpPr>
          <p:spPr>
            <a:xfrm>
              <a:off x="0" y="-66675"/>
              <a:ext cx="1094785" cy="64378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Replicate with a larger sample size </a:t>
              </a:r>
            </a:p>
          </p:txBody>
        </p:sp>
      </p:grpSp>
      <p:sp>
        <p:nvSpPr>
          <p:cNvPr id="24" name="Title 23">
            <a:extLst>
              <a:ext uri="{FF2B5EF4-FFF2-40B4-BE49-F238E27FC236}">
                <a16:creationId xmlns:a16="http://schemas.microsoft.com/office/drawing/2014/main" id="{A72EBFA0-A822-41D9-E73B-9A69F5EF8E49}"/>
              </a:ext>
            </a:extLst>
          </p:cNvPr>
          <p:cNvSpPr>
            <a:spLocks noGrp="1"/>
          </p:cNvSpPr>
          <p:nvPr>
            <p:ph type="title" idx="4294967295"/>
          </p:nvPr>
        </p:nvSpPr>
        <p:spPr>
          <a:xfrm>
            <a:off x="2438400" y="328355"/>
            <a:ext cx="8229600" cy="1143000"/>
          </a:xfrm>
        </p:spPr>
        <p:txBody>
          <a:bodyPr/>
          <a:lstStyle/>
          <a:p>
            <a:r>
              <a:rPr lang="en-US" dirty="0">
                <a:highlight>
                  <a:srgbClr val="FFFF00"/>
                </a:highlight>
              </a:rPr>
              <a:t>  Limitations</a:t>
            </a:r>
            <a:endParaRPr lang="en-GB"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70046" y="563979"/>
            <a:ext cx="10106956" cy="2177853"/>
            <a:chOff x="0" y="0"/>
            <a:chExt cx="13475941" cy="2903805"/>
          </a:xfrm>
        </p:grpSpPr>
        <p:sp>
          <p:nvSpPr>
            <p:cNvPr id="3" name="TextBox 3"/>
            <p:cNvSpPr txBox="1"/>
            <p:nvPr/>
          </p:nvSpPr>
          <p:spPr>
            <a:xfrm>
              <a:off x="0" y="1488123"/>
              <a:ext cx="13475941" cy="470708"/>
            </a:xfrm>
            <a:prstGeom prst="rect">
              <a:avLst/>
            </a:prstGeom>
          </p:spPr>
          <p:txBody>
            <a:bodyPr lIns="0" tIns="0" rIns="0" bIns="0" rtlCol="0" anchor="t">
              <a:spAutoFit/>
            </a:bodyPr>
            <a:lstStyle/>
            <a:p>
              <a:pPr algn="l">
                <a:lnSpc>
                  <a:spcPts val="2915"/>
                </a:lnSpc>
              </a:pPr>
              <a:endParaRPr/>
            </a:p>
          </p:txBody>
        </p:sp>
        <p:sp>
          <p:nvSpPr>
            <p:cNvPr id="4" name="TextBox 4"/>
            <p:cNvSpPr txBox="1"/>
            <p:nvPr/>
          </p:nvSpPr>
          <p:spPr>
            <a:xfrm>
              <a:off x="0" y="2433096"/>
              <a:ext cx="13475941" cy="470708"/>
            </a:xfrm>
            <a:prstGeom prst="rect">
              <a:avLst/>
            </a:prstGeom>
          </p:spPr>
          <p:txBody>
            <a:bodyPr lIns="0" tIns="0" rIns="0" bIns="0" rtlCol="0" anchor="t">
              <a:spAutoFit/>
            </a:bodyPr>
            <a:lstStyle/>
            <a:p>
              <a:pPr algn="l">
                <a:lnSpc>
                  <a:spcPts val="2915"/>
                </a:lnSpc>
              </a:pPr>
              <a:endParaRPr/>
            </a:p>
          </p:txBody>
        </p:sp>
        <p:sp>
          <p:nvSpPr>
            <p:cNvPr id="5" name="TextBox 5"/>
            <p:cNvSpPr txBox="1"/>
            <p:nvPr/>
          </p:nvSpPr>
          <p:spPr>
            <a:xfrm>
              <a:off x="0" y="0"/>
              <a:ext cx="13475941" cy="1013857"/>
            </a:xfrm>
            <a:prstGeom prst="rect">
              <a:avLst/>
            </a:prstGeom>
          </p:spPr>
          <p:txBody>
            <a:bodyPr lIns="0" tIns="0" rIns="0" bIns="0" rtlCol="0" anchor="t">
              <a:spAutoFit/>
            </a:bodyPr>
            <a:lstStyle/>
            <a:p>
              <a:pPr marL="0" lvl="0" indent="0" algn="l">
                <a:lnSpc>
                  <a:spcPts val="5998"/>
                </a:lnSpc>
                <a:spcBef>
                  <a:spcPct val="0"/>
                </a:spcBef>
              </a:pPr>
              <a:r>
                <a:rPr lang="en-US" sz="4998">
                  <a:solidFill>
                    <a:srgbClr val="F5F5F5"/>
                  </a:solidFill>
                  <a:latin typeface="DM Sans Bold"/>
                  <a:ea typeface="DM Sans Bold"/>
                  <a:cs typeface="DM Sans Bold"/>
                  <a:sym typeface="DM Sans Bold"/>
                </a:rPr>
                <a:t>Implications</a:t>
              </a:r>
            </a:p>
          </p:txBody>
        </p:sp>
      </p:grpSp>
      <p:sp>
        <p:nvSpPr>
          <p:cNvPr id="6" name="TextBox 6">
            <a:extLst>
              <a:ext uri="{C183D7F6-B498-43B3-948B-1728B52AA6E4}">
                <adec:decorative xmlns:adec="http://schemas.microsoft.com/office/drawing/2017/decorative" val="1"/>
              </a:ext>
            </a:extLst>
          </p:cNvPr>
          <p:cNvSpPr txBox="1"/>
          <p:nvPr/>
        </p:nvSpPr>
        <p:spPr>
          <a:xfrm>
            <a:off x="-2735543" y="3297818"/>
            <a:ext cx="15362872" cy="548999"/>
          </a:xfrm>
          <a:prstGeom prst="rect">
            <a:avLst/>
          </a:prstGeom>
        </p:spPr>
        <p:txBody>
          <a:bodyPr lIns="0" tIns="0" rIns="0" bIns="0" rtlCol="0" anchor="t">
            <a:spAutoFit/>
          </a:bodyPr>
          <a:lstStyle/>
          <a:p>
            <a:pPr algn="l">
              <a:lnSpc>
                <a:spcPts val="4431"/>
              </a:lnSpc>
            </a:pPr>
            <a:endParaRPr/>
          </a:p>
        </p:txBody>
      </p:sp>
      <p:grpSp>
        <p:nvGrpSpPr>
          <p:cNvPr id="7" name="Group 7">
            <a:extLst>
              <a:ext uri="{C183D7F6-B498-43B3-948B-1728B52AA6E4}">
                <adec:decorative xmlns:adec="http://schemas.microsoft.com/office/drawing/2017/decorative" val="1"/>
              </a:ext>
            </a:extLst>
          </p:cNvPr>
          <p:cNvGrpSpPr/>
          <p:nvPr/>
        </p:nvGrpSpPr>
        <p:grpSpPr>
          <a:xfrm>
            <a:off x="9521457" y="3839844"/>
            <a:ext cx="5512010" cy="1774427"/>
            <a:chOff x="0" y="0"/>
            <a:chExt cx="4289760" cy="1380960"/>
          </a:xfrm>
        </p:grpSpPr>
        <p:sp>
          <p:nvSpPr>
            <p:cNvPr id="8" name="Freeform 8"/>
            <p:cNvSpPr/>
            <p:nvPr/>
          </p:nvSpPr>
          <p:spPr>
            <a:xfrm>
              <a:off x="0" y="0"/>
              <a:ext cx="4289806" cy="1380998"/>
            </a:xfrm>
            <a:custGeom>
              <a:avLst/>
              <a:gdLst/>
              <a:ahLst/>
              <a:cxnLst/>
              <a:rect l="l" t="t" r="r" b="b"/>
              <a:pathLst>
                <a:path w="4289806" h="1380998">
                  <a:moveTo>
                    <a:pt x="4013454" y="876173"/>
                  </a:moveTo>
                  <a:lnTo>
                    <a:pt x="3530854" y="0"/>
                  </a:lnTo>
                  <a:lnTo>
                    <a:pt x="758825" y="0"/>
                  </a:lnTo>
                  <a:lnTo>
                    <a:pt x="279400" y="876173"/>
                  </a:lnTo>
                  <a:lnTo>
                    <a:pt x="0" y="1380998"/>
                  </a:lnTo>
                  <a:lnTo>
                    <a:pt x="4289806" y="1380998"/>
                  </a:lnTo>
                  <a:lnTo>
                    <a:pt x="4013454" y="876173"/>
                  </a:lnTo>
                  <a:close/>
                </a:path>
              </a:pathLst>
            </a:custGeom>
            <a:solidFill>
              <a:srgbClr val="4BD1FB"/>
            </a:solidFill>
          </p:spPr>
        </p:sp>
      </p:grpSp>
      <p:grpSp>
        <p:nvGrpSpPr>
          <p:cNvPr id="9" name="Group 9">
            <a:extLst>
              <a:ext uri="{C183D7F6-B498-43B3-948B-1728B52AA6E4}">
                <adec:decorative xmlns:adec="http://schemas.microsoft.com/office/drawing/2017/decorative" val="1"/>
              </a:ext>
            </a:extLst>
          </p:cNvPr>
          <p:cNvGrpSpPr/>
          <p:nvPr/>
        </p:nvGrpSpPr>
        <p:grpSpPr>
          <a:xfrm>
            <a:off x="10557619" y="465842"/>
            <a:ext cx="3443387" cy="3247257"/>
            <a:chOff x="0" y="0"/>
            <a:chExt cx="2679840" cy="2527200"/>
          </a:xfrm>
        </p:grpSpPr>
        <p:sp>
          <p:nvSpPr>
            <p:cNvPr id="10" name="Freeform 10"/>
            <p:cNvSpPr/>
            <p:nvPr/>
          </p:nvSpPr>
          <p:spPr>
            <a:xfrm>
              <a:off x="0" y="0"/>
              <a:ext cx="2679827" cy="2527173"/>
            </a:xfrm>
            <a:custGeom>
              <a:avLst/>
              <a:gdLst/>
              <a:ahLst/>
              <a:cxnLst/>
              <a:rect l="l" t="t" r="r" b="b"/>
              <a:pathLst>
                <a:path w="2679827" h="2527173">
                  <a:moveTo>
                    <a:pt x="1343152" y="0"/>
                  </a:moveTo>
                  <a:lnTo>
                    <a:pt x="0" y="2527173"/>
                  </a:lnTo>
                  <a:lnTo>
                    <a:pt x="2679827" y="2527173"/>
                  </a:lnTo>
                  <a:lnTo>
                    <a:pt x="1343152" y="0"/>
                  </a:lnTo>
                  <a:close/>
                </a:path>
              </a:pathLst>
            </a:custGeom>
            <a:solidFill>
              <a:srgbClr val="CFF4FF"/>
            </a:solidFill>
          </p:spPr>
        </p:sp>
      </p:grpSp>
      <p:grpSp>
        <p:nvGrpSpPr>
          <p:cNvPr id="11" name="Group 11">
            <a:extLst>
              <a:ext uri="{C183D7F6-B498-43B3-948B-1728B52AA6E4}">
                <adec:decorative xmlns:adec="http://schemas.microsoft.com/office/drawing/2017/decorative" val="1"/>
              </a:ext>
            </a:extLst>
          </p:cNvPr>
          <p:cNvGrpSpPr/>
          <p:nvPr/>
        </p:nvGrpSpPr>
        <p:grpSpPr>
          <a:xfrm>
            <a:off x="7225249" y="7694920"/>
            <a:ext cx="10100726" cy="1953905"/>
            <a:chOff x="0" y="0"/>
            <a:chExt cx="7860960" cy="1520640"/>
          </a:xfrm>
        </p:grpSpPr>
        <p:sp>
          <p:nvSpPr>
            <p:cNvPr id="12" name="Freeform 12"/>
            <p:cNvSpPr/>
            <p:nvPr/>
          </p:nvSpPr>
          <p:spPr>
            <a:xfrm>
              <a:off x="0" y="0"/>
              <a:ext cx="7860919" cy="1520698"/>
            </a:xfrm>
            <a:custGeom>
              <a:avLst/>
              <a:gdLst/>
              <a:ahLst/>
              <a:cxnLst/>
              <a:rect l="l" t="t" r="r" b="b"/>
              <a:pathLst>
                <a:path w="7860919" h="1520698">
                  <a:moveTo>
                    <a:pt x="879475" y="0"/>
                  </a:moveTo>
                  <a:lnTo>
                    <a:pt x="0" y="1520698"/>
                  </a:lnTo>
                  <a:lnTo>
                    <a:pt x="3933698" y="1520698"/>
                  </a:lnTo>
                  <a:lnTo>
                    <a:pt x="7860919" y="1520698"/>
                  </a:lnTo>
                  <a:lnTo>
                    <a:pt x="6981571" y="0"/>
                  </a:lnTo>
                  <a:lnTo>
                    <a:pt x="879475" y="0"/>
                  </a:lnTo>
                  <a:close/>
                </a:path>
              </a:pathLst>
            </a:custGeom>
            <a:solidFill>
              <a:srgbClr val="0071C9"/>
            </a:solidFill>
          </p:spPr>
        </p:sp>
      </p:grpSp>
      <p:grpSp>
        <p:nvGrpSpPr>
          <p:cNvPr id="13" name="Group 13">
            <a:extLst>
              <a:ext uri="{C183D7F6-B498-43B3-948B-1728B52AA6E4}">
                <adec:decorative xmlns:adec="http://schemas.microsoft.com/office/drawing/2017/decorative" val="1"/>
              </a:ext>
            </a:extLst>
          </p:cNvPr>
          <p:cNvGrpSpPr/>
          <p:nvPr/>
        </p:nvGrpSpPr>
        <p:grpSpPr>
          <a:xfrm>
            <a:off x="8444589" y="5761369"/>
            <a:ext cx="7669447" cy="1770726"/>
            <a:chOff x="0" y="0"/>
            <a:chExt cx="5968800" cy="1378080"/>
          </a:xfrm>
        </p:grpSpPr>
        <p:sp>
          <p:nvSpPr>
            <p:cNvPr id="14" name="Freeform 14"/>
            <p:cNvSpPr/>
            <p:nvPr/>
          </p:nvSpPr>
          <p:spPr>
            <a:xfrm>
              <a:off x="0" y="0"/>
              <a:ext cx="5968746" cy="1378077"/>
            </a:xfrm>
            <a:custGeom>
              <a:avLst/>
              <a:gdLst/>
              <a:ahLst/>
              <a:cxnLst/>
              <a:rect l="l" t="t" r="r" b="b"/>
              <a:pathLst>
                <a:path w="5968746" h="1378077">
                  <a:moveTo>
                    <a:pt x="5194173" y="0"/>
                  </a:moveTo>
                  <a:lnTo>
                    <a:pt x="774700" y="0"/>
                  </a:lnTo>
                  <a:lnTo>
                    <a:pt x="0" y="1378077"/>
                  </a:lnTo>
                  <a:lnTo>
                    <a:pt x="5968746" y="1378077"/>
                  </a:lnTo>
                  <a:lnTo>
                    <a:pt x="5194173" y="0"/>
                  </a:lnTo>
                  <a:close/>
                </a:path>
              </a:pathLst>
            </a:custGeom>
            <a:solidFill>
              <a:srgbClr val="56AEFF"/>
            </a:solidFill>
          </p:spPr>
        </p:sp>
      </p:grpSp>
      <p:sp>
        <p:nvSpPr>
          <p:cNvPr id="15" name="Freeform 15">
            <a:extLst>
              <a:ext uri="{C183D7F6-B498-43B3-948B-1728B52AA6E4}">
                <adec:decorative xmlns:adec="http://schemas.microsoft.com/office/drawing/2017/decorative" val="1"/>
              </a:ext>
            </a:extLst>
          </p:cNvPr>
          <p:cNvSpPr/>
          <p:nvPr/>
        </p:nvSpPr>
        <p:spPr>
          <a:xfrm>
            <a:off x="8744755" y="7943357"/>
            <a:ext cx="1874237" cy="1524295"/>
          </a:xfrm>
          <a:custGeom>
            <a:avLst/>
            <a:gdLst/>
            <a:ahLst/>
            <a:cxnLst/>
            <a:rect l="l" t="t" r="r" b="b"/>
            <a:pathLst>
              <a:path w="1874237" h="1524295">
                <a:moveTo>
                  <a:pt x="0" y="0"/>
                </a:moveTo>
                <a:lnTo>
                  <a:pt x="1874237" y="0"/>
                </a:lnTo>
                <a:lnTo>
                  <a:pt x="1874237" y="1524295"/>
                </a:lnTo>
                <a:lnTo>
                  <a:pt x="0" y="15242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a:extLst>
              <a:ext uri="{C183D7F6-B498-43B3-948B-1728B52AA6E4}">
                <adec:decorative xmlns:adec="http://schemas.microsoft.com/office/drawing/2017/decorative" val="1"/>
              </a:ext>
            </a:extLst>
          </p:cNvPr>
          <p:cNvSpPr/>
          <p:nvPr/>
        </p:nvSpPr>
        <p:spPr>
          <a:xfrm>
            <a:off x="11573902" y="2089471"/>
            <a:ext cx="1491671" cy="1334367"/>
          </a:xfrm>
          <a:custGeom>
            <a:avLst/>
            <a:gdLst/>
            <a:ahLst/>
            <a:cxnLst/>
            <a:rect l="l" t="t" r="r" b="b"/>
            <a:pathLst>
              <a:path w="1491671" h="1334367">
                <a:moveTo>
                  <a:pt x="0" y="0"/>
                </a:moveTo>
                <a:lnTo>
                  <a:pt x="1491670" y="0"/>
                </a:lnTo>
                <a:lnTo>
                  <a:pt x="1491670" y="1334367"/>
                </a:lnTo>
                <a:lnTo>
                  <a:pt x="0" y="1334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a:extLst>
              <a:ext uri="{C183D7F6-B498-43B3-948B-1728B52AA6E4}">
                <adec:decorative xmlns:adec="http://schemas.microsoft.com/office/drawing/2017/decorative" val="1"/>
              </a:ext>
            </a:extLst>
          </p:cNvPr>
          <p:cNvSpPr/>
          <p:nvPr/>
        </p:nvSpPr>
        <p:spPr>
          <a:xfrm>
            <a:off x="9399804" y="6048230"/>
            <a:ext cx="1694911" cy="1358619"/>
          </a:xfrm>
          <a:custGeom>
            <a:avLst/>
            <a:gdLst/>
            <a:ahLst/>
            <a:cxnLst/>
            <a:rect l="l" t="t" r="r" b="b"/>
            <a:pathLst>
              <a:path w="1694911" h="1358619">
                <a:moveTo>
                  <a:pt x="0" y="0"/>
                </a:moveTo>
                <a:lnTo>
                  <a:pt x="1694911" y="0"/>
                </a:lnTo>
                <a:lnTo>
                  <a:pt x="1694911" y="1358619"/>
                </a:lnTo>
                <a:lnTo>
                  <a:pt x="0" y="13586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a:extLst>
              <a:ext uri="{C183D7F6-B498-43B3-948B-1728B52AA6E4}">
                <adec:decorative xmlns:adec="http://schemas.microsoft.com/office/drawing/2017/decorative" val="1"/>
              </a:ext>
            </a:extLst>
          </p:cNvPr>
          <p:cNvSpPr/>
          <p:nvPr/>
        </p:nvSpPr>
        <p:spPr>
          <a:xfrm>
            <a:off x="10103687" y="4447374"/>
            <a:ext cx="830276" cy="856757"/>
          </a:xfrm>
          <a:custGeom>
            <a:avLst/>
            <a:gdLst/>
            <a:ahLst/>
            <a:cxnLst/>
            <a:rect l="l" t="t" r="r" b="b"/>
            <a:pathLst>
              <a:path w="830276" h="856757">
                <a:moveTo>
                  <a:pt x="0" y="0"/>
                </a:moveTo>
                <a:lnTo>
                  <a:pt x="830276" y="0"/>
                </a:lnTo>
                <a:lnTo>
                  <a:pt x="830276" y="856757"/>
                </a:lnTo>
                <a:lnTo>
                  <a:pt x="0" y="856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11097677" y="7756760"/>
            <a:ext cx="5064324" cy="1782601"/>
          </a:xfrm>
          <a:prstGeom prst="rect">
            <a:avLst/>
          </a:prstGeom>
        </p:spPr>
        <p:txBody>
          <a:bodyPr lIns="0" tIns="0" rIns="0" bIns="0" rtlCol="0" anchor="t">
            <a:spAutoFit/>
          </a:bodyPr>
          <a:lstStyle/>
          <a:p>
            <a:pPr algn="ctr">
              <a:lnSpc>
                <a:spcPts val="3582"/>
              </a:lnSpc>
              <a:spcBef>
                <a:spcPct val="0"/>
              </a:spcBef>
            </a:pPr>
            <a:r>
              <a:rPr lang="en-US" sz="2558">
                <a:solidFill>
                  <a:srgbClr val="FFFFFF"/>
                </a:solidFill>
                <a:latin typeface="DM Sans"/>
                <a:ea typeface="DM Sans"/>
                <a:cs typeface="DM Sans"/>
                <a:sym typeface="DM Sans"/>
              </a:rPr>
              <a:t> Neuro-affirming research - including participatory approaches with autistic children, parents and clinicians</a:t>
            </a:r>
          </a:p>
        </p:txBody>
      </p:sp>
      <p:sp>
        <p:nvSpPr>
          <p:cNvPr id="20" name="TextBox 20"/>
          <p:cNvSpPr txBox="1"/>
          <p:nvPr/>
        </p:nvSpPr>
        <p:spPr>
          <a:xfrm>
            <a:off x="11097677" y="5964479"/>
            <a:ext cx="3935790" cy="1332608"/>
          </a:xfrm>
          <a:prstGeom prst="rect">
            <a:avLst/>
          </a:prstGeom>
        </p:spPr>
        <p:txBody>
          <a:bodyPr lIns="0" tIns="0" rIns="0" bIns="0" rtlCol="0" anchor="t">
            <a:spAutoFit/>
          </a:bodyPr>
          <a:lstStyle/>
          <a:p>
            <a:pPr algn="ctr">
              <a:lnSpc>
                <a:spcPts val="3582"/>
              </a:lnSpc>
              <a:spcBef>
                <a:spcPct val="0"/>
              </a:spcBef>
            </a:pPr>
            <a:r>
              <a:rPr lang="en-US" sz="2558">
                <a:solidFill>
                  <a:srgbClr val="FFFFFF"/>
                </a:solidFill>
                <a:latin typeface="DM Sans"/>
                <a:ea typeface="DM Sans"/>
                <a:cs typeface="DM Sans"/>
                <a:sym typeface="DM Sans"/>
              </a:rPr>
              <a:t>SLT VR education and training programme recommendations</a:t>
            </a:r>
          </a:p>
        </p:txBody>
      </p:sp>
      <p:sp>
        <p:nvSpPr>
          <p:cNvPr id="21" name="TextBox 21"/>
          <p:cNvSpPr txBox="1"/>
          <p:nvPr/>
        </p:nvSpPr>
        <p:spPr>
          <a:xfrm>
            <a:off x="11236667" y="4061611"/>
            <a:ext cx="2764339" cy="1332608"/>
          </a:xfrm>
          <a:prstGeom prst="rect">
            <a:avLst/>
          </a:prstGeom>
        </p:spPr>
        <p:txBody>
          <a:bodyPr lIns="0" tIns="0" rIns="0" bIns="0" rtlCol="0" anchor="t">
            <a:spAutoFit/>
          </a:bodyPr>
          <a:lstStyle/>
          <a:p>
            <a:pPr algn="ctr">
              <a:lnSpc>
                <a:spcPts val="3582"/>
              </a:lnSpc>
              <a:spcBef>
                <a:spcPct val="0"/>
              </a:spcBef>
            </a:pPr>
            <a:r>
              <a:rPr lang="en-US" sz="2558">
                <a:solidFill>
                  <a:srgbClr val="000000"/>
                </a:solidFill>
                <a:latin typeface="DM Sans"/>
                <a:ea typeface="DM Sans"/>
                <a:cs typeface="DM Sans"/>
                <a:sym typeface="DM Sans"/>
              </a:rPr>
              <a:t>Increased support from employers and funding</a:t>
            </a:r>
          </a:p>
        </p:txBody>
      </p:sp>
      <p:grpSp>
        <p:nvGrpSpPr>
          <p:cNvPr id="22" name="Group 22">
            <a:extLst>
              <a:ext uri="{C183D7F6-B498-43B3-948B-1728B52AA6E4}">
                <adec:decorative xmlns:adec="http://schemas.microsoft.com/office/drawing/2017/decorative" val="1"/>
              </a:ext>
            </a:extLst>
          </p:cNvPr>
          <p:cNvGrpSpPr/>
          <p:nvPr/>
        </p:nvGrpSpPr>
        <p:grpSpPr>
          <a:xfrm>
            <a:off x="628698" y="8029990"/>
            <a:ext cx="4677622" cy="1705351"/>
            <a:chOff x="0" y="0"/>
            <a:chExt cx="1231966" cy="449146"/>
          </a:xfrm>
        </p:grpSpPr>
        <p:sp>
          <p:nvSpPr>
            <p:cNvPr id="23" name="Freeform 23"/>
            <p:cNvSpPr/>
            <p:nvPr/>
          </p:nvSpPr>
          <p:spPr>
            <a:xfrm>
              <a:off x="0" y="0"/>
              <a:ext cx="1231966" cy="449146"/>
            </a:xfrm>
            <a:custGeom>
              <a:avLst/>
              <a:gdLst/>
              <a:ahLst/>
              <a:cxnLst/>
              <a:rect l="l" t="t" r="r" b="b"/>
              <a:pathLst>
                <a:path w="1231966" h="449146">
                  <a:moveTo>
                    <a:pt x="84410" y="0"/>
                  </a:moveTo>
                  <a:lnTo>
                    <a:pt x="1147556" y="0"/>
                  </a:lnTo>
                  <a:cubicBezTo>
                    <a:pt x="1169943" y="0"/>
                    <a:pt x="1191413" y="8893"/>
                    <a:pt x="1207243" y="24723"/>
                  </a:cubicBezTo>
                  <a:cubicBezTo>
                    <a:pt x="1223073" y="40553"/>
                    <a:pt x="1231966" y="62023"/>
                    <a:pt x="1231966" y="84410"/>
                  </a:cubicBezTo>
                  <a:lnTo>
                    <a:pt x="1231966" y="364736"/>
                  </a:lnTo>
                  <a:cubicBezTo>
                    <a:pt x="1231966" y="387123"/>
                    <a:pt x="1223073" y="408593"/>
                    <a:pt x="1207243" y="424423"/>
                  </a:cubicBezTo>
                  <a:cubicBezTo>
                    <a:pt x="1191413" y="440253"/>
                    <a:pt x="1169943" y="449146"/>
                    <a:pt x="1147556" y="449146"/>
                  </a:cubicBezTo>
                  <a:lnTo>
                    <a:pt x="84410" y="449146"/>
                  </a:lnTo>
                  <a:cubicBezTo>
                    <a:pt x="62023" y="449146"/>
                    <a:pt x="40553" y="440253"/>
                    <a:pt x="24723" y="424423"/>
                  </a:cubicBezTo>
                  <a:cubicBezTo>
                    <a:pt x="8893" y="408593"/>
                    <a:pt x="0" y="387123"/>
                    <a:pt x="0" y="364736"/>
                  </a:cubicBezTo>
                  <a:lnTo>
                    <a:pt x="0" y="84410"/>
                  </a:lnTo>
                  <a:cubicBezTo>
                    <a:pt x="0" y="62023"/>
                    <a:pt x="8893" y="40553"/>
                    <a:pt x="24723" y="24723"/>
                  </a:cubicBezTo>
                  <a:cubicBezTo>
                    <a:pt x="40553" y="8893"/>
                    <a:pt x="62023" y="0"/>
                    <a:pt x="84410" y="0"/>
                  </a:cubicBezTo>
                  <a:close/>
                </a:path>
              </a:pathLst>
            </a:custGeom>
            <a:solidFill>
              <a:srgbClr val="19B1CB"/>
            </a:solidFill>
          </p:spPr>
        </p:sp>
        <p:sp>
          <p:nvSpPr>
            <p:cNvPr id="24" name="TextBox 24"/>
            <p:cNvSpPr txBox="1"/>
            <p:nvPr/>
          </p:nvSpPr>
          <p:spPr>
            <a:xfrm>
              <a:off x="0" y="-47625"/>
              <a:ext cx="1231966" cy="496771"/>
            </a:xfrm>
            <a:prstGeom prst="rect">
              <a:avLst/>
            </a:prstGeom>
          </p:spPr>
          <p:txBody>
            <a:bodyPr lIns="50800" tIns="50800" rIns="50800" bIns="50800" rtlCol="0" anchor="ctr"/>
            <a:lstStyle/>
            <a:p>
              <a:pPr algn="ctr">
                <a:lnSpc>
                  <a:spcPts val="3161"/>
                </a:lnSpc>
              </a:pPr>
              <a:r>
                <a:rPr lang="en-US" sz="2257">
                  <a:solidFill>
                    <a:srgbClr val="FFFFFF"/>
                  </a:solidFill>
                  <a:latin typeface="DM Sans Bold"/>
                  <a:ea typeface="DM Sans Bold"/>
                  <a:cs typeface="DM Sans Bold"/>
                  <a:sym typeface="DM Sans Bold"/>
                </a:rPr>
                <a:t>Strengthens neuro-affirming evidence base and knowledge surrounding autism specific applications</a:t>
              </a:r>
            </a:p>
          </p:txBody>
        </p:sp>
      </p:grpSp>
      <p:grpSp>
        <p:nvGrpSpPr>
          <p:cNvPr id="25" name="Group 25">
            <a:extLst>
              <a:ext uri="{C183D7F6-B498-43B3-948B-1728B52AA6E4}">
                <adec:decorative xmlns:adec="http://schemas.microsoft.com/office/drawing/2017/decorative" val="1"/>
              </a:ext>
            </a:extLst>
          </p:cNvPr>
          <p:cNvGrpSpPr/>
          <p:nvPr/>
        </p:nvGrpSpPr>
        <p:grpSpPr>
          <a:xfrm>
            <a:off x="628698" y="2571162"/>
            <a:ext cx="4880180" cy="1705351"/>
            <a:chOff x="0" y="0"/>
            <a:chExt cx="1285315" cy="449146"/>
          </a:xfrm>
        </p:grpSpPr>
        <p:sp>
          <p:nvSpPr>
            <p:cNvPr id="26" name="Freeform 26"/>
            <p:cNvSpPr/>
            <p:nvPr/>
          </p:nvSpPr>
          <p:spPr>
            <a:xfrm>
              <a:off x="0" y="0"/>
              <a:ext cx="1285315" cy="449146"/>
            </a:xfrm>
            <a:custGeom>
              <a:avLst/>
              <a:gdLst/>
              <a:ahLst/>
              <a:cxnLst/>
              <a:rect l="l" t="t" r="r" b="b"/>
              <a:pathLst>
                <a:path w="1285315" h="449146">
                  <a:moveTo>
                    <a:pt x="80906" y="0"/>
                  </a:moveTo>
                  <a:lnTo>
                    <a:pt x="1204408" y="0"/>
                  </a:lnTo>
                  <a:cubicBezTo>
                    <a:pt x="1225866" y="0"/>
                    <a:pt x="1246445" y="8524"/>
                    <a:pt x="1261618" y="23697"/>
                  </a:cubicBezTo>
                  <a:cubicBezTo>
                    <a:pt x="1276791" y="38870"/>
                    <a:pt x="1285315" y="59449"/>
                    <a:pt x="1285315" y="80906"/>
                  </a:cubicBezTo>
                  <a:lnTo>
                    <a:pt x="1285315" y="368240"/>
                  </a:lnTo>
                  <a:cubicBezTo>
                    <a:pt x="1285315" y="389697"/>
                    <a:pt x="1276791" y="410276"/>
                    <a:pt x="1261618" y="425449"/>
                  </a:cubicBezTo>
                  <a:cubicBezTo>
                    <a:pt x="1246445" y="440622"/>
                    <a:pt x="1225866" y="449146"/>
                    <a:pt x="1204408" y="449146"/>
                  </a:cubicBezTo>
                  <a:lnTo>
                    <a:pt x="80906" y="449146"/>
                  </a:lnTo>
                  <a:cubicBezTo>
                    <a:pt x="59449" y="449146"/>
                    <a:pt x="38870" y="440622"/>
                    <a:pt x="23697" y="425449"/>
                  </a:cubicBezTo>
                  <a:cubicBezTo>
                    <a:pt x="8524" y="410276"/>
                    <a:pt x="0" y="389697"/>
                    <a:pt x="0" y="368240"/>
                  </a:cubicBezTo>
                  <a:lnTo>
                    <a:pt x="0" y="80906"/>
                  </a:lnTo>
                  <a:cubicBezTo>
                    <a:pt x="0" y="59449"/>
                    <a:pt x="8524" y="38870"/>
                    <a:pt x="23697" y="23697"/>
                  </a:cubicBezTo>
                  <a:cubicBezTo>
                    <a:pt x="38870" y="8524"/>
                    <a:pt x="59449" y="0"/>
                    <a:pt x="80906" y="0"/>
                  </a:cubicBezTo>
                  <a:close/>
                </a:path>
              </a:pathLst>
            </a:custGeom>
            <a:solidFill>
              <a:srgbClr val="E75A70"/>
            </a:solidFill>
          </p:spPr>
        </p:sp>
        <p:sp>
          <p:nvSpPr>
            <p:cNvPr id="27" name="TextBox 27"/>
            <p:cNvSpPr txBox="1"/>
            <p:nvPr/>
          </p:nvSpPr>
          <p:spPr>
            <a:xfrm>
              <a:off x="0" y="-47625"/>
              <a:ext cx="1285315" cy="496771"/>
            </a:xfrm>
            <a:prstGeom prst="rect">
              <a:avLst/>
            </a:prstGeom>
          </p:spPr>
          <p:txBody>
            <a:bodyPr lIns="50800" tIns="50800" rIns="50800" bIns="50800" rtlCol="0" anchor="ctr"/>
            <a:lstStyle/>
            <a:p>
              <a:pPr algn="ctr">
                <a:lnSpc>
                  <a:spcPts val="3161"/>
                </a:lnSpc>
              </a:pPr>
              <a:r>
                <a:rPr lang="en-US" sz="2257">
                  <a:solidFill>
                    <a:srgbClr val="FFFFFF"/>
                  </a:solidFill>
                  <a:latin typeface="DM Sans Bold"/>
                  <a:ea typeface="DM Sans Bold"/>
                  <a:cs typeface="DM Sans Bold"/>
                  <a:sym typeface="DM Sans Bold"/>
                </a:rPr>
                <a:t>Increased evidence + available training = potential employer support and integration into practice</a:t>
              </a:r>
            </a:p>
          </p:txBody>
        </p:sp>
      </p:grpSp>
      <p:grpSp>
        <p:nvGrpSpPr>
          <p:cNvPr id="28" name="Group 28">
            <a:extLst>
              <a:ext uri="{C183D7F6-B498-43B3-948B-1728B52AA6E4}">
                <adec:decorative xmlns:adec="http://schemas.microsoft.com/office/drawing/2017/decorative" val="1"/>
              </a:ext>
            </a:extLst>
          </p:cNvPr>
          <p:cNvGrpSpPr/>
          <p:nvPr/>
        </p:nvGrpSpPr>
        <p:grpSpPr>
          <a:xfrm>
            <a:off x="628698" y="5761369"/>
            <a:ext cx="4880180" cy="1370588"/>
            <a:chOff x="0" y="0"/>
            <a:chExt cx="1285315" cy="360978"/>
          </a:xfrm>
        </p:grpSpPr>
        <p:sp>
          <p:nvSpPr>
            <p:cNvPr id="29" name="Freeform 29"/>
            <p:cNvSpPr/>
            <p:nvPr/>
          </p:nvSpPr>
          <p:spPr>
            <a:xfrm>
              <a:off x="0" y="0"/>
              <a:ext cx="1285315" cy="360978"/>
            </a:xfrm>
            <a:custGeom>
              <a:avLst/>
              <a:gdLst/>
              <a:ahLst/>
              <a:cxnLst/>
              <a:rect l="l" t="t" r="r" b="b"/>
              <a:pathLst>
                <a:path w="1285315" h="360978">
                  <a:moveTo>
                    <a:pt x="80906" y="0"/>
                  </a:moveTo>
                  <a:lnTo>
                    <a:pt x="1204408" y="0"/>
                  </a:lnTo>
                  <a:cubicBezTo>
                    <a:pt x="1225866" y="0"/>
                    <a:pt x="1246445" y="8524"/>
                    <a:pt x="1261618" y="23697"/>
                  </a:cubicBezTo>
                  <a:cubicBezTo>
                    <a:pt x="1276791" y="38870"/>
                    <a:pt x="1285315" y="59449"/>
                    <a:pt x="1285315" y="80906"/>
                  </a:cubicBezTo>
                  <a:lnTo>
                    <a:pt x="1285315" y="280071"/>
                  </a:lnTo>
                  <a:cubicBezTo>
                    <a:pt x="1285315" y="301529"/>
                    <a:pt x="1276791" y="322108"/>
                    <a:pt x="1261618" y="337281"/>
                  </a:cubicBezTo>
                  <a:cubicBezTo>
                    <a:pt x="1246445" y="352454"/>
                    <a:pt x="1225866" y="360978"/>
                    <a:pt x="1204408" y="360978"/>
                  </a:cubicBezTo>
                  <a:lnTo>
                    <a:pt x="80906" y="360978"/>
                  </a:lnTo>
                  <a:cubicBezTo>
                    <a:pt x="59449" y="360978"/>
                    <a:pt x="38870" y="352454"/>
                    <a:pt x="23697" y="337281"/>
                  </a:cubicBezTo>
                  <a:cubicBezTo>
                    <a:pt x="8524" y="322108"/>
                    <a:pt x="0" y="301529"/>
                    <a:pt x="0" y="280071"/>
                  </a:cubicBezTo>
                  <a:lnTo>
                    <a:pt x="0" y="80906"/>
                  </a:lnTo>
                  <a:cubicBezTo>
                    <a:pt x="0" y="59449"/>
                    <a:pt x="8524" y="38870"/>
                    <a:pt x="23697" y="23697"/>
                  </a:cubicBezTo>
                  <a:cubicBezTo>
                    <a:pt x="38870" y="8524"/>
                    <a:pt x="59449" y="0"/>
                    <a:pt x="80906" y="0"/>
                  </a:cubicBezTo>
                  <a:close/>
                </a:path>
              </a:pathLst>
            </a:custGeom>
            <a:solidFill>
              <a:srgbClr val="FF66C4"/>
            </a:solidFill>
          </p:spPr>
        </p:sp>
        <p:sp>
          <p:nvSpPr>
            <p:cNvPr id="30" name="TextBox 30"/>
            <p:cNvSpPr txBox="1"/>
            <p:nvPr/>
          </p:nvSpPr>
          <p:spPr>
            <a:xfrm>
              <a:off x="0" y="-47625"/>
              <a:ext cx="1285315" cy="408603"/>
            </a:xfrm>
            <a:prstGeom prst="rect">
              <a:avLst/>
            </a:prstGeom>
          </p:spPr>
          <p:txBody>
            <a:bodyPr lIns="50800" tIns="50800" rIns="50800" bIns="50800" rtlCol="0" anchor="ctr"/>
            <a:lstStyle/>
            <a:p>
              <a:pPr algn="ctr">
                <a:lnSpc>
                  <a:spcPts val="3161"/>
                </a:lnSpc>
              </a:pPr>
              <a:r>
                <a:rPr lang="en-US" sz="2257">
                  <a:solidFill>
                    <a:srgbClr val="FFFFFF"/>
                  </a:solidFill>
                  <a:latin typeface="DM Sans Bold"/>
                  <a:ea typeface="DM Sans Bold"/>
                  <a:cs typeface="DM Sans Bold"/>
                  <a:sym typeface="DM Sans Bold"/>
                </a:rPr>
                <a:t>Could overcome general and autism barriers to usage and could increase knowledge</a:t>
              </a:r>
            </a:p>
          </p:txBody>
        </p:sp>
      </p:grpSp>
      <p:sp>
        <p:nvSpPr>
          <p:cNvPr id="31" name="AutoShape 31">
            <a:extLst>
              <a:ext uri="{C183D7F6-B498-43B3-948B-1728B52AA6E4}">
                <adec:decorative xmlns:adec="http://schemas.microsoft.com/office/drawing/2017/decorative" val="1"/>
              </a:ext>
            </a:extLst>
          </p:cNvPr>
          <p:cNvSpPr/>
          <p:nvPr/>
        </p:nvSpPr>
        <p:spPr>
          <a:xfrm flipV="1">
            <a:off x="5306320" y="8671873"/>
            <a:ext cx="2483979" cy="210793"/>
          </a:xfrm>
          <a:prstGeom prst="line">
            <a:avLst/>
          </a:prstGeom>
          <a:ln w="38100" cap="flat">
            <a:solidFill>
              <a:srgbClr val="FFFFFF"/>
            </a:solidFill>
            <a:prstDash val="solid"/>
            <a:headEnd type="none" w="sm" len="sm"/>
            <a:tailEnd type="triangle" w="lg" len="med"/>
          </a:ln>
        </p:spPr>
      </p:sp>
      <p:sp>
        <p:nvSpPr>
          <p:cNvPr id="32" name="AutoShape 32">
            <a:extLst>
              <a:ext uri="{C183D7F6-B498-43B3-948B-1728B52AA6E4}">
                <adec:decorative xmlns:adec="http://schemas.microsoft.com/office/drawing/2017/decorative" val="1"/>
              </a:ext>
            </a:extLst>
          </p:cNvPr>
          <p:cNvSpPr/>
          <p:nvPr/>
        </p:nvSpPr>
        <p:spPr>
          <a:xfrm flipV="1">
            <a:off x="5510488" y="6048230"/>
            <a:ext cx="3633512" cy="379451"/>
          </a:xfrm>
          <a:prstGeom prst="line">
            <a:avLst/>
          </a:prstGeom>
          <a:ln w="38100" cap="flat">
            <a:solidFill>
              <a:srgbClr val="FFFFFF"/>
            </a:solidFill>
            <a:prstDash val="solid"/>
            <a:headEnd type="none" w="sm" len="sm"/>
            <a:tailEnd type="triangle" w="lg" len="med"/>
          </a:ln>
        </p:spPr>
      </p:sp>
      <p:sp>
        <p:nvSpPr>
          <p:cNvPr id="33" name="AutoShape 33">
            <a:extLst>
              <a:ext uri="{C183D7F6-B498-43B3-948B-1728B52AA6E4}">
                <adec:decorative xmlns:adec="http://schemas.microsoft.com/office/drawing/2017/decorative" val="1"/>
              </a:ext>
            </a:extLst>
          </p:cNvPr>
          <p:cNvSpPr/>
          <p:nvPr/>
        </p:nvSpPr>
        <p:spPr>
          <a:xfrm flipV="1">
            <a:off x="5512467" y="2089471"/>
            <a:ext cx="6061434" cy="1315420"/>
          </a:xfrm>
          <a:prstGeom prst="line">
            <a:avLst/>
          </a:prstGeom>
          <a:ln w="38100" cap="flat">
            <a:solidFill>
              <a:srgbClr val="FFFFFF"/>
            </a:solidFill>
            <a:prstDash val="solid"/>
            <a:headEnd type="none" w="sm" len="sm"/>
            <a:tailEnd type="triangle" w="lg" len="med"/>
          </a:ln>
        </p:spPr>
      </p:sp>
      <p:sp>
        <p:nvSpPr>
          <p:cNvPr id="34" name="AutoShape 34">
            <a:extLst>
              <a:ext uri="{C183D7F6-B498-43B3-948B-1728B52AA6E4}">
                <adec:decorative xmlns:adec="http://schemas.microsoft.com/office/drawing/2017/decorative" val="1"/>
              </a:ext>
            </a:extLst>
          </p:cNvPr>
          <p:cNvSpPr/>
          <p:nvPr/>
        </p:nvSpPr>
        <p:spPr>
          <a:xfrm>
            <a:off x="5508878" y="3423838"/>
            <a:ext cx="4502145" cy="1303219"/>
          </a:xfrm>
          <a:prstGeom prst="line">
            <a:avLst/>
          </a:prstGeom>
          <a:ln w="38100" cap="flat">
            <a:solidFill>
              <a:srgbClr val="FFFFFF"/>
            </a:solidFill>
            <a:prstDash val="solid"/>
            <a:headEnd type="none" w="sm" len="sm"/>
            <a:tailEnd type="triangle" w="lg" len="med"/>
          </a:ln>
        </p:spPr>
      </p:sp>
      <p:sp>
        <p:nvSpPr>
          <p:cNvPr id="35" name="Title 34">
            <a:extLst>
              <a:ext uri="{FF2B5EF4-FFF2-40B4-BE49-F238E27FC236}">
                <a16:creationId xmlns:a16="http://schemas.microsoft.com/office/drawing/2014/main" id="{FA3FC948-DF63-3770-30FA-2D5518D50C13}"/>
              </a:ext>
            </a:extLst>
          </p:cNvPr>
          <p:cNvSpPr>
            <a:spLocks noGrp="1"/>
          </p:cNvSpPr>
          <p:nvPr>
            <p:ph type="title" idx="4294967295"/>
          </p:nvPr>
        </p:nvSpPr>
        <p:spPr>
          <a:xfrm>
            <a:off x="3110449" y="174919"/>
            <a:ext cx="8229600" cy="1143000"/>
          </a:xfrm>
        </p:spPr>
        <p:txBody>
          <a:bodyPr/>
          <a:lstStyle/>
          <a:p>
            <a:r>
              <a:rPr lang="en-US" dirty="0">
                <a:highlight>
                  <a:srgbClr val="FFFF00"/>
                </a:highlight>
              </a:rPr>
              <a:t>Implications</a:t>
            </a:r>
            <a:endParaRPr lang="en-GB" dirty="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318515"/>
          </a:xfrm>
          <a:custGeom>
            <a:avLst/>
            <a:gdLst/>
            <a:ahLst/>
            <a:cxnLst/>
            <a:rect l="l" t="t" r="r" b="b"/>
            <a:pathLst>
              <a:path w="18288000" h="10318515">
                <a:moveTo>
                  <a:pt x="0" y="0"/>
                </a:moveTo>
                <a:lnTo>
                  <a:pt x="18288000" y="0"/>
                </a:lnTo>
                <a:lnTo>
                  <a:pt x="18288000" y="10318515"/>
                </a:lnTo>
                <a:lnTo>
                  <a:pt x="0" y="10318515"/>
                </a:lnTo>
                <a:lnTo>
                  <a:pt x="0" y="0"/>
                </a:lnTo>
                <a:close/>
              </a:path>
            </a:pathLst>
          </a:custGeom>
          <a:blipFill>
            <a:blip r:embed="rId2"/>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1117951" y="1805055"/>
            <a:ext cx="9987341" cy="1013900"/>
            <a:chOff x="0" y="0"/>
            <a:chExt cx="13316455" cy="1351866"/>
          </a:xfrm>
        </p:grpSpPr>
        <p:sp>
          <p:nvSpPr>
            <p:cNvPr id="4" name="TextBox 4"/>
            <p:cNvSpPr txBox="1"/>
            <p:nvPr/>
          </p:nvSpPr>
          <p:spPr>
            <a:xfrm>
              <a:off x="0" y="-38100"/>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895690"/>
              <a:ext cx="13316455" cy="456176"/>
            </a:xfrm>
            <a:prstGeom prst="rect">
              <a:avLst/>
            </a:prstGeom>
          </p:spPr>
          <p:txBody>
            <a:bodyPr lIns="0" tIns="0" rIns="0" bIns="0" rtlCol="0" anchor="t">
              <a:spAutoFit/>
            </a:bodyPr>
            <a:lstStyle/>
            <a:p>
              <a:pPr algn="l">
                <a:lnSpc>
                  <a:spcPts val="2881"/>
                </a:lnSpc>
              </a:pPr>
              <a:endParaRPr/>
            </a:p>
          </p:txBody>
        </p:sp>
      </p:grpSp>
      <p:sp>
        <p:nvSpPr>
          <p:cNvPr id="6" name="Title 5">
            <a:extLst>
              <a:ext uri="{FF2B5EF4-FFF2-40B4-BE49-F238E27FC236}">
                <a16:creationId xmlns:a16="http://schemas.microsoft.com/office/drawing/2014/main" id="{56B17BDC-6026-BB8D-BBC3-5941B376B19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Contact details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14278" y="3748756"/>
            <a:ext cx="4156761" cy="4156761"/>
            <a:chOff x="0" y="0"/>
            <a:chExt cx="1094785" cy="1094785"/>
          </a:xfrm>
        </p:grpSpPr>
        <p:sp>
          <p:nvSpPr>
            <p:cNvPr id="3" name="Freeform 3"/>
            <p:cNvSpPr/>
            <p:nvPr/>
          </p:nvSpPr>
          <p:spPr>
            <a:xfrm>
              <a:off x="0" y="0"/>
              <a:ext cx="1094785" cy="1094785"/>
            </a:xfrm>
            <a:custGeom>
              <a:avLst/>
              <a:gdLst/>
              <a:ahLst/>
              <a:cxnLst/>
              <a:rect l="l" t="t" r="r" b="b"/>
              <a:pathLst>
                <a:path w="1094785" h="1094785">
                  <a:moveTo>
                    <a:pt x="94987" y="0"/>
                  </a:moveTo>
                  <a:lnTo>
                    <a:pt x="999798" y="0"/>
                  </a:lnTo>
                  <a:cubicBezTo>
                    <a:pt x="1052258" y="0"/>
                    <a:pt x="1094785" y="42527"/>
                    <a:pt x="1094785" y="94987"/>
                  </a:cubicBezTo>
                  <a:lnTo>
                    <a:pt x="1094785" y="999798"/>
                  </a:lnTo>
                  <a:cubicBezTo>
                    <a:pt x="1094785" y="1052258"/>
                    <a:pt x="1052258" y="1094785"/>
                    <a:pt x="999798" y="1094785"/>
                  </a:cubicBezTo>
                  <a:lnTo>
                    <a:pt x="94987" y="1094785"/>
                  </a:lnTo>
                  <a:cubicBezTo>
                    <a:pt x="42527" y="1094785"/>
                    <a:pt x="0" y="1052258"/>
                    <a:pt x="0" y="999798"/>
                  </a:cubicBezTo>
                  <a:lnTo>
                    <a:pt x="0" y="94987"/>
                  </a:lnTo>
                  <a:cubicBezTo>
                    <a:pt x="0" y="42527"/>
                    <a:pt x="42527" y="0"/>
                    <a:pt x="94987" y="0"/>
                  </a:cubicBezTo>
                  <a:close/>
                </a:path>
              </a:pathLst>
            </a:custGeom>
            <a:solidFill>
              <a:srgbClr val="19B1CB"/>
            </a:solidFill>
          </p:spPr>
        </p:sp>
        <p:sp>
          <p:nvSpPr>
            <p:cNvPr id="4" name="TextBox 4"/>
            <p:cNvSpPr txBox="1"/>
            <p:nvPr/>
          </p:nvSpPr>
          <p:spPr>
            <a:xfrm>
              <a:off x="0" y="-66675"/>
              <a:ext cx="1094785" cy="1161460"/>
            </a:xfrm>
            <a:prstGeom prst="rect">
              <a:avLst/>
            </a:prstGeom>
          </p:spPr>
          <p:txBody>
            <a:bodyPr lIns="50800" tIns="50800" rIns="50800" bIns="50800" rtlCol="0" anchor="ctr"/>
            <a:lstStyle/>
            <a:p>
              <a:pPr algn="ctr">
                <a:lnSpc>
                  <a:spcPts val="4701"/>
                </a:lnSpc>
              </a:pPr>
              <a:r>
                <a:rPr lang="en-US" sz="3357">
                  <a:solidFill>
                    <a:srgbClr val="FFFFFF"/>
                  </a:solidFill>
                  <a:latin typeface="DM Sans Bold"/>
                  <a:ea typeface="DM Sans Bold"/>
                  <a:cs typeface="DM Sans Bold"/>
                  <a:sym typeface="DM Sans Bold"/>
                </a:rPr>
                <a:t>Strength based</a:t>
              </a:r>
            </a:p>
          </p:txBody>
        </p:sp>
      </p:grpSp>
      <p:grpSp>
        <p:nvGrpSpPr>
          <p:cNvPr id="5" name="Group 5">
            <a:extLst>
              <a:ext uri="{C183D7F6-B498-43B3-948B-1728B52AA6E4}">
                <adec:decorative xmlns:adec="http://schemas.microsoft.com/office/drawing/2017/decorative" val="1"/>
              </a:ext>
            </a:extLst>
          </p:cNvPr>
          <p:cNvGrpSpPr/>
          <p:nvPr/>
        </p:nvGrpSpPr>
        <p:grpSpPr>
          <a:xfrm>
            <a:off x="7197796" y="3800081"/>
            <a:ext cx="4084419" cy="3983140"/>
            <a:chOff x="0" y="0"/>
            <a:chExt cx="1075732" cy="1049057"/>
          </a:xfrm>
        </p:grpSpPr>
        <p:sp>
          <p:nvSpPr>
            <p:cNvPr id="6" name="Freeform 6"/>
            <p:cNvSpPr/>
            <p:nvPr/>
          </p:nvSpPr>
          <p:spPr>
            <a:xfrm>
              <a:off x="0" y="0"/>
              <a:ext cx="1075732" cy="1049057"/>
            </a:xfrm>
            <a:custGeom>
              <a:avLst/>
              <a:gdLst/>
              <a:ahLst/>
              <a:cxnLst/>
              <a:rect l="l" t="t" r="r" b="b"/>
              <a:pathLst>
                <a:path w="1075732" h="1049057">
                  <a:moveTo>
                    <a:pt x="96669" y="0"/>
                  </a:moveTo>
                  <a:lnTo>
                    <a:pt x="979062" y="0"/>
                  </a:lnTo>
                  <a:cubicBezTo>
                    <a:pt x="1032451" y="0"/>
                    <a:pt x="1075732" y="43280"/>
                    <a:pt x="1075732" y="96669"/>
                  </a:cubicBezTo>
                  <a:lnTo>
                    <a:pt x="1075732" y="952388"/>
                  </a:lnTo>
                  <a:cubicBezTo>
                    <a:pt x="1075732" y="1005777"/>
                    <a:pt x="1032451" y="1049057"/>
                    <a:pt x="979062" y="1049057"/>
                  </a:cubicBezTo>
                  <a:lnTo>
                    <a:pt x="96669" y="1049057"/>
                  </a:lnTo>
                  <a:cubicBezTo>
                    <a:pt x="43280" y="1049057"/>
                    <a:pt x="0" y="1005777"/>
                    <a:pt x="0" y="952388"/>
                  </a:cubicBezTo>
                  <a:lnTo>
                    <a:pt x="0" y="96669"/>
                  </a:lnTo>
                  <a:cubicBezTo>
                    <a:pt x="0" y="43280"/>
                    <a:pt x="43280" y="0"/>
                    <a:pt x="96669" y="0"/>
                  </a:cubicBezTo>
                  <a:close/>
                </a:path>
              </a:pathLst>
            </a:custGeom>
            <a:solidFill>
              <a:srgbClr val="19B1CB"/>
            </a:solidFill>
          </p:spPr>
        </p:sp>
        <p:sp>
          <p:nvSpPr>
            <p:cNvPr id="7" name="TextBox 7"/>
            <p:cNvSpPr txBox="1"/>
            <p:nvPr/>
          </p:nvSpPr>
          <p:spPr>
            <a:xfrm>
              <a:off x="0" y="-57150"/>
              <a:ext cx="1075732" cy="1106207"/>
            </a:xfrm>
            <a:prstGeom prst="rect">
              <a:avLst/>
            </a:prstGeom>
          </p:spPr>
          <p:txBody>
            <a:bodyPr lIns="50800" tIns="50800" rIns="50800" bIns="50800" rtlCol="0" anchor="ctr"/>
            <a:lstStyle/>
            <a:p>
              <a:pPr algn="ctr">
                <a:lnSpc>
                  <a:spcPts val="4141"/>
                </a:lnSpc>
              </a:pPr>
              <a:r>
                <a:rPr lang="en-US" sz="2957">
                  <a:solidFill>
                    <a:srgbClr val="FFFFFF"/>
                  </a:solidFill>
                  <a:latin typeface="DM Sans Bold"/>
                  <a:ea typeface="DM Sans Bold"/>
                  <a:cs typeface="DM Sans Bold"/>
                  <a:sym typeface="DM Sans Bold"/>
                </a:rPr>
                <a:t>Accepts differences and does not seek to change</a:t>
              </a:r>
            </a:p>
          </p:txBody>
        </p:sp>
      </p:grpSp>
      <p:grpSp>
        <p:nvGrpSpPr>
          <p:cNvPr id="8" name="Group 8">
            <a:extLst>
              <a:ext uri="{C183D7F6-B498-43B3-948B-1728B52AA6E4}">
                <adec:decorative xmlns:adec="http://schemas.microsoft.com/office/drawing/2017/decorative" val="1"/>
              </a:ext>
            </a:extLst>
          </p:cNvPr>
          <p:cNvGrpSpPr/>
          <p:nvPr/>
        </p:nvGrpSpPr>
        <p:grpSpPr>
          <a:xfrm>
            <a:off x="12782592" y="3835566"/>
            <a:ext cx="3925266" cy="3983140"/>
            <a:chOff x="0" y="0"/>
            <a:chExt cx="1033815" cy="1049057"/>
          </a:xfrm>
        </p:grpSpPr>
        <p:sp>
          <p:nvSpPr>
            <p:cNvPr id="9" name="Freeform 9"/>
            <p:cNvSpPr/>
            <p:nvPr/>
          </p:nvSpPr>
          <p:spPr>
            <a:xfrm>
              <a:off x="0" y="0"/>
              <a:ext cx="1033815" cy="1049057"/>
            </a:xfrm>
            <a:custGeom>
              <a:avLst/>
              <a:gdLst/>
              <a:ahLst/>
              <a:cxnLst/>
              <a:rect l="l" t="t" r="r" b="b"/>
              <a:pathLst>
                <a:path w="1033815" h="1049057">
                  <a:moveTo>
                    <a:pt x="100589" y="0"/>
                  </a:moveTo>
                  <a:lnTo>
                    <a:pt x="933226" y="0"/>
                  </a:lnTo>
                  <a:cubicBezTo>
                    <a:pt x="959904" y="0"/>
                    <a:pt x="985489" y="10598"/>
                    <a:pt x="1004353" y="29462"/>
                  </a:cubicBezTo>
                  <a:cubicBezTo>
                    <a:pt x="1023217" y="48326"/>
                    <a:pt x="1033815" y="73911"/>
                    <a:pt x="1033815" y="100589"/>
                  </a:cubicBezTo>
                  <a:lnTo>
                    <a:pt x="1033815" y="948469"/>
                  </a:lnTo>
                  <a:cubicBezTo>
                    <a:pt x="1033815" y="1004022"/>
                    <a:pt x="988780" y="1049057"/>
                    <a:pt x="933226" y="1049057"/>
                  </a:cubicBezTo>
                  <a:lnTo>
                    <a:pt x="100589" y="1049057"/>
                  </a:lnTo>
                  <a:cubicBezTo>
                    <a:pt x="73911" y="1049057"/>
                    <a:pt x="48326" y="1038460"/>
                    <a:pt x="29462" y="1019596"/>
                  </a:cubicBezTo>
                  <a:cubicBezTo>
                    <a:pt x="10598" y="1000732"/>
                    <a:pt x="0" y="975146"/>
                    <a:pt x="0" y="948469"/>
                  </a:cubicBezTo>
                  <a:lnTo>
                    <a:pt x="0" y="100589"/>
                  </a:lnTo>
                  <a:cubicBezTo>
                    <a:pt x="0" y="73911"/>
                    <a:pt x="10598" y="48326"/>
                    <a:pt x="29462" y="29462"/>
                  </a:cubicBezTo>
                  <a:cubicBezTo>
                    <a:pt x="48326" y="10598"/>
                    <a:pt x="73911" y="0"/>
                    <a:pt x="100589" y="0"/>
                  </a:cubicBezTo>
                  <a:close/>
                </a:path>
              </a:pathLst>
            </a:custGeom>
            <a:solidFill>
              <a:srgbClr val="19B1CB"/>
            </a:solidFill>
          </p:spPr>
        </p:sp>
        <p:sp>
          <p:nvSpPr>
            <p:cNvPr id="10" name="TextBox 10"/>
            <p:cNvSpPr txBox="1"/>
            <p:nvPr/>
          </p:nvSpPr>
          <p:spPr>
            <a:xfrm>
              <a:off x="0" y="-57150"/>
              <a:ext cx="1033815" cy="1106207"/>
            </a:xfrm>
            <a:prstGeom prst="rect">
              <a:avLst/>
            </a:prstGeom>
          </p:spPr>
          <p:txBody>
            <a:bodyPr lIns="50800" tIns="50800" rIns="50800" bIns="50800" rtlCol="0" anchor="ctr"/>
            <a:lstStyle/>
            <a:p>
              <a:pPr algn="ctr">
                <a:lnSpc>
                  <a:spcPts val="4561"/>
                </a:lnSpc>
              </a:pPr>
              <a:r>
                <a:rPr lang="en-US" sz="3257">
                  <a:solidFill>
                    <a:srgbClr val="FFFFFF"/>
                  </a:solidFill>
                  <a:latin typeface="DM Sans Bold"/>
                  <a:ea typeface="DM Sans Bold"/>
                  <a:cs typeface="DM Sans Bold"/>
                  <a:sym typeface="DM Sans Bold"/>
                </a:rPr>
                <a:t>Focus on environmental adaptions and self-advocacy</a:t>
              </a:r>
            </a:p>
          </p:txBody>
        </p:sp>
      </p:grpSp>
      <p:grpSp>
        <p:nvGrpSpPr>
          <p:cNvPr id="11" name="Group 11">
            <a:extLst>
              <a:ext uri="{C183D7F6-B498-43B3-948B-1728B52AA6E4}">
                <adec:decorative xmlns:adec="http://schemas.microsoft.com/office/drawing/2017/decorative" val="1"/>
              </a:ext>
            </a:extLst>
          </p:cNvPr>
          <p:cNvGrpSpPr/>
          <p:nvPr/>
        </p:nvGrpSpPr>
        <p:grpSpPr>
          <a:xfrm>
            <a:off x="799987" y="715806"/>
            <a:ext cx="15687885" cy="2152079"/>
            <a:chOff x="0" y="0"/>
            <a:chExt cx="20917180" cy="2869439"/>
          </a:xfrm>
        </p:grpSpPr>
        <p:sp>
          <p:nvSpPr>
            <p:cNvPr id="12" name="TextBox 12"/>
            <p:cNvSpPr txBox="1"/>
            <p:nvPr/>
          </p:nvSpPr>
          <p:spPr>
            <a:xfrm>
              <a:off x="0" y="1479472"/>
              <a:ext cx="20917180" cy="456176"/>
            </a:xfrm>
            <a:prstGeom prst="rect">
              <a:avLst/>
            </a:prstGeom>
          </p:spPr>
          <p:txBody>
            <a:bodyPr lIns="0" tIns="0" rIns="0" bIns="0" rtlCol="0" anchor="t">
              <a:spAutoFit/>
            </a:bodyPr>
            <a:lstStyle/>
            <a:p>
              <a:pPr algn="l">
                <a:lnSpc>
                  <a:spcPts val="2881"/>
                </a:lnSpc>
              </a:pPr>
              <a:endParaRPr/>
            </a:p>
          </p:txBody>
        </p:sp>
        <p:sp>
          <p:nvSpPr>
            <p:cNvPr id="13" name="TextBox 13"/>
            <p:cNvSpPr txBox="1"/>
            <p:nvPr/>
          </p:nvSpPr>
          <p:spPr>
            <a:xfrm>
              <a:off x="0" y="2413262"/>
              <a:ext cx="20917180" cy="456176"/>
            </a:xfrm>
            <a:prstGeom prst="rect">
              <a:avLst/>
            </a:prstGeom>
          </p:spPr>
          <p:txBody>
            <a:bodyPr lIns="0" tIns="0" rIns="0" bIns="0" rtlCol="0" anchor="t">
              <a:spAutoFit/>
            </a:bodyPr>
            <a:lstStyle/>
            <a:p>
              <a:pPr algn="l">
                <a:lnSpc>
                  <a:spcPts val="2881"/>
                </a:lnSpc>
              </a:pPr>
              <a:endParaRPr/>
            </a:p>
          </p:txBody>
        </p:sp>
        <p:sp>
          <p:nvSpPr>
            <p:cNvPr id="14" name="TextBox 14"/>
            <p:cNvSpPr txBox="1"/>
            <p:nvPr/>
          </p:nvSpPr>
          <p:spPr>
            <a:xfrm>
              <a:off x="0" y="-9525"/>
              <a:ext cx="20917180" cy="1011383"/>
            </a:xfrm>
            <a:prstGeom prst="rect">
              <a:avLst/>
            </a:prstGeom>
          </p:spPr>
          <p:txBody>
            <a:bodyPr lIns="0" tIns="0" rIns="0" bIns="0" rtlCol="0" anchor="t">
              <a:spAutoFit/>
            </a:bodyPr>
            <a:lstStyle/>
            <a:p>
              <a:pPr marL="0" lvl="0" indent="0" algn="l">
                <a:lnSpc>
                  <a:spcPts val="5927"/>
                </a:lnSpc>
                <a:spcBef>
                  <a:spcPct val="0"/>
                </a:spcBef>
              </a:pPr>
              <a:r>
                <a:rPr lang="en-US" sz="4939" dirty="0">
                  <a:solidFill>
                    <a:srgbClr val="F5F5F5"/>
                  </a:solidFill>
                  <a:latin typeface="DM Sans Bold"/>
                  <a:ea typeface="DM Sans Bold"/>
                  <a:cs typeface="DM Sans Bold"/>
                  <a:sym typeface="DM Sans Bold"/>
                </a:rPr>
                <a:t>Neuro-affirming approach to autism</a:t>
              </a:r>
            </a:p>
          </p:txBody>
        </p:sp>
      </p:grpSp>
      <p:sp>
        <p:nvSpPr>
          <p:cNvPr id="15" name="TextBox 15"/>
          <p:cNvSpPr txBox="1"/>
          <p:nvPr/>
        </p:nvSpPr>
        <p:spPr>
          <a:xfrm>
            <a:off x="859391" y="8260969"/>
            <a:ext cx="16918904" cy="413819"/>
          </a:xfrm>
          <a:prstGeom prst="rect">
            <a:avLst/>
          </a:prstGeom>
        </p:spPr>
        <p:txBody>
          <a:bodyPr lIns="0" tIns="0" rIns="0" bIns="0" rtlCol="0" anchor="t">
            <a:spAutoFit/>
          </a:bodyPr>
          <a:lstStyle/>
          <a:p>
            <a:pPr algn="ctr">
              <a:lnSpc>
                <a:spcPts val="3441"/>
              </a:lnSpc>
              <a:spcBef>
                <a:spcPct val="0"/>
              </a:spcBef>
            </a:pPr>
            <a:r>
              <a:rPr lang="en-US" sz="2457">
                <a:solidFill>
                  <a:srgbClr val="FFFFFF"/>
                </a:solidFill>
                <a:latin typeface="DM Sans"/>
                <a:ea typeface="DM Sans"/>
                <a:cs typeface="DM Sans"/>
                <a:sym typeface="DM Sans"/>
              </a:rPr>
              <a:t>As neuro-typical resources may not capitalise on autistic strengths, alternative tools for therapy should be explored  </a:t>
            </a:r>
          </a:p>
        </p:txBody>
      </p:sp>
      <p:grpSp>
        <p:nvGrpSpPr>
          <p:cNvPr id="16" name="Group 16">
            <a:extLst>
              <a:ext uri="{C183D7F6-B498-43B3-948B-1728B52AA6E4}">
                <adec:decorative xmlns:adec="http://schemas.microsoft.com/office/drawing/2017/decorative" val="1"/>
              </a:ext>
            </a:extLst>
          </p:cNvPr>
          <p:cNvGrpSpPr/>
          <p:nvPr/>
        </p:nvGrpSpPr>
        <p:grpSpPr>
          <a:xfrm>
            <a:off x="799987" y="2393261"/>
            <a:ext cx="15687885" cy="1876935"/>
            <a:chOff x="0" y="0"/>
            <a:chExt cx="20917180" cy="2502580"/>
          </a:xfrm>
        </p:grpSpPr>
        <p:sp>
          <p:nvSpPr>
            <p:cNvPr id="17" name="TextBox 17"/>
            <p:cNvSpPr txBox="1"/>
            <p:nvPr/>
          </p:nvSpPr>
          <p:spPr>
            <a:xfrm>
              <a:off x="0" y="1112614"/>
              <a:ext cx="20917180" cy="456176"/>
            </a:xfrm>
            <a:prstGeom prst="rect">
              <a:avLst/>
            </a:prstGeom>
          </p:spPr>
          <p:txBody>
            <a:bodyPr lIns="0" tIns="0" rIns="0" bIns="0" rtlCol="0" anchor="t">
              <a:spAutoFit/>
            </a:bodyPr>
            <a:lstStyle/>
            <a:p>
              <a:pPr algn="l">
                <a:lnSpc>
                  <a:spcPts val="2881"/>
                </a:lnSpc>
              </a:pPr>
              <a:endParaRPr/>
            </a:p>
          </p:txBody>
        </p:sp>
        <p:sp>
          <p:nvSpPr>
            <p:cNvPr id="18" name="TextBox 18"/>
            <p:cNvSpPr txBox="1"/>
            <p:nvPr/>
          </p:nvSpPr>
          <p:spPr>
            <a:xfrm>
              <a:off x="0" y="2046404"/>
              <a:ext cx="20917180" cy="456176"/>
            </a:xfrm>
            <a:prstGeom prst="rect">
              <a:avLst/>
            </a:prstGeom>
          </p:spPr>
          <p:txBody>
            <a:bodyPr lIns="0" tIns="0" rIns="0" bIns="0" rtlCol="0" anchor="t">
              <a:spAutoFit/>
            </a:bodyPr>
            <a:lstStyle/>
            <a:p>
              <a:pPr algn="l">
                <a:lnSpc>
                  <a:spcPts val="2881"/>
                </a:lnSpc>
              </a:pPr>
              <a:endParaRPr/>
            </a:p>
          </p:txBody>
        </p:sp>
        <p:sp>
          <p:nvSpPr>
            <p:cNvPr id="19" name="TextBox 19"/>
            <p:cNvSpPr txBox="1"/>
            <p:nvPr/>
          </p:nvSpPr>
          <p:spPr>
            <a:xfrm>
              <a:off x="0" y="0"/>
              <a:ext cx="20917180" cy="635000"/>
            </a:xfrm>
            <a:prstGeom prst="rect">
              <a:avLst/>
            </a:prstGeom>
          </p:spPr>
          <p:txBody>
            <a:bodyPr lIns="0" tIns="0" rIns="0" bIns="0" rtlCol="0" anchor="t">
              <a:spAutoFit/>
            </a:bodyPr>
            <a:lstStyle/>
            <a:p>
              <a:pPr marL="0" lvl="0" indent="0" algn="l">
                <a:lnSpc>
                  <a:spcPts val="3767"/>
                </a:lnSpc>
                <a:spcBef>
                  <a:spcPct val="0"/>
                </a:spcBef>
              </a:pPr>
              <a:r>
                <a:rPr lang="en-US" sz="3139">
                  <a:solidFill>
                    <a:srgbClr val="F5F5F5"/>
                  </a:solidFill>
                  <a:latin typeface="DM Sans Bold"/>
                  <a:ea typeface="DM Sans Bold"/>
                  <a:cs typeface="DM Sans Bold"/>
                  <a:sym typeface="DM Sans Bold"/>
                </a:rPr>
                <a:t>What does that mean?</a:t>
              </a:r>
            </a:p>
          </p:txBody>
        </p:sp>
      </p:grpSp>
      <p:sp>
        <p:nvSpPr>
          <p:cNvPr id="20" name="Title 19">
            <a:extLst>
              <a:ext uri="{FF2B5EF4-FFF2-40B4-BE49-F238E27FC236}">
                <a16:creationId xmlns:a16="http://schemas.microsoft.com/office/drawing/2014/main" id="{7018E5D7-11A9-8025-9B9D-CC0883E1D330}"/>
              </a:ext>
            </a:extLst>
          </p:cNvPr>
          <p:cNvSpPr>
            <a:spLocks noGrp="1"/>
          </p:cNvSpPr>
          <p:nvPr>
            <p:ph type="title" idx="4294967295"/>
          </p:nvPr>
        </p:nvSpPr>
        <p:spPr>
          <a:xfrm>
            <a:off x="672960" y="1626355"/>
            <a:ext cx="14072265" cy="1143000"/>
          </a:xfrm>
        </p:spPr>
        <p:txBody>
          <a:bodyPr>
            <a:normAutofit fontScale="90000"/>
          </a:bodyPr>
          <a:lstStyle/>
          <a:p>
            <a:r>
              <a:rPr lang="en-US" dirty="0">
                <a:highlight>
                  <a:srgbClr val="FFFF00"/>
                </a:highlight>
                <a:latin typeface="DM Sans Bold"/>
                <a:ea typeface="DM Sans Bold"/>
                <a:cs typeface="DM Sans Bold"/>
                <a:sym typeface="DM Sans Bold"/>
              </a:rPr>
              <a:t>Neuro-affirming approach to autism</a:t>
            </a:r>
            <a:br>
              <a:rPr lang="en-US" dirty="0">
                <a:solidFill>
                  <a:srgbClr val="F5F5F5"/>
                </a:solidFill>
                <a:latin typeface="DM Sans Bold"/>
                <a:ea typeface="DM Sans Bold"/>
                <a:cs typeface="DM Sans Bold"/>
                <a:sym typeface="DM Sans Bold"/>
              </a:rPr>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61932" y="4544296"/>
            <a:ext cx="5738220" cy="3825480"/>
          </a:xfrm>
          <a:custGeom>
            <a:avLst/>
            <a:gdLst/>
            <a:ahLst/>
            <a:cxnLst/>
            <a:rect l="l" t="t" r="r" b="b"/>
            <a:pathLst>
              <a:path w="5738220" h="3825480">
                <a:moveTo>
                  <a:pt x="0" y="0"/>
                </a:moveTo>
                <a:lnTo>
                  <a:pt x="5738220" y="0"/>
                </a:lnTo>
                <a:lnTo>
                  <a:pt x="5738220" y="3825480"/>
                </a:lnTo>
                <a:lnTo>
                  <a:pt x="0" y="3825480"/>
                </a:lnTo>
                <a:lnTo>
                  <a:pt x="0" y="0"/>
                </a:lnTo>
                <a:close/>
              </a:path>
            </a:pathLst>
          </a:custGeom>
          <a:blipFill>
            <a:blip r:embed="rId3"/>
            <a:stretch>
              <a:fillRect/>
            </a:stretch>
          </a:blipFill>
        </p:spPr>
      </p:sp>
      <p:sp>
        <p:nvSpPr>
          <p:cNvPr id="3" name="Freeform 3">
            <a:extLst>
              <a:ext uri="{C183D7F6-B498-43B3-948B-1728B52AA6E4}">
                <adec:decorative xmlns:adec="http://schemas.microsoft.com/office/drawing/2017/decorative" val="1"/>
              </a:ext>
            </a:extLst>
          </p:cNvPr>
          <p:cNvSpPr/>
          <p:nvPr/>
        </p:nvSpPr>
        <p:spPr>
          <a:xfrm>
            <a:off x="11834564" y="4585999"/>
            <a:ext cx="5434261" cy="3624708"/>
          </a:xfrm>
          <a:custGeom>
            <a:avLst/>
            <a:gdLst/>
            <a:ahLst/>
            <a:cxnLst/>
            <a:rect l="l" t="t" r="r" b="b"/>
            <a:pathLst>
              <a:path w="5434261" h="3624708">
                <a:moveTo>
                  <a:pt x="0" y="0"/>
                </a:moveTo>
                <a:lnTo>
                  <a:pt x="5434261" y="0"/>
                </a:lnTo>
                <a:lnTo>
                  <a:pt x="5434261" y="3624708"/>
                </a:lnTo>
                <a:lnTo>
                  <a:pt x="0" y="3624708"/>
                </a:lnTo>
                <a:lnTo>
                  <a:pt x="0" y="0"/>
                </a:lnTo>
                <a:close/>
              </a:path>
            </a:pathLst>
          </a:custGeom>
          <a:blipFill>
            <a:blip r:embed="rId4"/>
            <a:stretch>
              <a:fillRect/>
            </a:stretch>
          </a:blipFill>
        </p:spPr>
      </p:sp>
      <p:grpSp>
        <p:nvGrpSpPr>
          <p:cNvPr id="4" name="Group 4">
            <a:extLst>
              <a:ext uri="{C183D7F6-B498-43B3-948B-1728B52AA6E4}">
                <adec:decorative xmlns:adec="http://schemas.microsoft.com/office/drawing/2017/decorative" val="1"/>
              </a:ext>
            </a:extLst>
          </p:cNvPr>
          <p:cNvGrpSpPr/>
          <p:nvPr/>
        </p:nvGrpSpPr>
        <p:grpSpPr>
          <a:xfrm>
            <a:off x="7351955" y="4966369"/>
            <a:ext cx="3930806" cy="870994"/>
            <a:chOff x="0" y="0"/>
            <a:chExt cx="1035274" cy="229397"/>
          </a:xfrm>
        </p:grpSpPr>
        <p:sp>
          <p:nvSpPr>
            <p:cNvPr id="5" name="Freeform 5"/>
            <p:cNvSpPr/>
            <p:nvPr/>
          </p:nvSpPr>
          <p:spPr>
            <a:xfrm>
              <a:off x="0" y="0"/>
              <a:ext cx="1035274" cy="229398"/>
            </a:xfrm>
            <a:custGeom>
              <a:avLst/>
              <a:gdLst/>
              <a:ahLst/>
              <a:cxnLst/>
              <a:rect l="l" t="t" r="r" b="b"/>
              <a:pathLst>
                <a:path w="1035274" h="229398">
                  <a:moveTo>
                    <a:pt x="100447" y="0"/>
                  </a:moveTo>
                  <a:lnTo>
                    <a:pt x="934827" y="0"/>
                  </a:lnTo>
                  <a:cubicBezTo>
                    <a:pt x="961467" y="0"/>
                    <a:pt x="987016" y="10583"/>
                    <a:pt x="1005854" y="29420"/>
                  </a:cubicBezTo>
                  <a:cubicBezTo>
                    <a:pt x="1024691" y="48258"/>
                    <a:pt x="1035274" y="73807"/>
                    <a:pt x="1035274" y="100447"/>
                  </a:cubicBezTo>
                  <a:lnTo>
                    <a:pt x="1035274" y="128950"/>
                  </a:lnTo>
                  <a:cubicBezTo>
                    <a:pt x="1035274" y="155591"/>
                    <a:pt x="1024691" y="181140"/>
                    <a:pt x="1005854" y="199977"/>
                  </a:cubicBezTo>
                  <a:cubicBezTo>
                    <a:pt x="987016" y="218815"/>
                    <a:pt x="961467" y="229398"/>
                    <a:pt x="934827" y="229398"/>
                  </a:cubicBezTo>
                  <a:lnTo>
                    <a:pt x="100447" y="229398"/>
                  </a:lnTo>
                  <a:cubicBezTo>
                    <a:pt x="73807" y="229398"/>
                    <a:pt x="48258" y="218815"/>
                    <a:pt x="29420" y="199977"/>
                  </a:cubicBezTo>
                  <a:cubicBezTo>
                    <a:pt x="10583" y="181140"/>
                    <a:pt x="0" y="155591"/>
                    <a:pt x="0" y="128950"/>
                  </a:cubicBezTo>
                  <a:lnTo>
                    <a:pt x="0" y="100447"/>
                  </a:lnTo>
                  <a:cubicBezTo>
                    <a:pt x="0" y="73807"/>
                    <a:pt x="10583" y="48258"/>
                    <a:pt x="29420" y="29420"/>
                  </a:cubicBezTo>
                  <a:cubicBezTo>
                    <a:pt x="48258" y="10583"/>
                    <a:pt x="73807" y="0"/>
                    <a:pt x="100447" y="0"/>
                  </a:cubicBezTo>
                  <a:close/>
                </a:path>
              </a:pathLst>
            </a:custGeom>
            <a:solidFill>
              <a:srgbClr val="45A834"/>
            </a:solidFill>
          </p:spPr>
        </p:sp>
        <p:sp>
          <p:nvSpPr>
            <p:cNvPr id="6" name="TextBox 6"/>
            <p:cNvSpPr txBox="1"/>
            <p:nvPr/>
          </p:nvSpPr>
          <p:spPr>
            <a:xfrm>
              <a:off x="0" y="-47625"/>
              <a:ext cx="1035274" cy="277022"/>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Advantages for autism</a:t>
              </a:r>
            </a:p>
          </p:txBody>
        </p:sp>
      </p:grpSp>
      <p:sp>
        <p:nvSpPr>
          <p:cNvPr id="7" name="Freeform 7">
            <a:extLst>
              <a:ext uri="{C183D7F6-B498-43B3-948B-1728B52AA6E4}">
                <adec:decorative xmlns:adec="http://schemas.microsoft.com/office/drawing/2017/decorative" val="1"/>
              </a:ext>
            </a:extLst>
          </p:cNvPr>
          <p:cNvSpPr/>
          <p:nvPr/>
        </p:nvSpPr>
        <p:spPr>
          <a:xfrm>
            <a:off x="7207778" y="5601100"/>
            <a:ext cx="721826" cy="766418"/>
          </a:xfrm>
          <a:custGeom>
            <a:avLst/>
            <a:gdLst/>
            <a:ahLst/>
            <a:cxnLst/>
            <a:rect l="l" t="t" r="r" b="b"/>
            <a:pathLst>
              <a:path w="721826" h="766418">
                <a:moveTo>
                  <a:pt x="0" y="0"/>
                </a:moveTo>
                <a:lnTo>
                  <a:pt x="721826" y="0"/>
                </a:lnTo>
                <a:lnTo>
                  <a:pt x="721826" y="766418"/>
                </a:lnTo>
                <a:lnTo>
                  <a:pt x="0" y="766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a:extLst>
              <a:ext uri="{C183D7F6-B498-43B3-948B-1728B52AA6E4}">
                <adec:decorative xmlns:adec="http://schemas.microsoft.com/office/drawing/2017/decorative" val="1"/>
              </a:ext>
            </a:extLst>
          </p:cNvPr>
          <p:cNvSpPr txBox="1"/>
          <p:nvPr/>
        </p:nvSpPr>
        <p:spPr>
          <a:xfrm>
            <a:off x="1061932" y="2516228"/>
            <a:ext cx="15687885" cy="351657"/>
          </a:xfrm>
          <a:prstGeom prst="rect">
            <a:avLst/>
          </a:prstGeom>
        </p:spPr>
        <p:txBody>
          <a:bodyPr lIns="0" tIns="0" rIns="0" bIns="0" rtlCol="0" anchor="t">
            <a:spAutoFit/>
          </a:bodyPr>
          <a:lstStyle/>
          <a:p>
            <a:pPr algn="l">
              <a:lnSpc>
                <a:spcPts val="2881"/>
              </a:lnSpc>
            </a:pPr>
            <a:endParaRPr/>
          </a:p>
        </p:txBody>
      </p:sp>
      <p:sp>
        <p:nvSpPr>
          <p:cNvPr id="9" name="TextBox 9"/>
          <p:cNvSpPr txBox="1"/>
          <p:nvPr/>
        </p:nvSpPr>
        <p:spPr>
          <a:xfrm>
            <a:off x="1466147" y="8552460"/>
            <a:ext cx="4628884" cy="413819"/>
          </a:xfrm>
          <a:prstGeom prst="rect">
            <a:avLst/>
          </a:prstGeom>
        </p:spPr>
        <p:txBody>
          <a:bodyPr lIns="0" tIns="0" rIns="0" bIns="0" rtlCol="0" anchor="t">
            <a:spAutoFit/>
          </a:bodyPr>
          <a:lstStyle/>
          <a:p>
            <a:pPr algn="ctr">
              <a:lnSpc>
                <a:spcPts val="3441"/>
              </a:lnSpc>
              <a:spcBef>
                <a:spcPct val="0"/>
              </a:spcBef>
            </a:pPr>
            <a:r>
              <a:rPr lang="en-US" sz="2457">
                <a:solidFill>
                  <a:srgbClr val="FFFFFF"/>
                </a:solidFill>
                <a:latin typeface="DM Sans"/>
                <a:ea typeface="DM Sans"/>
                <a:cs typeface="DM Sans"/>
                <a:sym typeface="DM Sans"/>
              </a:rPr>
              <a:t>Head Mounted Display (HMD)</a:t>
            </a:r>
          </a:p>
        </p:txBody>
      </p:sp>
      <p:sp>
        <p:nvSpPr>
          <p:cNvPr id="10" name="TextBox 10"/>
          <p:cNvSpPr txBox="1"/>
          <p:nvPr/>
        </p:nvSpPr>
        <p:spPr>
          <a:xfrm>
            <a:off x="12340746" y="8476260"/>
            <a:ext cx="4628884" cy="842444"/>
          </a:xfrm>
          <a:prstGeom prst="rect">
            <a:avLst/>
          </a:prstGeom>
        </p:spPr>
        <p:txBody>
          <a:bodyPr lIns="0" tIns="0" rIns="0" bIns="0" rtlCol="0" anchor="t">
            <a:spAutoFit/>
          </a:bodyPr>
          <a:lstStyle/>
          <a:p>
            <a:pPr algn="ctr">
              <a:lnSpc>
                <a:spcPts val="3441"/>
              </a:lnSpc>
              <a:spcBef>
                <a:spcPct val="0"/>
              </a:spcBef>
            </a:pPr>
            <a:r>
              <a:rPr lang="en-US" sz="2457">
                <a:solidFill>
                  <a:srgbClr val="FFFFFF"/>
                </a:solidFill>
                <a:latin typeface="DM Sans"/>
                <a:ea typeface="DM Sans"/>
                <a:cs typeface="DM Sans"/>
                <a:sym typeface="DM Sans"/>
              </a:rPr>
              <a:t>Computer Automated Virtual Environments (CAVE)</a:t>
            </a:r>
          </a:p>
        </p:txBody>
      </p:sp>
      <p:grpSp>
        <p:nvGrpSpPr>
          <p:cNvPr id="11" name="Group 11">
            <a:extLst>
              <a:ext uri="{C183D7F6-B498-43B3-948B-1728B52AA6E4}">
                <adec:decorative xmlns:adec="http://schemas.microsoft.com/office/drawing/2017/decorative" val="1"/>
              </a:ext>
            </a:extLst>
          </p:cNvPr>
          <p:cNvGrpSpPr/>
          <p:nvPr/>
        </p:nvGrpSpPr>
        <p:grpSpPr>
          <a:xfrm>
            <a:off x="7383662" y="7110468"/>
            <a:ext cx="3867393" cy="775242"/>
            <a:chOff x="0" y="0"/>
            <a:chExt cx="1018573" cy="204179"/>
          </a:xfrm>
        </p:grpSpPr>
        <p:sp>
          <p:nvSpPr>
            <p:cNvPr id="12" name="Freeform 12"/>
            <p:cNvSpPr/>
            <p:nvPr/>
          </p:nvSpPr>
          <p:spPr>
            <a:xfrm>
              <a:off x="0" y="0"/>
              <a:ext cx="1018573" cy="204179"/>
            </a:xfrm>
            <a:custGeom>
              <a:avLst/>
              <a:gdLst/>
              <a:ahLst/>
              <a:cxnLst/>
              <a:rect l="l" t="t" r="r" b="b"/>
              <a:pathLst>
                <a:path w="1018573" h="204179">
                  <a:moveTo>
                    <a:pt x="102090" y="0"/>
                  </a:moveTo>
                  <a:lnTo>
                    <a:pt x="916483" y="0"/>
                  </a:lnTo>
                  <a:cubicBezTo>
                    <a:pt x="972866" y="0"/>
                    <a:pt x="1018573" y="45707"/>
                    <a:pt x="1018573" y="102090"/>
                  </a:cubicBezTo>
                  <a:lnTo>
                    <a:pt x="1018573" y="102090"/>
                  </a:lnTo>
                  <a:cubicBezTo>
                    <a:pt x="1018573" y="129165"/>
                    <a:pt x="1007817" y="155132"/>
                    <a:pt x="988671" y="174278"/>
                  </a:cubicBezTo>
                  <a:cubicBezTo>
                    <a:pt x="969526" y="193423"/>
                    <a:pt x="943559" y="204179"/>
                    <a:pt x="916483" y="204179"/>
                  </a:cubicBezTo>
                  <a:lnTo>
                    <a:pt x="102090" y="204179"/>
                  </a:lnTo>
                  <a:cubicBezTo>
                    <a:pt x="75014" y="204179"/>
                    <a:pt x="49047" y="193423"/>
                    <a:pt x="29901" y="174278"/>
                  </a:cubicBezTo>
                  <a:cubicBezTo>
                    <a:pt x="10756" y="155132"/>
                    <a:pt x="0" y="129165"/>
                    <a:pt x="0" y="102090"/>
                  </a:cubicBezTo>
                  <a:lnTo>
                    <a:pt x="0" y="102090"/>
                  </a:lnTo>
                  <a:cubicBezTo>
                    <a:pt x="0" y="75014"/>
                    <a:pt x="10756" y="49047"/>
                    <a:pt x="29901" y="29901"/>
                  </a:cubicBezTo>
                  <a:cubicBezTo>
                    <a:pt x="49047" y="10756"/>
                    <a:pt x="75014" y="0"/>
                    <a:pt x="102090" y="0"/>
                  </a:cubicBezTo>
                  <a:close/>
                </a:path>
              </a:pathLst>
            </a:custGeom>
            <a:solidFill>
              <a:srgbClr val="FF0000"/>
            </a:solidFill>
          </p:spPr>
        </p:sp>
        <p:sp>
          <p:nvSpPr>
            <p:cNvPr id="13" name="TextBox 13"/>
            <p:cNvSpPr txBox="1"/>
            <p:nvPr/>
          </p:nvSpPr>
          <p:spPr>
            <a:xfrm>
              <a:off x="0" y="-47625"/>
              <a:ext cx="1018573" cy="251804"/>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Drawbacks for autism</a:t>
              </a:r>
            </a:p>
          </p:txBody>
        </p:sp>
      </p:grpSp>
      <p:sp>
        <p:nvSpPr>
          <p:cNvPr id="14" name="Freeform 14">
            <a:extLst>
              <a:ext uri="{C183D7F6-B498-43B3-948B-1728B52AA6E4}">
                <adec:decorative xmlns:adec="http://schemas.microsoft.com/office/drawing/2017/decorative" val="1"/>
              </a:ext>
            </a:extLst>
          </p:cNvPr>
          <p:cNvSpPr/>
          <p:nvPr/>
        </p:nvSpPr>
        <p:spPr>
          <a:xfrm rot="-10800000">
            <a:off x="10685523" y="7754433"/>
            <a:ext cx="724684" cy="769452"/>
          </a:xfrm>
          <a:custGeom>
            <a:avLst/>
            <a:gdLst/>
            <a:ahLst/>
            <a:cxnLst/>
            <a:rect l="l" t="t" r="r" b="b"/>
            <a:pathLst>
              <a:path w="724684" h="769452">
                <a:moveTo>
                  <a:pt x="0" y="0"/>
                </a:moveTo>
                <a:lnTo>
                  <a:pt x="724684" y="0"/>
                </a:lnTo>
                <a:lnTo>
                  <a:pt x="724684" y="769452"/>
                </a:lnTo>
                <a:lnTo>
                  <a:pt x="0" y="7694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a:off x="16235543" y="8369776"/>
            <a:ext cx="5956513" cy="5956513"/>
          </a:xfrm>
          <a:custGeom>
            <a:avLst/>
            <a:gdLst/>
            <a:ahLst/>
            <a:cxnLst/>
            <a:rect l="l" t="t" r="r" b="b"/>
            <a:pathLst>
              <a:path w="5956513" h="5956513">
                <a:moveTo>
                  <a:pt x="0" y="0"/>
                </a:moveTo>
                <a:lnTo>
                  <a:pt x="5956513" y="0"/>
                </a:lnTo>
                <a:lnTo>
                  <a:pt x="5956513" y="5956512"/>
                </a:lnTo>
                <a:lnTo>
                  <a:pt x="0" y="5956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a:extLst>
              <a:ext uri="{C183D7F6-B498-43B3-948B-1728B52AA6E4}">
                <adec:decorative xmlns:adec="http://schemas.microsoft.com/office/drawing/2017/decorative" val="1"/>
              </a:ext>
            </a:extLst>
          </p:cNvPr>
          <p:cNvSpPr/>
          <p:nvPr/>
        </p:nvSpPr>
        <p:spPr>
          <a:xfrm>
            <a:off x="14382322" y="-2672635"/>
            <a:ext cx="5956513" cy="5956513"/>
          </a:xfrm>
          <a:custGeom>
            <a:avLst/>
            <a:gdLst/>
            <a:ahLst/>
            <a:cxnLst/>
            <a:rect l="l" t="t" r="r" b="b"/>
            <a:pathLst>
              <a:path w="5956513" h="5956513">
                <a:moveTo>
                  <a:pt x="0" y="0"/>
                </a:moveTo>
                <a:lnTo>
                  <a:pt x="5956513" y="0"/>
                </a:lnTo>
                <a:lnTo>
                  <a:pt x="5956513" y="5956513"/>
                </a:lnTo>
                <a:lnTo>
                  <a:pt x="0" y="59565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TextBox 17"/>
          <p:cNvSpPr txBox="1">
            <a:spLocks noGrp="1"/>
          </p:cNvSpPr>
          <p:nvPr>
            <p:ph type="title" idx="4294967295"/>
          </p:nvPr>
        </p:nvSpPr>
        <p:spPr>
          <a:xfrm>
            <a:off x="1103953" y="1057275"/>
            <a:ext cx="7239939" cy="9699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22"/>
              </a:lnSpc>
              <a:spcBef>
                <a:spcPct val="0"/>
              </a:spcBef>
              <a:spcAft>
                <a:spcPts val="0"/>
              </a:spcAft>
              <a:buClrTx/>
              <a:buSzTx/>
              <a:buFontTx/>
              <a:buNone/>
              <a:tabLst/>
              <a:defRPr/>
            </a:pPr>
            <a:r>
              <a:rPr kumimoji="0" lang="en-US" sz="6268" b="0" i="0" u="none" strike="noStrike" kern="1200" cap="none" spc="0" normalizeH="0" baseline="0" noProof="0" dirty="0">
                <a:ln>
                  <a:noFill/>
                </a:ln>
                <a:solidFill>
                  <a:srgbClr val="FFFFFF"/>
                </a:solidFill>
                <a:effectLst/>
                <a:uLnTx/>
                <a:uFillTx/>
                <a:latin typeface="Now Bold"/>
                <a:ea typeface="Now Bold"/>
                <a:cs typeface="Now Bold"/>
                <a:sym typeface="Now Bold"/>
              </a:rPr>
              <a:t>VIRTUAL REALITY</a:t>
            </a:r>
          </a:p>
        </p:txBody>
      </p:sp>
      <p:sp>
        <p:nvSpPr>
          <p:cNvPr id="18" name="TextBox 18"/>
          <p:cNvSpPr txBox="1"/>
          <p:nvPr/>
        </p:nvSpPr>
        <p:spPr>
          <a:xfrm>
            <a:off x="1103953" y="2287628"/>
            <a:ext cx="8678831" cy="1742318"/>
          </a:xfrm>
          <a:prstGeom prst="rect">
            <a:avLst/>
          </a:prstGeom>
        </p:spPr>
        <p:txBody>
          <a:bodyPr lIns="0" tIns="0" rIns="0" bIns="0" rtlCol="0" anchor="t">
            <a:spAutoFit/>
          </a:bodyPr>
          <a:lstStyle/>
          <a:p>
            <a:pPr algn="l">
              <a:lnSpc>
                <a:spcPts val="3471"/>
              </a:lnSpc>
            </a:pPr>
            <a:r>
              <a:rPr lang="en-US" sz="2515">
                <a:solidFill>
                  <a:srgbClr val="FFFFFF"/>
                </a:solidFill>
                <a:latin typeface="DM Sans"/>
                <a:ea typeface="DM Sans"/>
                <a:cs typeface="DM Sans"/>
                <a:sym typeface="DM Sans"/>
              </a:rPr>
              <a:t>Virtual Reality (VR) uses artificial tactile, visual, and auditory feedback to digitally replicate real world scenarios [1]</a:t>
            </a:r>
          </a:p>
          <a:p>
            <a:pPr marL="0" lvl="0" indent="0" algn="l">
              <a:lnSpc>
                <a:spcPts val="3471"/>
              </a:lnSpc>
              <a:spcBef>
                <a:spcPct val="0"/>
              </a:spcBef>
            </a:pPr>
            <a:endParaRPr lang="en-US" sz="2515">
              <a:solidFill>
                <a:srgbClr val="FFFFFF"/>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922956" y="2298386"/>
            <a:ext cx="5109585" cy="1454549"/>
            <a:chOff x="0" y="0"/>
            <a:chExt cx="2565722" cy="730386"/>
          </a:xfrm>
        </p:grpSpPr>
        <p:sp>
          <p:nvSpPr>
            <p:cNvPr id="3" name="Freeform 3"/>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9B1CB"/>
            </a:solidFill>
          </p:spPr>
        </p:sp>
        <p:sp>
          <p:nvSpPr>
            <p:cNvPr id="4" name="TextBox 4"/>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5" name="Group 5" descr="description of previous papers sabout VR use in SLT"/>
          <p:cNvGrpSpPr/>
          <p:nvPr/>
        </p:nvGrpSpPr>
        <p:grpSpPr>
          <a:xfrm rot="-10800000">
            <a:off x="4736445" y="3752935"/>
            <a:ext cx="5109585" cy="1454549"/>
            <a:chOff x="0" y="0"/>
            <a:chExt cx="2565722" cy="730386"/>
          </a:xfrm>
        </p:grpSpPr>
        <p:sp>
          <p:nvSpPr>
            <p:cNvPr id="6" name="Freeform 6"/>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4C3FC"/>
            </a:solidFill>
          </p:spPr>
        </p:sp>
        <p:sp>
          <p:nvSpPr>
            <p:cNvPr id="7" name="TextBox 7"/>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6738680" y="5207484"/>
            <a:ext cx="5109585" cy="1454549"/>
            <a:chOff x="0" y="0"/>
            <a:chExt cx="2565722" cy="730386"/>
          </a:xfrm>
        </p:grpSpPr>
        <p:sp>
          <p:nvSpPr>
            <p:cNvPr id="9" name="Freeform 9"/>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sp>
        <p:sp>
          <p:nvSpPr>
            <p:cNvPr id="10" name="TextBox 10"/>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rot="-10800000">
            <a:off x="5552169" y="6662034"/>
            <a:ext cx="5109585" cy="1454549"/>
            <a:chOff x="0" y="0"/>
            <a:chExt cx="2565722" cy="730386"/>
          </a:xfrm>
        </p:grpSpPr>
        <p:sp>
          <p:nvSpPr>
            <p:cNvPr id="12" name="Freeform 12"/>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4BD1FB"/>
            </a:solidFill>
          </p:spPr>
        </p:sp>
        <p:sp>
          <p:nvSpPr>
            <p:cNvPr id="13" name="TextBox 13"/>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6738680" y="8111450"/>
            <a:ext cx="5109585" cy="1454549"/>
            <a:chOff x="0" y="0"/>
            <a:chExt cx="2565722" cy="730386"/>
          </a:xfrm>
        </p:grpSpPr>
        <p:sp>
          <p:nvSpPr>
            <p:cNvPr id="15" name="Freeform 15"/>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FFBD59"/>
            </a:solidFill>
          </p:spPr>
        </p:sp>
        <p:sp>
          <p:nvSpPr>
            <p:cNvPr id="16" name="TextBox 16"/>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17" name="TextBox 17"/>
          <p:cNvSpPr txBox="1"/>
          <p:nvPr/>
        </p:nvSpPr>
        <p:spPr>
          <a:xfrm>
            <a:off x="11775106" y="2748280"/>
            <a:ext cx="5640289" cy="344654"/>
          </a:xfrm>
          <a:prstGeom prst="rect">
            <a:avLst/>
          </a:prstGeom>
        </p:spPr>
        <p:txBody>
          <a:bodyPr lIns="0" tIns="0" rIns="0" bIns="0" rtlCol="0" anchor="t">
            <a:spAutoFit/>
          </a:bodyPr>
          <a:lstStyle/>
          <a:p>
            <a:pPr marL="0" lvl="0" indent="0" algn="l">
              <a:lnSpc>
                <a:spcPts val="2847"/>
              </a:lnSpc>
            </a:pPr>
            <a:r>
              <a:rPr lang="en-US" sz="2259">
                <a:solidFill>
                  <a:srgbClr val="FFFFFF"/>
                </a:solidFill>
                <a:latin typeface="DM Sans"/>
                <a:ea typeface="DM Sans"/>
                <a:cs typeface="DM Sans"/>
                <a:sym typeface="DM Sans"/>
              </a:rPr>
              <a:t>Vaezipour et al. 2023; Brassel et al. 2023</a:t>
            </a:r>
          </a:p>
        </p:txBody>
      </p:sp>
      <p:sp>
        <p:nvSpPr>
          <p:cNvPr id="18" name="TextBox 18"/>
          <p:cNvSpPr txBox="1"/>
          <p:nvPr/>
        </p:nvSpPr>
        <p:spPr>
          <a:xfrm>
            <a:off x="12735700" y="8508432"/>
            <a:ext cx="4500162" cy="697005"/>
          </a:xfrm>
          <a:prstGeom prst="rect">
            <a:avLst/>
          </a:prstGeom>
        </p:spPr>
        <p:txBody>
          <a:bodyPr lIns="0" tIns="0" rIns="0" bIns="0" rtlCol="0" anchor="t">
            <a:spAutoFit/>
          </a:bodyPr>
          <a:lstStyle/>
          <a:p>
            <a:pPr marL="0" lvl="0" indent="0" algn="r">
              <a:lnSpc>
                <a:spcPts val="2847"/>
              </a:lnSpc>
            </a:pPr>
            <a:r>
              <a:rPr lang="en-US" sz="2259">
                <a:solidFill>
                  <a:srgbClr val="FFFFFF"/>
                </a:solidFill>
                <a:latin typeface="DM Sans Bold"/>
                <a:ea typeface="DM Sans Bold"/>
                <a:cs typeface="DM Sans Bold"/>
                <a:sym typeface="DM Sans Bold"/>
              </a:rPr>
              <a:t>‘which VR technologies work for whom, in which contexts’</a:t>
            </a:r>
          </a:p>
        </p:txBody>
      </p:sp>
      <p:sp>
        <p:nvSpPr>
          <p:cNvPr id="19" name="Freeform 19">
            <a:extLst>
              <a:ext uri="{C183D7F6-B498-43B3-948B-1728B52AA6E4}">
                <adec:decorative xmlns:adec="http://schemas.microsoft.com/office/drawing/2017/decorative" val="1"/>
              </a:ext>
            </a:extLst>
          </p:cNvPr>
          <p:cNvSpPr/>
          <p:nvPr/>
        </p:nvSpPr>
        <p:spPr>
          <a:xfrm rot="10436461">
            <a:off x="14776661" y="-3916343"/>
            <a:ext cx="6566182" cy="6566182"/>
          </a:xfrm>
          <a:custGeom>
            <a:avLst/>
            <a:gdLst/>
            <a:ahLst/>
            <a:cxnLst/>
            <a:rect l="l" t="t" r="r" b="b"/>
            <a:pathLst>
              <a:path w="6566182" h="6566182">
                <a:moveTo>
                  <a:pt x="0" y="0"/>
                </a:moveTo>
                <a:lnTo>
                  <a:pt x="6566183" y="0"/>
                </a:lnTo>
                <a:lnTo>
                  <a:pt x="6566183" y="6566182"/>
                </a:lnTo>
                <a:lnTo>
                  <a:pt x="0" y="65661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Freeform 20">
            <a:extLst>
              <a:ext uri="{C183D7F6-B498-43B3-948B-1728B52AA6E4}">
                <adec:decorative xmlns:adec="http://schemas.microsoft.com/office/drawing/2017/decorative" val="1"/>
              </a:ext>
            </a:extLst>
          </p:cNvPr>
          <p:cNvSpPr/>
          <p:nvPr/>
        </p:nvSpPr>
        <p:spPr>
          <a:xfrm>
            <a:off x="11997703" y="8295274"/>
            <a:ext cx="650028" cy="1021472"/>
          </a:xfrm>
          <a:custGeom>
            <a:avLst/>
            <a:gdLst/>
            <a:ahLst/>
            <a:cxnLst/>
            <a:rect l="l" t="t" r="r" b="b"/>
            <a:pathLst>
              <a:path w="650028" h="1021472">
                <a:moveTo>
                  <a:pt x="0" y="0"/>
                </a:moveTo>
                <a:lnTo>
                  <a:pt x="650028" y="0"/>
                </a:lnTo>
                <a:lnTo>
                  <a:pt x="650028" y="1021473"/>
                </a:lnTo>
                <a:lnTo>
                  <a:pt x="0" y="10214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a:extLst>
              <a:ext uri="{C183D7F6-B498-43B3-948B-1728B52AA6E4}">
                <adec:decorative xmlns:adec="http://schemas.microsoft.com/office/drawing/2017/decorative" val="1"/>
              </a:ext>
            </a:extLst>
          </p:cNvPr>
          <p:cNvSpPr/>
          <p:nvPr/>
        </p:nvSpPr>
        <p:spPr>
          <a:xfrm>
            <a:off x="12512345" y="9045551"/>
            <a:ext cx="270771" cy="425498"/>
          </a:xfrm>
          <a:custGeom>
            <a:avLst/>
            <a:gdLst/>
            <a:ahLst/>
            <a:cxnLst/>
            <a:rect l="l" t="t" r="r" b="b"/>
            <a:pathLst>
              <a:path w="270771" h="425498">
                <a:moveTo>
                  <a:pt x="0" y="0"/>
                </a:moveTo>
                <a:lnTo>
                  <a:pt x="270772" y="0"/>
                </a:lnTo>
                <a:lnTo>
                  <a:pt x="270772" y="425498"/>
                </a:lnTo>
                <a:lnTo>
                  <a:pt x="0" y="4254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a:extLst>
              <a:ext uri="{C183D7F6-B498-43B3-948B-1728B52AA6E4}">
                <adec:decorative xmlns:adec="http://schemas.microsoft.com/office/drawing/2017/decorative" val="1"/>
              </a:ext>
            </a:extLst>
          </p:cNvPr>
          <p:cNvSpPr/>
          <p:nvPr/>
        </p:nvSpPr>
        <p:spPr>
          <a:xfrm>
            <a:off x="17323831" y="8549455"/>
            <a:ext cx="360437" cy="566402"/>
          </a:xfrm>
          <a:custGeom>
            <a:avLst/>
            <a:gdLst/>
            <a:ahLst/>
            <a:cxnLst/>
            <a:rect l="l" t="t" r="r" b="b"/>
            <a:pathLst>
              <a:path w="360437" h="566402">
                <a:moveTo>
                  <a:pt x="0" y="0"/>
                </a:moveTo>
                <a:lnTo>
                  <a:pt x="360437" y="0"/>
                </a:lnTo>
                <a:lnTo>
                  <a:pt x="360437" y="566402"/>
                </a:lnTo>
                <a:lnTo>
                  <a:pt x="0" y="5664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a:extLst>
              <a:ext uri="{C183D7F6-B498-43B3-948B-1728B52AA6E4}">
                <adec:decorative xmlns:adec="http://schemas.microsoft.com/office/drawing/2017/decorative" val="1"/>
              </a:ext>
            </a:extLst>
          </p:cNvPr>
          <p:cNvSpPr/>
          <p:nvPr/>
        </p:nvSpPr>
        <p:spPr>
          <a:xfrm>
            <a:off x="4132565" y="3767704"/>
            <a:ext cx="415731" cy="2894330"/>
          </a:xfrm>
          <a:custGeom>
            <a:avLst/>
            <a:gdLst/>
            <a:ahLst/>
            <a:cxnLst/>
            <a:rect l="l" t="t" r="r" b="b"/>
            <a:pathLst>
              <a:path w="415731" h="2894330">
                <a:moveTo>
                  <a:pt x="0" y="0"/>
                </a:moveTo>
                <a:lnTo>
                  <a:pt x="415731" y="0"/>
                </a:lnTo>
                <a:lnTo>
                  <a:pt x="415731" y="2894330"/>
                </a:lnTo>
                <a:lnTo>
                  <a:pt x="0" y="28943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5003622" y="3984923"/>
            <a:ext cx="4434899" cy="955610"/>
          </a:xfrm>
          <a:prstGeom prst="rect">
            <a:avLst/>
          </a:prstGeom>
        </p:spPr>
        <p:txBody>
          <a:bodyPr lIns="0" tIns="0" rIns="0" bIns="0" rtlCol="0" anchor="t">
            <a:spAutoFit/>
          </a:bodyPr>
          <a:lstStyle/>
          <a:p>
            <a:pPr marL="0" lvl="0" indent="0" algn="ctr">
              <a:lnSpc>
                <a:spcPts val="3825"/>
              </a:lnSpc>
              <a:spcBef>
                <a:spcPct val="0"/>
              </a:spcBef>
            </a:pPr>
            <a:r>
              <a:rPr lang="en-US" sz="2771" dirty="0">
                <a:solidFill>
                  <a:srgbClr val="051D40"/>
                </a:solidFill>
                <a:latin typeface="DM Sans Bold"/>
                <a:ea typeface="DM Sans Bold"/>
                <a:cs typeface="DM Sans Bold"/>
                <a:sym typeface="DM Sans Bold"/>
              </a:rPr>
              <a:t>Potential for communication disability</a:t>
            </a:r>
          </a:p>
        </p:txBody>
      </p:sp>
      <p:sp>
        <p:nvSpPr>
          <p:cNvPr id="25" name="TextBox 25"/>
          <p:cNvSpPr txBox="1"/>
          <p:nvPr/>
        </p:nvSpPr>
        <p:spPr>
          <a:xfrm>
            <a:off x="6792491" y="2598740"/>
            <a:ext cx="3370517" cy="777611"/>
          </a:xfrm>
          <a:prstGeom prst="rect">
            <a:avLst/>
          </a:prstGeom>
        </p:spPr>
        <p:txBody>
          <a:bodyPr lIns="0" tIns="0" rIns="0" bIns="0" rtlCol="0" anchor="t">
            <a:spAutoFit/>
          </a:bodyPr>
          <a:lstStyle/>
          <a:p>
            <a:pPr marL="0" lvl="0" indent="0" algn="ctr">
              <a:lnSpc>
                <a:spcPts val="6366"/>
              </a:lnSpc>
              <a:spcBef>
                <a:spcPct val="0"/>
              </a:spcBef>
            </a:pPr>
            <a:r>
              <a:rPr lang="en-US" sz="4613">
                <a:solidFill>
                  <a:srgbClr val="051D40"/>
                </a:solidFill>
                <a:latin typeface="DM Sans Bold"/>
                <a:ea typeface="DM Sans Bold"/>
                <a:cs typeface="DM Sans Bold"/>
                <a:sym typeface="DM Sans Bold"/>
              </a:rPr>
              <a:t>Used in TBI</a:t>
            </a:r>
          </a:p>
        </p:txBody>
      </p:sp>
      <p:sp>
        <p:nvSpPr>
          <p:cNvPr id="26" name="TextBox 26"/>
          <p:cNvSpPr txBox="1"/>
          <p:nvPr/>
        </p:nvSpPr>
        <p:spPr>
          <a:xfrm>
            <a:off x="6738680" y="5463615"/>
            <a:ext cx="5036426" cy="942885"/>
          </a:xfrm>
          <a:prstGeom prst="rect">
            <a:avLst/>
          </a:prstGeom>
        </p:spPr>
        <p:txBody>
          <a:bodyPr lIns="0" tIns="0" rIns="0" bIns="0" rtlCol="0" anchor="t">
            <a:spAutoFit/>
          </a:bodyPr>
          <a:lstStyle/>
          <a:p>
            <a:pPr marL="0" lvl="0" indent="0" algn="ctr">
              <a:lnSpc>
                <a:spcPts val="3829"/>
              </a:lnSpc>
              <a:spcBef>
                <a:spcPct val="0"/>
              </a:spcBef>
            </a:pPr>
            <a:r>
              <a:rPr lang="en-US" sz="2774">
                <a:solidFill>
                  <a:srgbClr val="051D40"/>
                </a:solidFill>
                <a:latin typeface="DM Sans Bold"/>
                <a:ea typeface="DM Sans Bold"/>
                <a:cs typeface="DM Sans Bold"/>
                <a:sym typeface="DM Sans Bold"/>
              </a:rPr>
              <a:t>Potential for skill generalisation</a:t>
            </a:r>
          </a:p>
        </p:txBody>
      </p:sp>
      <p:sp>
        <p:nvSpPr>
          <p:cNvPr id="27" name="TextBox 27"/>
          <p:cNvSpPr txBox="1"/>
          <p:nvPr/>
        </p:nvSpPr>
        <p:spPr>
          <a:xfrm>
            <a:off x="5922956" y="6895072"/>
            <a:ext cx="4419934" cy="942885"/>
          </a:xfrm>
          <a:prstGeom prst="rect">
            <a:avLst/>
          </a:prstGeom>
        </p:spPr>
        <p:txBody>
          <a:bodyPr lIns="0" tIns="0" rIns="0" bIns="0" rtlCol="0" anchor="t">
            <a:spAutoFit/>
          </a:bodyPr>
          <a:lstStyle/>
          <a:p>
            <a:pPr marL="0" lvl="0" indent="0" algn="ctr">
              <a:lnSpc>
                <a:spcPts val="3829"/>
              </a:lnSpc>
              <a:spcBef>
                <a:spcPct val="0"/>
              </a:spcBef>
            </a:pPr>
            <a:r>
              <a:rPr lang="en-US" sz="2774">
                <a:solidFill>
                  <a:srgbClr val="051D40"/>
                </a:solidFill>
                <a:latin typeface="DM Sans Bold"/>
                <a:ea typeface="DM Sans Bold"/>
                <a:cs typeface="DM Sans Bold"/>
                <a:sym typeface="DM Sans Bold"/>
              </a:rPr>
              <a:t>Could support several communication goals</a:t>
            </a:r>
          </a:p>
        </p:txBody>
      </p:sp>
      <p:sp>
        <p:nvSpPr>
          <p:cNvPr id="28" name="TextBox 28"/>
          <p:cNvSpPr txBox="1"/>
          <p:nvPr/>
        </p:nvSpPr>
        <p:spPr>
          <a:xfrm>
            <a:off x="7244460" y="8137042"/>
            <a:ext cx="4200695" cy="1280787"/>
          </a:xfrm>
          <a:prstGeom prst="rect">
            <a:avLst/>
          </a:prstGeom>
        </p:spPr>
        <p:txBody>
          <a:bodyPr lIns="0" tIns="0" rIns="0" bIns="0" rtlCol="0" anchor="t">
            <a:spAutoFit/>
          </a:bodyPr>
          <a:lstStyle/>
          <a:p>
            <a:pPr marL="0" lvl="0" indent="0" algn="ctr">
              <a:lnSpc>
                <a:spcPts val="5184"/>
              </a:lnSpc>
              <a:spcBef>
                <a:spcPct val="0"/>
              </a:spcBef>
            </a:pPr>
            <a:r>
              <a:rPr lang="en-US" sz="3756">
                <a:solidFill>
                  <a:srgbClr val="051D40"/>
                </a:solidFill>
                <a:latin typeface="DM Sans Bold"/>
                <a:ea typeface="DM Sans Bold"/>
                <a:cs typeface="DM Sans Bold"/>
                <a:sym typeface="DM Sans Bold"/>
              </a:rPr>
              <a:t>Evidence requires development</a:t>
            </a:r>
          </a:p>
        </p:txBody>
      </p:sp>
      <p:sp>
        <p:nvSpPr>
          <p:cNvPr id="29" name="TextBox 29"/>
          <p:cNvSpPr txBox="1"/>
          <p:nvPr/>
        </p:nvSpPr>
        <p:spPr>
          <a:xfrm>
            <a:off x="-639478" y="4993509"/>
            <a:ext cx="4490889" cy="344654"/>
          </a:xfrm>
          <a:prstGeom prst="rect">
            <a:avLst/>
          </a:prstGeom>
        </p:spPr>
        <p:txBody>
          <a:bodyPr lIns="0" tIns="0" rIns="0" bIns="0" rtlCol="0" anchor="t">
            <a:spAutoFit/>
          </a:bodyPr>
          <a:lstStyle/>
          <a:p>
            <a:pPr marL="0" lvl="0" indent="0" algn="r">
              <a:lnSpc>
                <a:spcPts val="2847"/>
              </a:lnSpc>
            </a:pPr>
            <a:r>
              <a:rPr lang="en-US" sz="2259">
                <a:solidFill>
                  <a:srgbClr val="FFFFFF"/>
                </a:solidFill>
                <a:latin typeface="DM Sans"/>
                <a:ea typeface="DM Sans"/>
                <a:cs typeface="DM Sans"/>
                <a:sym typeface="DM Sans"/>
              </a:rPr>
              <a:t>Bryant et al. 2020</a:t>
            </a:r>
          </a:p>
        </p:txBody>
      </p:sp>
      <p:sp>
        <p:nvSpPr>
          <p:cNvPr id="30" name="TextBox 30"/>
          <p:cNvSpPr txBox="1"/>
          <p:nvPr/>
        </p:nvSpPr>
        <p:spPr>
          <a:xfrm>
            <a:off x="-935088" y="7240337"/>
            <a:ext cx="4656045" cy="344654"/>
          </a:xfrm>
          <a:prstGeom prst="rect">
            <a:avLst/>
          </a:prstGeom>
        </p:spPr>
        <p:txBody>
          <a:bodyPr lIns="0" tIns="0" rIns="0" bIns="0" rtlCol="0" anchor="t">
            <a:spAutoFit/>
          </a:bodyPr>
          <a:lstStyle/>
          <a:p>
            <a:pPr marL="0" lvl="0" indent="0" algn="r">
              <a:lnSpc>
                <a:spcPts val="2847"/>
              </a:lnSpc>
            </a:pPr>
            <a:r>
              <a:rPr lang="en-US" sz="2259">
                <a:solidFill>
                  <a:srgbClr val="FFFFFF"/>
                </a:solidFill>
                <a:latin typeface="DM Sans"/>
                <a:ea typeface="DM Sans"/>
                <a:cs typeface="DM Sans"/>
                <a:sym typeface="DM Sans"/>
              </a:rPr>
              <a:t>Bailey et al. 2022</a:t>
            </a:r>
          </a:p>
        </p:txBody>
      </p:sp>
      <p:sp>
        <p:nvSpPr>
          <p:cNvPr id="31" name="TextBox 31"/>
          <p:cNvSpPr txBox="1">
            <a:spLocks noGrp="1"/>
          </p:cNvSpPr>
          <p:nvPr>
            <p:ph type="title" idx="4294967295"/>
          </p:nvPr>
        </p:nvSpPr>
        <p:spPr>
          <a:xfrm>
            <a:off x="1192910" y="795023"/>
            <a:ext cx="11218745" cy="9699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22"/>
              </a:lnSpc>
              <a:spcBef>
                <a:spcPct val="0"/>
              </a:spcBef>
              <a:spcAft>
                <a:spcPts val="0"/>
              </a:spcAft>
              <a:buClrTx/>
              <a:buSzTx/>
              <a:buFontTx/>
              <a:buNone/>
              <a:tabLst/>
              <a:defRPr/>
            </a:pPr>
            <a:r>
              <a:rPr kumimoji="0" lang="en-US" sz="6268" b="0" i="0" u="none" strike="noStrike" kern="1200" cap="none" spc="0" normalizeH="0" baseline="0" noProof="0" dirty="0">
                <a:ln>
                  <a:noFill/>
                </a:ln>
                <a:solidFill>
                  <a:srgbClr val="FFFFFF"/>
                </a:solidFill>
                <a:effectLst/>
                <a:uLnTx/>
                <a:uFillTx/>
                <a:latin typeface="Now Bold"/>
                <a:ea typeface="Now Bold"/>
                <a:cs typeface="Now Bold"/>
                <a:sym typeface="Now Bold"/>
              </a:rPr>
              <a:t>VIRTUAL REALITY IN SLT</a:t>
            </a:r>
          </a:p>
        </p:txBody>
      </p:sp>
      <p:sp>
        <p:nvSpPr>
          <p:cNvPr id="32" name="TextBox 32"/>
          <p:cNvSpPr txBox="1"/>
          <p:nvPr/>
        </p:nvSpPr>
        <p:spPr>
          <a:xfrm>
            <a:off x="1192910" y="8630975"/>
            <a:ext cx="5468570" cy="390250"/>
          </a:xfrm>
          <a:prstGeom prst="rect">
            <a:avLst/>
          </a:prstGeom>
        </p:spPr>
        <p:txBody>
          <a:bodyPr lIns="0" tIns="0" rIns="0" bIns="0" rtlCol="0" anchor="t">
            <a:spAutoFit/>
          </a:bodyPr>
          <a:lstStyle/>
          <a:p>
            <a:pPr algn="ctr">
              <a:lnSpc>
                <a:spcPts val="3161"/>
              </a:lnSpc>
              <a:spcBef>
                <a:spcPct val="0"/>
              </a:spcBef>
            </a:pPr>
            <a:r>
              <a:rPr lang="en-US" sz="2257">
                <a:solidFill>
                  <a:srgbClr val="FFFFFF"/>
                </a:solidFill>
                <a:latin typeface="DM Sans Bold"/>
                <a:ea typeface="DM Sans Bold"/>
                <a:cs typeface="DM Sans Bold"/>
                <a:sym typeface="DM Sans Bold"/>
              </a:rPr>
              <a:t>Preliminary evidence base in autism</a:t>
            </a:r>
          </a:p>
        </p:txBody>
      </p:sp>
      <p:sp>
        <p:nvSpPr>
          <p:cNvPr id="33" name="Freeform 33">
            <a:extLst>
              <a:ext uri="{C183D7F6-B498-43B3-948B-1728B52AA6E4}">
                <adec:decorative xmlns:adec="http://schemas.microsoft.com/office/drawing/2017/decorative" val="1"/>
              </a:ext>
            </a:extLst>
          </p:cNvPr>
          <p:cNvSpPr/>
          <p:nvPr/>
        </p:nvSpPr>
        <p:spPr>
          <a:xfrm>
            <a:off x="-4076908" y="8414141"/>
            <a:ext cx="7086596" cy="7086596"/>
          </a:xfrm>
          <a:custGeom>
            <a:avLst/>
            <a:gdLst/>
            <a:ahLst/>
            <a:cxnLst/>
            <a:rect l="l" t="t" r="r" b="b"/>
            <a:pathLst>
              <a:path w="7086596" h="7086596">
                <a:moveTo>
                  <a:pt x="0" y="0"/>
                </a:moveTo>
                <a:lnTo>
                  <a:pt x="7086595" y="0"/>
                </a:lnTo>
                <a:lnTo>
                  <a:pt x="7086595" y="7086596"/>
                </a:lnTo>
                <a:lnTo>
                  <a:pt x="0" y="70865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618198" y="2384346"/>
            <a:ext cx="1302860" cy="1302860"/>
          </a:xfrm>
          <a:custGeom>
            <a:avLst/>
            <a:gdLst/>
            <a:ahLst/>
            <a:cxnLst/>
            <a:rect l="l" t="t" r="r" b="b"/>
            <a:pathLst>
              <a:path w="1302860" h="1302860">
                <a:moveTo>
                  <a:pt x="0" y="0"/>
                </a:moveTo>
                <a:lnTo>
                  <a:pt x="1302860" y="0"/>
                </a:lnTo>
                <a:lnTo>
                  <a:pt x="1302860" y="1302860"/>
                </a:lnTo>
                <a:lnTo>
                  <a:pt x="0" y="130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C183D7F6-B498-43B3-948B-1728B52AA6E4}">
                <adec:decorative xmlns:adec="http://schemas.microsoft.com/office/drawing/2017/decorative" val="1"/>
              </a:ext>
            </a:extLst>
          </p:cNvPr>
          <p:cNvSpPr/>
          <p:nvPr/>
        </p:nvSpPr>
        <p:spPr>
          <a:xfrm>
            <a:off x="1750670" y="6648312"/>
            <a:ext cx="1038444" cy="1038444"/>
          </a:xfrm>
          <a:custGeom>
            <a:avLst/>
            <a:gdLst/>
            <a:ahLst/>
            <a:cxnLst/>
            <a:rect l="l" t="t" r="r" b="b"/>
            <a:pathLst>
              <a:path w="1038444" h="1038444">
                <a:moveTo>
                  <a:pt x="0" y="0"/>
                </a:moveTo>
                <a:lnTo>
                  <a:pt x="1038444" y="0"/>
                </a:lnTo>
                <a:lnTo>
                  <a:pt x="1038444" y="1038444"/>
                </a:lnTo>
                <a:lnTo>
                  <a:pt x="0" y="10384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1734343" y="7717344"/>
            <a:ext cx="1071097" cy="1071097"/>
          </a:xfrm>
          <a:custGeom>
            <a:avLst/>
            <a:gdLst/>
            <a:ahLst/>
            <a:cxnLst/>
            <a:rect l="l" t="t" r="r" b="b"/>
            <a:pathLst>
              <a:path w="1071097" h="1071097">
                <a:moveTo>
                  <a:pt x="0" y="0"/>
                </a:moveTo>
                <a:lnTo>
                  <a:pt x="1071098" y="0"/>
                </a:lnTo>
                <a:lnTo>
                  <a:pt x="1071098" y="1071097"/>
                </a:lnTo>
                <a:lnTo>
                  <a:pt x="0" y="10710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6" name="TextBox 6"/>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7" name="TextBox 7"/>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8" name="TextBox 8"/>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r>
                <a:rPr lang="en-US" sz="4939" dirty="0">
                  <a:solidFill>
                    <a:srgbClr val="F5F5F5"/>
                  </a:solidFill>
                  <a:latin typeface="DM Sans Bold"/>
                  <a:ea typeface="DM Sans Bold"/>
                  <a:cs typeface="DM Sans Bold"/>
                  <a:sym typeface="DM Sans Bold"/>
                </a:rPr>
                <a:t>The current study</a:t>
              </a:r>
            </a:p>
          </p:txBody>
        </p:sp>
      </p:grpSp>
      <p:grpSp>
        <p:nvGrpSpPr>
          <p:cNvPr id="9" name="Group 9">
            <a:extLst>
              <a:ext uri="{C183D7F6-B498-43B3-948B-1728B52AA6E4}">
                <adec:decorative xmlns:adec="http://schemas.microsoft.com/office/drawing/2017/decorative" val="1"/>
              </a:ext>
            </a:extLst>
          </p:cNvPr>
          <p:cNvGrpSpPr/>
          <p:nvPr/>
        </p:nvGrpSpPr>
        <p:grpSpPr>
          <a:xfrm>
            <a:off x="3212538" y="2066073"/>
            <a:ext cx="13398256" cy="2296186"/>
            <a:chOff x="0" y="0"/>
            <a:chExt cx="3528759" cy="604757"/>
          </a:xfrm>
        </p:grpSpPr>
        <p:sp>
          <p:nvSpPr>
            <p:cNvPr id="10" name="Freeform 10"/>
            <p:cNvSpPr/>
            <p:nvPr/>
          </p:nvSpPr>
          <p:spPr>
            <a:xfrm>
              <a:off x="0" y="0"/>
              <a:ext cx="3528759" cy="604757"/>
            </a:xfrm>
            <a:custGeom>
              <a:avLst/>
              <a:gdLst/>
              <a:ahLst/>
              <a:cxnLst/>
              <a:rect l="l" t="t" r="r" b="b"/>
              <a:pathLst>
                <a:path w="3528759" h="604757">
                  <a:moveTo>
                    <a:pt x="29469" y="0"/>
                  </a:moveTo>
                  <a:lnTo>
                    <a:pt x="3499290" y="0"/>
                  </a:lnTo>
                  <a:cubicBezTo>
                    <a:pt x="3515565" y="0"/>
                    <a:pt x="3528759" y="13194"/>
                    <a:pt x="3528759" y="29469"/>
                  </a:cubicBezTo>
                  <a:lnTo>
                    <a:pt x="3528759" y="575287"/>
                  </a:lnTo>
                  <a:cubicBezTo>
                    <a:pt x="3528759" y="591563"/>
                    <a:pt x="3515565" y="604757"/>
                    <a:pt x="3499290" y="604757"/>
                  </a:cubicBezTo>
                  <a:lnTo>
                    <a:pt x="29469" y="604757"/>
                  </a:lnTo>
                  <a:cubicBezTo>
                    <a:pt x="13194" y="604757"/>
                    <a:pt x="0" y="591563"/>
                    <a:pt x="0" y="575287"/>
                  </a:cubicBezTo>
                  <a:lnTo>
                    <a:pt x="0" y="29469"/>
                  </a:lnTo>
                  <a:cubicBezTo>
                    <a:pt x="0" y="13194"/>
                    <a:pt x="13194" y="0"/>
                    <a:pt x="29469" y="0"/>
                  </a:cubicBezTo>
                  <a:close/>
                </a:path>
              </a:pathLst>
            </a:custGeom>
            <a:solidFill>
              <a:srgbClr val="19B1CB"/>
            </a:solidFill>
          </p:spPr>
        </p:sp>
        <p:sp>
          <p:nvSpPr>
            <p:cNvPr id="11" name="TextBox 11"/>
            <p:cNvSpPr txBox="1"/>
            <p:nvPr/>
          </p:nvSpPr>
          <p:spPr>
            <a:xfrm>
              <a:off x="0" y="-47625"/>
              <a:ext cx="3528759" cy="652382"/>
            </a:xfrm>
            <a:prstGeom prst="rect">
              <a:avLst/>
            </a:prstGeom>
          </p:spPr>
          <p:txBody>
            <a:bodyPr lIns="50800" tIns="50800" rIns="50800" bIns="50800" rtlCol="0" anchor="ctr"/>
            <a:lstStyle/>
            <a:p>
              <a:pPr algn="ctr">
                <a:lnSpc>
                  <a:spcPts val="3301"/>
                </a:lnSpc>
              </a:pPr>
              <a:endParaRPr/>
            </a:p>
          </p:txBody>
        </p:sp>
      </p:grpSp>
      <p:sp>
        <p:nvSpPr>
          <p:cNvPr id="12" name="TextBox 12"/>
          <p:cNvSpPr txBox="1"/>
          <p:nvPr/>
        </p:nvSpPr>
        <p:spPr>
          <a:xfrm>
            <a:off x="3456954" y="2988151"/>
            <a:ext cx="13802346" cy="842444"/>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To explore Speech and Language Therapists’ knowledge and attitudes towards immersive virtual reality (VR) as a clinical tool for autistic children. </a:t>
            </a:r>
          </a:p>
        </p:txBody>
      </p:sp>
      <p:grpSp>
        <p:nvGrpSpPr>
          <p:cNvPr id="13" name="Group 13">
            <a:extLst>
              <a:ext uri="{C183D7F6-B498-43B3-948B-1728B52AA6E4}">
                <adec:decorative xmlns:adec="http://schemas.microsoft.com/office/drawing/2017/decorative" val="1"/>
              </a:ext>
            </a:extLst>
          </p:cNvPr>
          <p:cNvGrpSpPr/>
          <p:nvPr/>
        </p:nvGrpSpPr>
        <p:grpSpPr>
          <a:xfrm>
            <a:off x="3456954" y="2313874"/>
            <a:ext cx="9987341" cy="1924560"/>
            <a:chOff x="0" y="0"/>
            <a:chExt cx="13316455" cy="2566080"/>
          </a:xfrm>
        </p:grpSpPr>
        <p:sp>
          <p:nvSpPr>
            <p:cNvPr id="14" name="TextBox 14"/>
            <p:cNvSpPr txBox="1"/>
            <p:nvPr/>
          </p:nvSpPr>
          <p:spPr>
            <a:xfrm>
              <a:off x="0" y="1176114"/>
              <a:ext cx="13316455" cy="456176"/>
            </a:xfrm>
            <a:prstGeom prst="rect">
              <a:avLst/>
            </a:prstGeom>
          </p:spPr>
          <p:txBody>
            <a:bodyPr lIns="0" tIns="0" rIns="0" bIns="0" rtlCol="0" anchor="t">
              <a:spAutoFit/>
            </a:bodyPr>
            <a:lstStyle/>
            <a:p>
              <a:pPr algn="l">
                <a:lnSpc>
                  <a:spcPts val="2881"/>
                </a:lnSpc>
              </a:pPr>
              <a:endParaRPr/>
            </a:p>
          </p:txBody>
        </p:sp>
        <p:sp>
          <p:nvSpPr>
            <p:cNvPr id="15" name="TextBox 15"/>
            <p:cNvSpPr txBox="1"/>
            <p:nvPr/>
          </p:nvSpPr>
          <p:spPr>
            <a:xfrm>
              <a:off x="0" y="2109904"/>
              <a:ext cx="13316455" cy="456176"/>
            </a:xfrm>
            <a:prstGeom prst="rect">
              <a:avLst/>
            </a:prstGeom>
          </p:spPr>
          <p:txBody>
            <a:bodyPr lIns="0" tIns="0" rIns="0" bIns="0" rtlCol="0" anchor="t">
              <a:spAutoFit/>
            </a:bodyPr>
            <a:lstStyle/>
            <a:p>
              <a:pPr algn="l">
                <a:lnSpc>
                  <a:spcPts val="2881"/>
                </a:lnSpc>
              </a:pPr>
              <a:endParaRPr/>
            </a:p>
          </p:txBody>
        </p:sp>
        <p:sp>
          <p:nvSpPr>
            <p:cNvPr id="16" name="TextBox 16"/>
            <p:cNvSpPr txBox="1"/>
            <p:nvPr/>
          </p:nvSpPr>
          <p:spPr>
            <a:xfrm>
              <a:off x="0" y="0"/>
              <a:ext cx="13316455" cy="698500"/>
            </a:xfrm>
            <a:prstGeom prst="rect">
              <a:avLst/>
            </a:prstGeom>
          </p:spPr>
          <p:txBody>
            <a:bodyPr lIns="0" tIns="0" rIns="0" bIns="0" rtlCol="0" anchor="t">
              <a:spAutoFit/>
            </a:bodyPr>
            <a:lstStyle/>
            <a:p>
              <a:pPr marL="0" lvl="0" indent="0" algn="l">
                <a:lnSpc>
                  <a:spcPts val="4127"/>
                </a:lnSpc>
                <a:spcBef>
                  <a:spcPct val="0"/>
                </a:spcBef>
              </a:pPr>
              <a:r>
                <a:rPr lang="en-US" sz="3439">
                  <a:solidFill>
                    <a:srgbClr val="F5F5F5"/>
                  </a:solidFill>
                  <a:latin typeface="DM Sans Bold"/>
                  <a:ea typeface="DM Sans Bold"/>
                  <a:cs typeface="DM Sans Bold"/>
                  <a:sym typeface="DM Sans Bold"/>
                </a:rPr>
                <a:t>Aim</a:t>
              </a:r>
            </a:p>
          </p:txBody>
        </p:sp>
      </p:grpSp>
      <p:grpSp>
        <p:nvGrpSpPr>
          <p:cNvPr id="17" name="Group 17">
            <a:extLst>
              <a:ext uri="{C183D7F6-B498-43B3-948B-1728B52AA6E4}">
                <adec:decorative xmlns:adec="http://schemas.microsoft.com/office/drawing/2017/decorative" val="1"/>
              </a:ext>
            </a:extLst>
          </p:cNvPr>
          <p:cNvGrpSpPr/>
          <p:nvPr/>
        </p:nvGrpSpPr>
        <p:grpSpPr>
          <a:xfrm>
            <a:off x="3456954" y="4914709"/>
            <a:ext cx="9987341" cy="1924560"/>
            <a:chOff x="0" y="0"/>
            <a:chExt cx="13316455" cy="2566080"/>
          </a:xfrm>
        </p:grpSpPr>
        <p:sp>
          <p:nvSpPr>
            <p:cNvPr id="18" name="TextBox 18"/>
            <p:cNvSpPr txBox="1"/>
            <p:nvPr/>
          </p:nvSpPr>
          <p:spPr>
            <a:xfrm>
              <a:off x="0" y="1176114"/>
              <a:ext cx="13316455" cy="456176"/>
            </a:xfrm>
            <a:prstGeom prst="rect">
              <a:avLst/>
            </a:prstGeom>
          </p:spPr>
          <p:txBody>
            <a:bodyPr lIns="0" tIns="0" rIns="0" bIns="0" rtlCol="0" anchor="t">
              <a:spAutoFit/>
            </a:bodyPr>
            <a:lstStyle/>
            <a:p>
              <a:pPr algn="l">
                <a:lnSpc>
                  <a:spcPts val="2881"/>
                </a:lnSpc>
              </a:pPr>
              <a:endParaRPr/>
            </a:p>
          </p:txBody>
        </p:sp>
        <p:sp>
          <p:nvSpPr>
            <p:cNvPr id="19" name="TextBox 19"/>
            <p:cNvSpPr txBox="1"/>
            <p:nvPr/>
          </p:nvSpPr>
          <p:spPr>
            <a:xfrm>
              <a:off x="0" y="2109904"/>
              <a:ext cx="13316455" cy="456176"/>
            </a:xfrm>
            <a:prstGeom prst="rect">
              <a:avLst/>
            </a:prstGeom>
          </p:spPr>
          <p:txBody>
            <a:bodyPr lIns="0" tIns="0" rIns="0" bIns="0" rtlCol="0" anchor="t">
              <a:spAutoFit/>
            </a:bodyPr>
            <a:lstStyle/>
            <a:p>
              <a:pPr algn="l">
                <a:lnSpc>
                  <a:spcPts val="2881"/>
                </a:lnSpc>
              </a:pPr>
              <a:endParaRPr/>
            </a:p>
          </p:txBody>
        </p:sp>
        <p:sp>
          <p:nvSpPr>
            <p:cNvPr id="20" name="TextBox 20"/>
            <p:cNvSpPr txBox="1"/>
            <p:nvPr/>
          </p:nvSpPr>
          <p:spPr>
            <a:xfrm>
              <a:off x="0" y="0"/>
              <a:ext cx="13316455" cy="698500"/>
            </a:xfrm>
            <a:prstGeom prst="rect">
              <a:avLst/>
            </a:prstGeom>
          </p:spPr>
          <p:txBody>
            <a:bodyPr lIns="0" tIns="0" rIns="0" bIns="0" rtlCol="0" anchor="t">
              <a:spAutoFit/>
            </a:bodyPr>
            <a:lstStyle/>
            <a:p>
              <a:pPr marL="0" lvl="0" indent="0" algn="l">
                <a:lnSpc>
                  <a:spcPts val="4127"/>
                </a:lnSpc>
                <a:spcBef>
                  <a:spcPct val="0"/>
                </a:spcBef>
              </a:pPr>
              <a:r>
                <a:rPr lang="en-US" sz="3439">
                  <a:solidFill>
                    <a:srgbClr val="F5F5F5"/>
                  </a:solidFill>
                  <a:latin typeface="DM Sans Bold"/>
                  <a:ea typeface="DM Sans Bold"/>
                  <a:cs typeface="DM Sans Bold"/>
                  <a:sym typeface="DM Sans Bold"/>
                </a:rPr>
                <a:t>Objectives</a:t>
              </a:r>
            </a:p>
          </p:txBody>
        </p:sp>
      </p:grpSp>
      <p:sp>
        <p:nvSpPr>
          <p:cNvPr id="21" name="TextBox 21"/>
          <p:cNvSpPr txBox="1"/>
          <p:nvPr/>
        </p:nvSpPr>
        <p:spPr>
          <a:xfrm>
            <a:off x="3456954" y="5854155"/>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a:t>
            </a:r>
            <a:r>
              <a:rPr lang="en-US" sz="2457">
                <a:solidFill>
                  <a:srgbClr val="0CC0DF"/>
                </a:solidFill>
                <a:latin typeface="DM Sans Bold"/>
                <a:ea typeface="DM Sans Bold"/>
                <a:cs typeface="DM Sans Bold"/>
                <a:sym typeface="DM Sans Bold"/>
              </a:rPr>
              <a:t>knowledge</a:t>
            </a:r>
            <a:r>
              <a:rPr lang="en-US" sz="2457">
                <a:solidFill>
                  <a:srgbClr val="FFFFFF"/>
                </a:solidFill>
                <a:latin typeface="DM Sans"/>
                <a:ea typeface="DM Sans"/>
                <a:cs typeface="DM Sans"/>
                <a:sym typeface="DM Sans"/>
              </a:rPr>
              <a:t> do SLTs have about VR?</a:t>
            </a:r>
          </a:p>
        </p:txBody>
      </p:sp>
      <p:sp>
        <p:nvSpPr>
          <p:cNvPr id="22" name="TextBox 22"/>
          <p:cNvSpPr txBox="1"/>
          <p:nvPr/>
        </p:nvSpPr>
        <p:spPr>
          <a:xfrm>
            <a:off x="3456954" y="6860123"/>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are SLT </a:t>
            </a:r>
            <a:r>
              <a:rPr lang="en-US" sz="2457">
                <a:solidFill>
                  <a:srgbClr val="0CC0DF"/>
                </a:solidFill>
                <a:latin typeface="DM Sans Bold"/>
                <a:ea typeface="DM Sans Bold"/>
                <a:cs typeface="DM Sans Bold"/>
                <a:sym typeface="DM Sans Bold"/>
              </a:rPr>
              <a:t>attitudes</a:t>
            </a:r>
            <a:r>
              <a:rPr lang="en-US" sz="2457">
                <a:solidFill>
                  <a:srgbClr val="FFFFFF"/>
                </a:solidFill>
                <a:latin typeface="DM Sans"/>
                <a:ea typeface="DM Sans"/>
                <a:cs typeface="DM Sans"/>
                <a:sym typeface="DM Sans"/>
              </a:rPr>
              <a:t> towards using VR as an intervention for autistic children?</a:t>
            </a:r>
          </a:p>
        </p:txBody>
      </p:sp>
      <p:sp>
        <p:nvSpPr>
          <p:cNvPr id="23" name="TextBox 23"/>
          <p:cNvSpPr txBox="1"/>
          <p:nvPr/>
        </p:nvSpPr>
        <p:spPr>
          <a:xfrm>
            <a:off x="3456954" y="7824207"/>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do SLTs need to </a:t>
            </a:r>
            <a:r>
              <a:rPr lang="en-US" sz="2457">
                <a:solidFill>
                  <a:srgbClr val="0CC0DF"/>
                </a:solidFill>
                <a:latin typeface="DM Sans Bold"/>
                <a:ea typeface="DM Sans Bold"/>
                <a:cs typeface="DM Sans Bold"/>
                <a:sym typeface="DM Sans Bold"/>
              </a:rPr>
              <a:t>support</a:t>
            </a:r>
            <a:r>
              <a:rPr lang="en-US" sz="2457">
                <a:solidFill>
                  <a:srgbClr val="FFFFFF"/>
                </a:solidFill>
                <a:latin typeface="DM Sans"/>
                <a:ea typeface="DM Sans"/>
                <a:cs typeface="DM Sans"/>
                <a:sym typeface="DM Sans"/>
              </a:rPr>
              <a:t> the implementation of VR for autistic children in an SLT setting</a:t>
            </a:r>
          </a:p>
        </p:txBody>
      </p:sp>
      <p:sp>
        <p:nvSpPr>
          <p:cNvPr id="24" name="Freeform 24">
            <a:extLst>
              <a:ext uri="{C183D7F6-B498-43B3-948B-1728B52AA6E4}">
                <adec:decorative xmlns:adec="http://schemas.microsoft.com/office/drawing/2017/decorative" val="1"/>
              </a:ext>
            </a:extLst>
          </p:cNvPr>
          <p:cNvSpPr/>
          <p:nvPr/>
        </p:nvSpPr>
        <p:spPr>
          <a:xfrm>
            <a:off x="1750142" y="5565391"/>
            <a:ext cx="1038972" cy="1038972"/>
          </a:xfrm>
          <a:custGeom>
            <a:avLst/>
            <a:gdLst/>
            <a:ahLst/>
            <a:cxnLst/>
            <a:rect l="l" t="t" r="r" b="b"/>
            <a:pathLst>
              <a:path w="1038972" h="1038972">
                <a:moveTo>
                  <a:pt x="0" y="0"/>
                </a:moveTo>
                <a:lnTo>
                  <a:pt x="1038972" y="0"/>
                </a:lnTo>
                <a:lnTo>
                  <a:pt x="1038972" y="1038972"/>
                </a:lnTo>
                <a:lnTo>
                  <a:pt x="0" y="1038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Title 24">
            <a:extLst>
              <a:ext uri="{FF2B5EF4-FFF2-40B4-BE49-F238E27FC236}">
                <a16:creationId xmlns:a16="http://schemas.microsoft.com/office/drawing/2014/main" id="{86914A69-5839-708D-9FC2-DE34139F22B7}"/>
              </a:ext>
            </a:extLst>
          </p:cNvPr>
          <p:cNvSpPr>
            <a:spLocks noGrp="1"/>
          </p:cNvSpPr>
          <p:nvPr>
            <p:ph type="title" idx="4294967295"/>
          </p:nvPr>
        </p:nvSpPr>
        <p:spPr>
          <a:xfrm>
            <a:off x="5796866" y="492442"/>
            <a:ext cx="8229600" cy="1143000"/>
          </a:xfrm>
        </p:spPr>
        <p:txBody>
          <a:bodyPr/>
          <a:lstStyle/>
          <a:p>
            <a:r>
              <a:rPr lang="en-US" dirty="0">
                <a:highlight>
                  <a:srgbClr val="FFFF00"/>
                </a:highlight>
              </a:rPr>
              <a:t>The current study</a:t>
            </a:r>
            <a:endParaRPr lang="en-GB" dirty="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618198" y="2384346"/>
            <a:ext cx="1302860" cy="1302860"/>
          </a:xfrm>
          <a:custGeom>
            <a:avLst/>
            <a:gdLst/>
            <a:ahLst/>
            <a:cxnLst/>
            <a:rect l="l" t="t" r="r" b="b"/>
            <a:pathLst>
              <a:path w="1302860" h="1302860">
                <a:moveTo>
                  <a:pt x="0" y="0"/>
                </a:moveTo>
                <a:lnTo>
                  <a:pt x="1302860" y="0"/>
                </a:lnTo>
                <a:lnTo>
                  <a:pt x="1302860" y="1302860"/>
                </a:lnTo>
                <a:lnTo>
                  <a:pt x="0" y="130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4" name="TextBox 4"/>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6" name="TextBox 6"/>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r>
                <a:rPr lang="en-US" sz="4939" dirty="0">
                  <a:solidFill>
                    <a:srgbClr val="F5F5F5"/>
                  </a:solidFill>
                  <a:latin typeface="DM Sans Bold"/>
                  <a:ea typeface="DM Sans Bold"/>
                  <a:cs typeface="DM Sans Bold"/>
                  <a:sym typeface="DM Sans Bold"/>
                </a:rPr>
                <a:t>The current study</a:t>
              </a:r>
            </a:p>
          </p:txBody>
        </p:sp>
      </p:grpSp>
      <p:grpSp>
        <p:nvGrpSpPr>
          <p:cNvPr id="7" name="Group 7">
            <a:extLst>
              <a:ext uri="{C183D7F6-B498-43B3-948B-1728B52AA6E4}">
                <adec:decorative xmlns:adec="http://schemas.microsoft.com/office/drawing/2017/decorative" val="1"/>
              </a:ext>
            </a:extLst>
          </p:cNvPr>
          <p:cNvGrpSpPr/>
          <p:nvPr/>
        </p:nvGrpSpPr>
        <p:grpSpPr>
          <a:xfrm>
            <a:off x="3212538" y="2066073"/>
            <a:ext cx="13398256" cy="2296186"/>
            <a:chOff x="0" y="0"/>
            <a:chExt cx="3528759" cy="604757"/>
          </a:xfrm>
        </p:grpSpPr>
        <p:sp>
          <p:nvSpPr>
            <p:cNvPr id="8" name="Freeform 8"/>
            <p:cNvSpPr/>
            <p:nvPr/>
          </p:nvSpPr>
          <p:spPr>
            <a:xfrm>
              <a:off x="0" y="0"/>
              <a:ext cx="3528759" cy="604757"/>
            </a:xfrm>
            <a:custGeom>
              <a:avLst/>
              <a:gdLst/>
              <a:ahLst/>
              <a:cxnLst/>
              <a:rect l="l" t="t" r="r" b="b"/>
              <a:pathLst>
                <a:path w="3528759" h="604757">
                  <a:moveTo>
                    <a:pt x="29469" y="0"/>
                  </a:moveTo>
                  <a:lnTo>
                    <a:pt x="3499290" y="0"/>
                  </a:lnTo>
                  <a:cubicBezTo>
                    <a:pt x="3515565" y="0"/>
                    <a:pt x="3528759" y="13194"/>
                    <a:pt x="3528759" y="29469"/>
                  </a:cubicBezTo>
                  <a:lnTo>
                    <a:pt x="3528759" y="575287"/>
                  </a:lnTo>
                  <a:cubicBezTo>
                    <a:pt x="3528759" y="591563"/>
                    <a:pt x="3515565" y="604757"/>
                    <a:pt x="3499290" y="604757"/>
                  </a:cubicBezTo>
                  <a:lnTo>
                    <a:pt x="29469" y="604757"/>
                  </a:lnTo>
                  <a:cubicBezTo>
                    <a:pt x="13194" y="604757"/>
                    <a:pt x="0" y="591563"/>
                    <a:pt x="0" y="575287"/>
                  </a:cubicBezTo>
                  <a:lnTo>
                    <a:pt x="0" y="29469"/>
                  </a:lnTo>
                  <a:cubicBezTo>
                    <a:pt x="0" y="13194"/>
                    <a:pt x="13194" y="0"/>
                    <a:pt x="29469" y="0"/>
                  </a:cubicBezTo>
                  <a:close/>
                </a:path>
              </a:pathLst>
            </a:custGeom>
            <a:solidFill>
              <a:srgbClr val="19B1CB"/>
            </a:solidFill>
          </p:spPr>
        </p:sp>
        <p:sp>
          <p:nvSpPr>
            <p:cNvPr id="9" name="TextBox 9"/>
            <p:cNvSpPr txBox="1"/>
            <p:nvPr/>
          </p:nvSpPr>
          <p:spPr>
            <a:xfrm>
              <a:off x="0" y="-47625"/>
              <a:ext cx="3528759" cy="652382"/>
            </a:xfrm>
            <a:prstGeom prst="rect">
              <a:avLst/>
            </a:prstGeom>
          </p:spPr>
          <p:txBody>
            <a:bodyPr lIns="50800" tIns="50800" rIns="50800" bIns="50800" rtlCol="0" anchor="ctr"/>
            <a:lstStyle/>
            <a:p>
              <a:pPr algn="ctr">
                <a:lnSpc>
                  <a:spcPts val="3301"/>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3212538" y="4638484"/>
            <a:ext cx="13398256" cy="3685151"/>
            <a:chOff x="0" y="0"/>
            <a:chExt cx="3528759" cy="970575"/>
          </a:xfrm>
        </p:grpSpPr>
        <p:sp>
          <p:nvSpPr>
            <p:cNvPr id="11" name="Freeform 11"/>
            <p:cNvSpPr/>
            <p:nvPr/>
          </p:nvSpPr>
          <p:spPr>
            <a:xfrm>
              <a:off x="0" y="0"/>
              <a:ext cx="3528759" cy="970575"/>
            </a:xfrm>
            <a:custGeom>
              <a:avLst/>
              <a:gdLst/>
              <a:ahLst/>
              <a:cxnLst/>
              <a:rect l="l" t="t" r="r" b="b"/>
              <a:pathLst>
                <a:path w="3528759" h="970575">
                  <a:moveTo>
                    <a:pt x="29469" y="0"/>
                  </a:moveTo>
                  <a:lnTo>
                    <a:pt x="3499290" y="0"/>
                  </a:lnTo>
                  <a:cubicBezTo>
                    <a:pt x="3515565" y="0"/>
                    <a:pt x="3528759" y="13194"/>
                    <a:pt x="3528759" y="29469"/>
                  </a:cubicBezTo>
                  <a:lnTo>
                    <a:pt x="3528759" y="941105"/>
                  </a:lnTo>
                  <a:cubicBezTo>
                    <a:pt x="3528759" y="957381"/>
                    <a:pt x="3515565" y="970575"/>
                    <a:pt x="3499290" y="970575"/>
                  </a:cubicBezTo>
                  <a:lnTo>
                    <a:pt x="29469" y="970575"/>
                  </a:lnTo>
                  <a:cubicBezTo>
                    <a:pt x="13194" y="970575"/>
                    <a:pt x="0" y="957381"/>
                    <a:pt x="0" y="941105"/>
                  </a:cubicBezTo>
                  <a:lnTo>
                    <a:pt x="0" y="29469"/>
                  </a:lnTo>
                  <a:cubicBezTo>
                    <a:pt x="0" y="13194"/>
                    <a:pt x="13194" y="0"/>
                    <a:pt x="29469" y="0"/>
                  </a:cubicBezTo>
                  <a:close/>
                </a:path>
              </a:pathLst>
            </a:custGeom>
            <a:solidFill>
              <a:srgbClr val="19B1CB"/>
            </a:solidFill>
          </p:spPr>
        </p:sp>
        <p:sp>
          <p:nvSpPr>
            <p:cNvPr id="12" name="TextBox 12"/>
            <p:cNvSpPr txBox="1"/>
            <p:nvPr/>
          </p:nvSpPr>
          <p:spPr>
            <a:xfrm>
              <a:off x="0" y="-47625"/>
              <a:ext cx="3528759" cy="1018200"/>
            </a:xfrm>
            <a:prstGeom prst="rect">
              <a:avLst/>
            </a:prstGeom>
          </p:spPr>
          <p:txBody>
            <a:bodyPr lIns="50800" tIns="50800" rIns="50800" bIns="50800" rtlCol="0" anchor="ctr"/>
            <a:lstStyle/>
            <a:p>
              <a:pPr algn="ctr">
                <a:lnSpc>
                  <a:spcPts val="3301"/>
                </a:lnSpc>
              </a:pPr>
              <a:endParaRPr/>
            </a:p>
          </p:txBody>
        </p:sp>
      </p:grpSp>
      <p:sp>
        <p:nvSpPr>
          <p:cNvPr id="13" name="Freeform 13">
            <a:extLst>
              <a:ext uri="{C183D7F6-B498-43B3-948B-1728B52AA6E4}">
                <adec:decorative xmlns:adec="http://schemas.microsoft.com/office/drawing/2017/decorative" val="1"/>
              </a:ext>
            </a:extLst>
          </p:cNvPr>
          <p:cNvSpPr/>
          <p:nvPr/>
        </p:nvSpPr>
        <p:spPr>
          <a:xfrm>
            <a:off x="1690540" y="5757456"/>
            <a:ext cx="1158176" cy="1324318"/>
          </a:xfrm>
          <a:custGeom>
            <a:avLst/>
            <a:gdLst/>
            <a:ahLst/>
            <a:cxnLst/>
            <a:rect l="l" t="t" r="r" b="b"/>
            <a:pathLst>
              <a:path w="1158176" h="1324318">
                <a:moveTo>
                  <a:pt x="0" y="0"/>
                </a:moveTo>
                <a:lnTo>
                  <a:pt x="1158176" y="0"/>
                </a:lnTo>
                <a:lnTo>
                  <a:pt x="1158176" y="1324318"/>
                </a:lnTo>
                <a:lnTo>
                  <a:pt x="0" y="13243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a:spLocks noGrp="1"/>
          </p:cNvSpPr>
          <p:nvPr>
            <p:ph type="title" idx="4294967295"/>
          </p:nvPr>
        </p:nvSpPr>
        <p:spPr>
          <a:xfrm>
            <a:off x="3456954" y="2988151"/>
            <a:ext cx="13802346" cy="8424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441"/>
              </a:lnSpc>
              <a:spcBef>
                <a:spcPct val="0"/>
              </a:spcBef>
              <a:spcAft>
                <a:spcPts val="0"/>
              </a:spcAft>
              <a:buClrTx/>
              <a:buSzTx/>
              <a:buFontTx/>
              <a:buNone/>
              <a:tabLst/>
              <a:defRPr/>
            </a:pPr>
            <a:r>
              <a:rPr kumimoji="0" lang="en-US" sz="2457" b="0" i="0" u="none" strike="noStrike" kern="1200" cap="none" spc="0" normalizeH="0" baseline="0" noProof="0" dirty="0">
                <a:ln>
                  <a:noFill/>
                </a:ln>
                <a:solidFill>
                  <a:srgbClr val="FFBD59"/>
                </a:solidFill>
                <a:effectLst/>
                <a:uLnTx/>
                <a:uFillTx/>
                <a:latin typeface="DM Sans Bold"/>
                <a:ea typeface="DM Sans Bold"/>
                <a:cs typeface="DM Sans Bold"/>
                <a:sym typeface="DM Sans Bold"/>
              </a:rPr>
              <a:t>Online cross-sectional survey</a:t>
            </a:r>
            <a:r>
              <a:rPr kumimoji="0" lang="en-US" sz="2457" b="0" i="0" u="none" strike="noStrike" kern="1200" cap="none" spc="0" normalizeH="0" baseline="0" noProof="0" dirty="0">
                <a:ln>
                  <a:noFill/>
                </a:ln>
                <a:solidFill>
                  <a:srgbClr val="FFFFFF"/>
                </a:solidFill>
                <a:effectLst/>
                <a:uLnTx/>
                <a:uFillTx/>
                <a:latin typeface="DM Sans"/>
                <a:ea typeface="DM Sans"/>
                <a:cs typeface="DM Sans"/>
                <a:sym typeface="DM Sans"/>
              </a:rPr>
              <a:t> with speech and language therapists working with autistic children in the UK</a:t>
            </a:r>
          </a:p>
        </p:txBody>
      </p:sp>
      <p:grpSp>
        <p:nvGrpSpPr>
          <p:cNvPr id="15" name="Group 15">
            <a:extLst>
              <a:ext uri="{C183D7F6-B498-43B3-948B-1728B52AA6E4}">
                <adec:decorative xmlns:adec="http://schemas.microsoft.com/office/drawing/2017/decorative" val="1"/>
              </a:ext>
            </a:extLst>
          </p:cNvPr>
          <p:cNvGrpSpPr/>
          <p:nvPr/>
        </p:nvGrpSpPr>
        <p:grpSpPr>
          <a:xfrm>
            <a:off x="3456954" y="2313874"/>
            <a:ext cx="9987341" cy="1924560"/>
            <a:chOff x="0" y="0"/>
            <a:chExt cx="13316455" cy="2566080"/>
          </a:xfrm>
        </p:grpSpPr>
        <p:sp>
          <p:nvSpPr>
            <p:cNvPr id="16" name="TextBox 16"/>
            <p:cNvSpPr txBox="1"/>
            <p:nvPr/>
          </p:nvSpPr>
          <p:spPr>
            <a:xfrm>
              <a:off x="0" y="1176114"/>
              <a:ext cx="13316455" cy="456176"/>
            </a:xfrm>
            <a:prstGeom prst="rect">
              <a:avLst/>
            </a:prstGeom>
          </p:spPr>
          <p:txBody>
            <a:bodyPr lIns="0" tIns="0" rIns="0" bIns="0" rtlCol="0" anchor="t">
              <a:spAutoFit/>
            </a:bodyPr>
            <a:lstStyle/>
            <a:p>
              <a:pPr algn="l">
                <a:lnSpc>
                  <a:spcPts val="2881"/>
                </a:lnSpc>
              </a:pPr>
              <a:endParaRPr/>
            </a:p>
          </p:txBody>
        </p:sp>
        <p:sp>
          <p:nvSpPr>
            <p:cNvPr id="17" name="TextBox 17"/>
            <p:cNvSpPr txBox="1"/>
            <p:nvPr/>
          </p:nvSpPr>
          <p:spPr>
            <a:xfrm>
              <a:off x="0" y="2109904"/>
              <a:ext cx="13316455" cy="456176"/>
            </a:xfrm>
            <a:prstGeom prst="rect">
              <a:avLst/>
            </a:prstGeom>
          </p:spPr>
          <p:txBody>
            <a:bodyPr lIns="0" tIns="0" rIns="0" bIns="0" rtlCol="0" anchor="t">
              <a:spAutoFit/>
            </a:bodyPr>
            <a:lstStyle/>
            <a:p>
              <a:pPr algn="l">
                <a:lnSpc>
                  <a:spcPts val="2881"/>
                </a:lnSpc>
              </a:pPr>
              <a:endParaRPr/>
            </a:p>
          </p:txBody>
        </p:sp>
        <p:sp>
          <p:nvSpPr>
            <p:cNvPr id="18" name="TextBox 18"/>
            <p:cNvSpPr txBox="1"/>
            <p:nvPr/>
          </p:nvSpPr>
          <p:spPr>
            <a:xfrm>
              <a:off x="0" y="0"/>
              <a:ext cx="13316455" cy="698500"/>
            </a:xfrm>
            <a:prstGeom prst="rect">
              <a:avLst/>
            </a:prstGeom>
          </p:spPr>
          <p:txBody>
            <a:bodyPr lIns="0" tIns="0" rIns="0" bIns="0" rtlCol="0" anchor="t">
              <a:spAutoFit/>
            </a:bodyPr>
            <a:lstStyle/>
            <a:p>
              <a:pPr marL="0" lvl="0" indent="0" algn="l">
                <a:lnSpc>
                  <a:spcPts val="4127"/>
                </a:lnSpc>
                <a:spcBef>
                  <a:spcPct val="0"/>
                </a:spcBef>
              </a:pPr>
              <a:r>
                <a:rPr lang="en-US" sz="3439">
                  <a:solidFill>
                    <a:srgbClr val="F5F5F5"/>
                  </a:solidFill>
                  <a:latin typeface="DM Sans Bold"/>
                  <a:ea typeface="DM Sans Bold"/>
                  <a:cs typeface="DM Sans Bold"/>
                  <a:sym typeface="DM Sans Bold"/>
                </a:rPr>
                <a:t>Method</a:t>
              </a:r>
            </a:p>
          </p:txBody>
        </p:sp>
      </p:grpSp>
      <p:sp>
        <p:nvSpPr>
          <p:cNvPr id="19" name="TextBox 19"/>
          <p:cNvSpPr txBox="1"/>
          <p:nvPr/>
        </p:nvSpPr>
        <p:spPr>
          <a:xfrm>
            <a:off x="3565841" y="5643703"/>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23 questions overall</a:t>
            </a:r>
          </a:p>
        </p:txBody>
      </p:sp>
      <p:grpSp>
        <p:nvGrpSpPr>
          <p:cNvPr id="20" name="Group 20">
            <a:extLst>
              <a:ext uri="{C183D7F6-B498-43B3-948B-1728B52AA6E4}">
                <adec:decorative xmlns:adec="http://schemas.microsoft.com/office/drawing/2017/decorative" val="1"/>
              </a:ext>
            </a:extLst>
          </p:cNvPr>
          <p:cNvGrpSpPr/>
          <p:nvPr/>
        </p:nvGrpSpPr>
        <p:grpSpPr>
          <a:xfrm>
            <a:off x="3518216" y="4912145"/>
            <a:ext cx="9987341" cy="1924560"/>
            <a:chOff x="0" y="0"/>
            <a:chExt cx="13316455" cy="2566080"/>
          </a:xfrm>
        </p:grpSpPr>
        <p:sp>
          <p:nvSpPr>
            <p:cNvPr id="21" name="TextBox 21"/>
            <p:cNvSpPr txBox="1"/>
            <p:nvPr/>
          </p:nvSpPr>
          <p:spPr>
            <a:xfrm>
              <a:off x="0" y="2109904"/>
              <a:ext cx="13316455" cy="456176"/>
            </a:xfrm>
            <a:prstGeom prst="rect">
              <a:avLst/>
            </a:prstGeom>
          </p:spPr>
          <p:txBody>
            <a:bodyPr lIns="0" tIns="0" rIns="0" bIns="0" rtlCol="0" anchor="t">
              <a:spAutoFit/>
            </a:bodyPr>
            <a:lstStyle/>
            <a:p>
              <a:pPr algn="l">
                <a:lnSpc>
                  <a:spcPts val="2881"/>
                </a:lnSpc>
              </a:pPr>
              <a:endParaRPr/>
            </a:p>
          </p:txBody>
        </p:sp>
        <p:sp>
          <p:nvSpPr>
            <p:cNvPr id="22" name="TextBox 22"/>
            <p:cNvSpPr txBox="1"/>
            <p:nvPr/>
          </p:nvSpPr>
          <p:spPr>
            <a:xfrm>
              <a:off x="0" y="0"/>
              <a:ext cx="13316455" cy="698500"/>
            </a:xfrm>
            <a:prstGeom prst="rect">
              <a:avLst/>
            </a:prstGeom>
          </p:spPr>
          <p:txBody>
            <a:bodyPr lIns="0" tIns="0" rIns="0" bIns="0" rtlCol="0" anchor="t">
              <a:spAutoFit/>
            </a:bodyPr>
            <a:lstStyle/>
            <a:p>
              <a:pPr marL="0" lvl="0" indent="0" algn="l">
                <a:lnSpc>
                  <a:spcPts val="4127"/>
                </a:lnSpc>
                <a:spcBef>
                  <a:spcPct val="0"/>
                </a:spcBef>
              </a:pPr>
              <a:r>
                <a:rPr lang="en-US" sz="3439">
                  <a:solidFill>
                    <a:srgbClr val="F5F5F5"/>
                  </a:solidFill>
                  <a:latin typeface="DM Sans Bold"/>
                  <a:ea typeface="DM Sans Bold"/>
                  <a:cs typeface="DM Sans Bold"/>
                  <a:sym typeface="DM Sans Bold"/>
                </a:rPr>
                <a:t>Survey</a:t>
              </a:r>
            </a:p>
          </p:txBody>
        </p:sp>
      </p:grpSp>
      <p:sp>
        <p:nvSpPr>
          <p:cNvPr id="23" name="TextBox 23"/>
          <p:cNvSpPr txBox="1"/>
          <p:nvPr/>
        </p:nvSpPr>
        <p:spPr>
          <a:xfrm>
            <a:off x="3518216" y="6246214"/>
            <a:ext cx="13802346" cy="1699694"/>
          </a:xfrm>
          <a:prstGeom prst="rect">
            <a:avLst/>
          </a:prstGeom>
        </p:spPr>
        <p:txBody>
          <a:bodyPr lIns="0" tIns="0" rIns="0" bIns="0" rtlCol="0" anchor="t">
            <a:spAutoFit/>
          </a:bodyPr>
          <a:lstStyle/>
          <a:p>
            <a:pPr algn="l">
              <a:lnSpc>
                <a:spcPts val="3441"/>
              </a:lnSpc>
            </a:pPr>
            <a:r>
              <a:rPr lang="en-US" sz="2457">
                <a:solidFill>
                  <a:srgbClr val="FFFFFF"/>
                </a:solidFill>
                <a:latin typeface="DM Sans"/>
                <a:ea typeface="DM Sans"/>
                <a:cs typeface="DM Sans"/>
                <a:sym typeface="DM Sans"/>
              </a:rPr>
              <a:t>60 responses with </a:t>
            </a:r>
            <a:r>
              <a:rPr lang="en-US" sz="2457">
                <a:solidFill>
                  <a:srgbClr val="FFBD59"/>
                </a:solidFill>
                <a:latin typeface="DM Sans Bold"/>
                <a:ea typeface="DM Sans Bold"/>
                <a:cs typeface="DM Sans Bold"/>
                <a:sym typeface="DM Sans Bold"/>
              </a:rPr>
              <a:t>53 complete</a:t>
            </a:r>
          </a:p>
          <a:p>
            <a:pPr marL="530661" lvl="1" indent="-265330" algn="l">
              <a:lnSpc>
                <a:spcPts val="3441"/>
              </a:lnSpc>
              <a:buFont typeface="Arial"/>
              <a:buChar char="•"/>
            </a:pPr>
            <a:r>
              <a:rPr lang="en-US" sz="2457">
                <a:solidFill>
                  <a:srgbClr val="FFBD59"/>
                </a:solidFill>
                <a:latin typeface="DM Sans Bold"/>
                <a:ea typeface="DM Sans Bold"/>
                <a:cs typeface="DM Sans Bold"/>
                <a:sym typeface="DM Sans Bold"/>
              </a:rPr>
              <a:t>48 women</a:t>
            </a:r>
            <a:r>
              <a:rPr lang="en-US" sz="2457">
                <a:solidFill>
                  <a:srgbClr val="FFFFFF"/>
                </a:solidFill>
                <a:latin typeface="DM Sans"/>
                <a:ea typeface="DM Sans"/>
                <a:cs typeface="DM Sans"/>
                <a:sym typeface="DM Sans"/>
              </a:rPr>
              <a:t> / 4 men = SLT gendered employment</a:t>
            </a:r>
          </a:p>
          <a:p>
            <a:pPr marL="530661" lvl="1" indent="-265330" algn="l">
              <a:lnSpc>
                <a:spcPts val="3441"/>
              </a:lnSpc>
              <a:buFont typeface="Arial"/>
              <a:buChar char="•"/>
            </a:pPr>
            <a:r>
              <a:rPr lang="en-US" sz="2457">
                <a:solidFill>
                  <a:srgbClr val="FFFFFF"/>
                </a:solidFill>
                <a:latin typeface="DM Sans"/>
                <a:ea typeface="DM Sans"/>
                <a:cs typeface="DM Sans"/>
                <a:sym typeface="DM Sans"/>
              </a:rPr>
              <a:t> </a:t>
            </a:r>
            <a:r>
              <a:rPr lang="en-US" sz="2457">
                <a:solidFill>
                  <a:srgbClr val="FFBD59"/>
                </a:solidFill>
                <a:latin typeface="DM Sans Bold"/>
                <a:ea typeface="DM Sans Bold"/>
                <a:cs typeface="DM Sans Bold"/>
                <a:sym typeface="DM Sans Bold"/>
              </a:rPr>
              <a:t>? representive</a:t>
            </a:r>
            <a:r>
              <a:rPr lang="en-US" sz="2457">
                <a:solidFill>
                  <a:srgbClr val="FFFFFF"/>
                </a:solidFill>
                <a:latin typeface="DM Sans"/>
                <a:ea typeface="DM Sans"/>
                <a:cs typeface="DM Sans"/>
                <a:sym typeface="DM Sans"/>
              </a:rPr>
              <a:t> of SLTs working in autism</a:t>
            </a:r>
          </a:p>
          <a:p>
            <a:pPr marL="530661" lvl="1" indent="-265330" algn="l">
              <a:lnSpc>
                <a:spcPts val="3441"/>
              </a:lnSpc>
              <a:buFont typeface="Arial"/>
              <a:buChar char="•"/>
            </a:pPr>
            <a:r>
              <a:rPr lang="en-US" sz="2457">
                <a:solidFill>
                  <a:srgbClr val="FFFFFF"/>
                </a:solidFill>
                <a:latin typeface="DM Sans"/>
                <a:ea typeface="DM Sans"/>
                <a:cs typeface="DM Sans"/>
                <a:sym typeface="DM Sans"/>
              </a:rPr>
              <a:t>demographic data collected but not analysed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80047" y="0"/>
            <a:ext cx="8958965" cy="9313047"/>
            <a:chOff x="0" y="0"/>
            <a:chExt cx="6108573" cy="6350000"/>
          </a:xfrm>
        </p:grpSpPr>
        <p:sp>
          <p:nvSpPr>
            <p:cNvPr id="3" name="Freeform 3"/>
            <p:cNvSpPr/>
            <p:nvPr/>
          </p:nvSpPr>
          <p:spPr>
            <a:xfrm>
              <a:off x="0" y="0"/>
              <a:ext cx="6108573" cy="6350000"/>
            </a:xfrm>
            <a:custGeom>
              <a:avLst/>
              <a:gdLst/>
              <a:ahLst/>
              <a:cxnLst/>
              <a:rect l="l" t="t" r="r" b="b"/>
              <a:pathLst>
                <a:path w="6108573" h="6350000">
                  <a:moveTo>
                    <a:pt x="6108573" y="0"/>
                  </a:moveTo>
                  <a:lnTo>
                    <a:pt x="6108573" y="3295396"/>
                  </a:lnTo>
                  <a:cubicBezTo>
                    <a:pt x="6108573" y="4982464"/>
                    <a:pt x="4741164" y="6350000"/>
                    <a:pt x="3054350" y="6350000"/>
                  </a:cubicBezTo>
                  <a:cubicBezTo>
                    <a:pt x="1367536" y="6350000"/>
                    <a:pt x="0" y="4982464"/>
                    <a:pt x="0" y="3295523"/>
                  </a:cubicBezTo>
                  <a:lnTo>
                    <a:pt x="0" y="0"/>
                  </a:lnTo>
                  <a:lnTo>
                    <a:pt x="6108573" y="0"/>
                  </a:lnTo>
                  <a:close/>
                </a:path>
              </a:pathLst>
            </a:custGeom>
            <a:blipFill>
              <a:blip r:embed="rId2"/>
              <a:stretch>
                <a:fillRect l="-68543" r="-29461"/>
              </a:stretch>
            </a:blipFill>
          </p:spPr>
        </p:sp>
      </p:grpSp>
      <p:sp>
        <p:nvSpPr>
          <p:cNvPr id="4" name="Freeform 4">
            <a:extLst>
              <a:ext uri="{C183D7F6-B498-43B3-948B-1728B52AA6E4}">
                <adec:decorative xmlns:adec="http://schemas.microsoft.com/office/drawing/2017/decorative" val="1"/>
              </a:ext>
            </a:extLst>
          </p:cNvPr>
          <p:cNvSpPr/>
          <p:nvPr/>
        </p:nvSpPr>
        <p:spPr>
          <a:xfrm>
            <a:off x="17259300" y="8127303"/>
            <a:ext cx="1802889" cy="1802889"/>
          </a:xfrm>
          <a:custGeom>
            <a:avLst/>
            <a:gdLst/>
            <a:ahLst/>
            <a:cxnLst/>
            <a:rect l="l" t="t" r="r" b="b"/>
            <a:pathLst>
              <a:path w="1802889" h="1802889">
                <a:moveTo>
                  <a:pt x="0" y="0"/>
                </a:moveTo>
                <a:lnTo>
                  <a:pt x="1802889" y="0"/>
                </a:lnTo>
                <a:lnTo>
                  <a:pt x="1802889" y="1802889"/>
                </a:lnTo>
                <a:lnTo>
                  <a:pt x="0" y="1802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C183D7F6-B498-43B3-948B-1728B52AA6E4}">
                <adec:decorative xmlns:adec="http://schemas.microsoft.com/office/drawing/2017/decorative" val="1"/>
              </a:ext>
            </a:extLst>
          </p:cNvPr>
          <p:cNvSpPr/>
          <p:nvPr/>
        </p:nvSpPr>
        <p:spPr>
          <a:xfrm>
            <a:off x="14618739" y="8783532"/>
            <a:ext cx="2293320" cy="2293320"/>
          </a:xfrm>
          <a:custGeom>
            <a:avLst/>
            <a:gdLst/>
            <a:ahLst/>
            <a:cxnLst/>
            <a:rect l="l" t="t" r="r" b="b"/>
            <a:pathLst>
              <a:path w="2293320" h="2293320">
                <a:moveTo>
                  <a:pt x="0" y="0"/>
                </a:moveTo>
                <a:lnTo>
                  <a:pt x="2293320" y="0"/>
                </a:lnTo>
                <a:lnTo>
                  <a:pt x="2293320" y="2293320"/>
                </a:lnTo>
                <a:lnTo>
                  <a:pt x="0" y="2293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2469719" y="2227262"/>
            <a:ext cx="3238670" cy="1604993"/>
          </a:xfrm>
          <a:prstGeom prst="rect">
            <a:avLst/>
          </a:prstGeom>
        </p:spPr>
        <p:txBody>
          <a:bodyPr lIns="0" tIns="0" rIns="0" bIns="0" rtlCol="0" anchor="t">
            <a:spAutoFit/>
          </a:bodyPr>
          <a:lstStyle/>
          <a:p>
            <a:pPr marL="0" lvl="0" indent="0" algn="ctr">
              <a:lnSpc>
                <a:spcPts val="12506"/>
              </a:lnSpc>
              <a:spcBef>
                <a:spcPct val="0"/>
              </a:spcBef>
            </a:pPr>
            <a:r>
              <a:rPr lang="en-US" sz="10421">
                <a:solidFill>
                  <a:srgbClr val="FFFFFF"/>
                </a:solidFill>
                <a:latin typeface="Now Bold"/>
                <a:ea typeface="Now Bold"/>
                <a:cs typeface="Now Bold"/>
                <a:sym typeface="Now Bold"/>
              </a:rPr>
              <a:t>92</a:t>
            </a:r>
            <a:r>
              <a:rPr lang="en-US" sz="10421" u="none" strike="noStrike">
                <a:solidFill>
                  <a:srgbClr val="FFFFFF"/>
                </a:solidFill>
                <a:latin typeface="Now Bold"/>
                <a:ea typeface="Now Bold"/>
                <a:cs typeface="Now Bold"/>
                <a:sym typeface="Now Bold"/>
              </a:rPr>
              <a:t>%</a:t>
            </a:r>
          </a:p>
        </p:txBody>
      </p:sp>
      <p:grpSp>
        <p:nvGrpSpPr>
          <p:cNvPr id="7" name="Group 7">
            <a:extLst>
              <a:ext uri="{C183D7F6-B498-43B3-948B-1728B52AA6E4}">
                <adec:decorative xmlns:adec="http://schemas.microsoft.com/office/drawing/2017/decorative" val="1"/>
              </a:ext>
            </a:extLst>
          </p:cNvPr>
          <p:cNvGrpSpPr/>
          <p:nvPr/>
        </p:nvGrpSpPr>
        <p:grpSpPr>
          <a:xfrm>
            <a:off x="-1543050" y="-54747"/>
            <a:ext cx="2760734" cy="10341747"/>
            <a:chOff x="0" y="0"/>
            <a:chExt cx="727107" cy="2723752"/>
          </a:xfrm>
        </p:grpSpPr>
        <p:sp>
          <p:nvSpPr>
            <p:cNvPr id="8" name="Freeform 8"/>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sp>
        <p:sp>
          <p:nvSpPr>
            <p:cNvPr id="9" name="TextBox 9"/>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sp>
        <p:nvSpPr>
          <p:cNvPr id="10" name="TextBox 10"/>
          <p:cNvSpPr txBox="1">
            <a:spLocks noGrp="1"/>
          </p:cNvSpPr>
          <p:nvPr>
            <p:ph type="title" idx="4294967295"/>
          </p:nvPr>
        </p:nvSpPr>
        <p:spPr>
          <a:xfrm>
            <a:off x="2808377" y="923925"/>
            <a:ext cx="6235170" cy="10080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884"/>
              </a:lnSpc>
              <a:spcBef>
                <a:spcPct val="0"/>
              </a:spcBef>
              <a:spcAft>
                <a:spcPts val="0"/>
              </a:spcAft>
              <a:buClrTx/>
              <a:buSzTx/>
              <a:buFontTx/>
              <a:buNone/>
              <a:tabLst/>
              <a:defRPr/>
            </a:pPr>
            <a:r>
              <a:rPr kumimoji="0" lang="en-US" sz="6570" b="0" i="0" u="none" strike="noStrike" kern="1200" cap="none" spc="0" normalizeH="0" baseline="0" noProof="0" dirty="0">
                <a:ln>
                  <a:noFill/>
                </a:ln>
                <a:solidFill>
                  <a:srgbClr val="FFFFFF"/>
                </a:solidFill>
                <a:effectLst/>
                <a:uLnTx/>
                <a:uFillTx/>
                <a:latin typeface="Now Bold"/>
                <a:ea typeface="Now Bold"/>
                <a:cs typeface="Now Bold"/>
                <a:sym typeface="Now Bold"/>
              </a:rPr>
              <a:t>RESULTS</a:t>
            </a:r>
          </a:p>
        </p:txBody>
      </p:sp>
      <p:sp>
        <p:nvSpPr>
          <p:cNvPr id="11" name="TextBox 11"/>
          <p:cNvSpPr txBox="1"/>
          <p:nvPr/>
        </p:nvSpPr>
        <p:spPr>
          <a:xfrm>
            <a:off x="2463047" y="7636089"/>
            <a:ext cx="3238670" cy="1604993"/>
          </a:xfrm>
          <a:prstGeom prst="rect">
            <a:avLst/>
          </a:prstGeom>
        </p:spPr>
        <p:txBody>
          <a:bodyPr lIns="0" tIns="0" rIns="0" bIns="0" rtlCol="0" anchor="t">
            <a:spAutoFit/>
          </a:bodyPr>
          <a:lstStyle/>
          <a:p>
            <a:pPr marL="0" lvl="0" indent="0" algn="ctr">
              <a:lnSpc>
                <a:spcPts val="12506"/>
              </a:lnSpc>
              <a:spcBef>
                <a:spcPct val="0"/>
              </a:spcBef>
            </a:pPr>
            <a:r>
              <a:rPr lang="en-US" sz="10421">
                <a:solidFill>
                  <a:srgbClr val="FFFFFF"/>
                </a:solidFill>
                <a:latin typeface="Now Bold"/>
                <a:ea typeface="Now Bold"/>
                <a:cs typeface="Now Bold"/>
                <a:sym typeface="Now Bold"/>
              </a:rPr>
              <a:t>1.8</a:t>
            </a:r>
            <a:r>
              <a:rPr lang="en-US" sz="10421" u="none" strike="noStrike">
                <a:solidFill>
                  <a:srgbClr val="FFFFFF"/>
                </a:solidFill>
                <a:latin typeface="Now Bold"/>
                <a:ea typeface="Now Bold"/>
                <a:cs typeface="Now Bold"/>
                <a:sym typeface="Now Bold"/>
              </a:rPr>
              <a:t>%</a:t>
            </a:r>
          </a:p>
        </p:txBody>
      </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98558" y="8932300"/>
            <a:ext cx="3567648" cy="1100388"/>
          </a:xfrm>
          <a:prstGeom prst="rect">
            <a:avLst/>
          </a:prstGeom>
        </p:spPr>
      </p:pic>
      <p:pic>
        <p:nvPicPr>
          <p:cNvPr id="13" name="Picture 13">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96177" y="6498654"/>
            <a:ext cx="3996120" cy="1065632"/>
          </a:xfrm>
          <a:prstGeom prst="rect">
            <a:avLst/>
          </a:prstGeom>
        </p:spPr>
      </p:pic>
      <p:pic>
        <p:nvPicPr>
          <p:cNvPr id="14" name="Picture 1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50161" y="3437250"/>
            <a:ext cx="2664440" cy="1554257"/>
          </a:xfrm>
          <a:prstGeom prst="rect">
            <a:avLst/>
          </a:prstGeom>
        </p:spPr>
      </p:pic>
      <p:sp>
        <p:nvSpPr>
          <p:cNvPr id="15" name="Freeform 15">
            <a:extLst>
              <a:ext uri="{C183D7F6-B498-43B3-948B-1728B52AA6E4}">
                <adec:decorative xmlns:adec="http://schemas.microsoft.com/office/drawing/2017/decorative" val="1"/>
              </a:ext>
            </a:extLst>
          </p:cNvPr>
          <p:cNvSpPr/>
          <p:nvPr/>
        </p:nvSpPr>
        <p:spPr>
          <a:xfrm>
            <a:off x="8220173" y="544351"/>
            <a:ext cx="1692436" cy="1692436"/>
          </a:xfrm>
          <a:custGeom>
            <a:avLst/>
            <a:gdLst/>
            <a:ahLst/>
            <a:cxnLst/>
            <a:rect l="l" t="t" r="r" b="b"/>
            <a:pathLst>
              <a:path w="1692436" h="1692436">
                <a:moveTo>
                  <a:pt x="0" y="0"/>
                </a:moveTo>
                <a:lnTo>
                  <a:pt x="1692436" y="0"/>
                </a:lnTo>
                <a:lnTo>
                  <a:pt x="1692436" y="1692436"/>
                </a:lnTo>
                <a:lnTo>
                  <a:pt x="0" y="1692436"/>
                </a:lnTo>
                <a:lnTo>
                  <a:pt x="0" y="0"/>
                </a:lnTo>
                <a:close/>
              </a:path>
            </a:pathLst>
          </a:custGeom>
          <a:blipFill>
            <a:blip r:embed="rId8"/>
            <a:stretch>
              <a:fillRect/>
            </a:stretch>
          </a:blipFill>
        </p:spPr>
      </p:sp>
      <p:sp>
        <p:nvSpPr>
          <p:cNvPr id="16" name="TextBox 16"/>
          <p:cNvSpPr txBox="1"/>
          <p:nvPr/>
        </p:nvSpPr>
        <p:spPr>
          <a:xfrm>
            <a:off x="2476222" y="5226671"/>
            <a:ext cx="3238670" cy="1604993"/>
          </a:xfrm>
          <a:prstGeom prst="rect">
            <a:avLst/>
          </a:prstGeom>
        </p:spPr>
        <p:txBody>
          <a:bodyPr lIns="0" tIns="0" rIns="0" bIns="0" rtlCol="0" anchor="t">
            <a:spAutoFit/>
          </a:bodyPr>
          <a:lstStyle/>
          <a:p>
            <a:pPr marL="0" lvl="0" indent="0" algn="ctr">
              <a:lnSpc>
                <a:spcPts val="12506"/>
              </a:lnSpc>
              <a:spcBef>
                <a:spcPct val="0"/>
              </a:spcBef>
            </a:pPr>
            <a:r>
              <a:rPr lang="en-US" sz="10421">
                <a:solidFill>
                  <a:srgbClr val="FFFFFF"/>
                </a:solidFill>
                <a:latin typeface="Now Bold"/>
                <a:ea typeface="Now Bold"/>
                <a:cs typeface="Now Bold"/>
                <a:sym typeface="Now Bold"/>
              </a:rPr>
              <a:t>7.5</a:t>
            </a:r>
            <a:r>
              <a:rPr lang="en-US" sz="10421" u="none" strike="noStrike">
                <a:solidFill>
                  <a:srgbClr val="FFFFFF"/>
                </a:solidFill>
                <a:latin typeface="Now Bold"/>
                <a:ea typeface="Now Bold"/>
                <a:cs typeface="Now Bold"/>
                <a:sym typeface="Now Bold"/>
              </a:rPr>
              <a:t>%</a:t>
            </a:r>
          </a:p>
        </p:txBody>
      </p:sp>
      <p:sp>
        <p:nvSpPr>
          <p:cNvPr id="17" name="TextBox 17"/>
          <p:cNvSpPr txBox="1"/>
          <p:nvPr/>
        </p:nvSpPr>
        <p:spPr>
          <a:xfrm>
            <a:off x="6224896" y="2477224"/>
            <a:ext cx="3687714" cy="1843879"/>
          </a:xfrm>
          <a:prstGeom prst="rect">
            <a:avLst/>
          </a:prstGeom>
        </p:spPr>
        <p:txBody>
          <a:bodyPr lIns="0" tIns="0" rIns="0" bIns="0" rtlCol="0" anchor="t">
            <a:spAutoFit/>
          </a:bodyPr>
          <a:lstStyle/>
          <a:p>
            <a:pPr algn="l">
              <a:lnSpc>
                <a:spcPts val="3683"/>
              </a:lnSpc>
            </a:pPr>
            <a:r>
              <a:rPr lang="en-US" sz="2669">
                <a:solidFill>
                  <a:srgbClr val="FFFFFF"/>
                </a:solidFill>
                <a:latin typeface="DM Sans Bold"/>
                <a:ea typeface="DM Sans Bold"/>
                <a:cs typeface="DM Sans Bold"/>
                <a:sym typeface="DM Sans Bold"/>
              </a:rPr>
              <a:t>49/53</a:t>
            </a:r>
          </a:p>
          <a:p>
            <a:pPr marL="0" lvl="0" indent="0" algn="l">
              <a:lnSpc>
                <a:spcPts val="3683"/>
              </a:lnSpc>
              <a:spcBef>
                <a:spcPct val="0"/>
              </a:spcBef>
            </a:pPr>
            <a:r>
              <a:rPr lang="en-US" sz="2669">
                <a:solidFill>
                  <a:srgbClr val="FFFFFF"/>
                </a:solidFill>
                <a:latin typeface="DM Sans Bold"/>
                <a:ea typeface="DM Sans Bold"/>
                <a:cs typeface="DM Sans Bold"/>
                <a:sym typeface="DM Sans Bold"/>
              </a:rPr>
              <a:t>had not used VR with autistic children in SLT</a:t>
            </a:r>
          </a:p>
        </p:txBody>
      </p:sp>
      <p:sp>
        <p:nvSpPr>
          <p:cNvPr id="18" name="TextBox 18"/>
          <p:cNvSpPr txBox="1"/>
          <p:nvPr/>
        </p:nvSpPr>
        <p:spPr>
          <a:xfrm>
            <a:off x="6224896" y="5396807"/>
            <a:ext cx="3727948" cy="910464"/>
          </a:xfrm>
          <a:prstGeom prst="rect">
            <a:avLst/>
          </a:prstGeom>
        </p:spPr>
        <p:txBody>
          <a:bodyPr lIns="0" tIns="0" rIns="0" bIns="0" rtlCol="0" anchor="t">
            <a:spAutoFit/>
          </a:bodyPr>
          <a:lstStyle/>
          <a:p>
            <a:pPr algn="l">
              <a:lnSpc>
                <a:spcPts val="3684"/>
              </a:lnSpc>
            </a:pPr>
            <a:r>
              <a:rPr lang="en-US" sz="2670">
                <a:solidFill>
                  <a:srgbClr val="FFFFFF"/>
                </a:solidFill>
                <a:latin typeface="DM Sans Bold"/>
                <a:ea typeface="DM Sans Bold"/>
                <a:cs typeface="DM Sans Bold"/>
                <a:sym typeface="DM Sans Bold"/>
              </a:rPr>
              <a:t>4/53</a:t>
            </a:r>
          </a:p>
          <a:p>
            <a:pPr marL="0" lvl="0" indent="0" algn="l">
              <a:lnSpc>
                <a:spcPts val="3684"/>
              </a:lnSpc>
              <a:spcBef>
                <a:spcPct val="0"/>
              </a:spcBef>
            </a:pPr>
            <a:r>
              <a:rPr lang="en-US" sz="2670">
                <a:solidFill>
                  <a:srgbClr val="FFFFFF"/>
                </a:solidFill>
                <a:latin typeface="DM Sans Bold"/>
                <a:ea typeface="DM Sans Bold"/>
                <a:cs typeface="DM Sans Bold"/>
                <a:sym typeface="DM Sans Bold"/>
              </a:rPr>
              <a:t>had used VR in SLT</a:t>
            </a:r>
          </a:p>
        </p:txBody>
      </p:sp>
      <p:sp>
        <p:nvSpPr>
          <p:cNvPr id="19" name="TextBox 19"/>
          <p:cNvSpPr txBox="1"/>
          <p:nvPr/>
        </p:nvSpPr>
        <p:spPr>
          <a:xfrm>
            <a:off x="6321380" y="7806225"/>
            <a:ext cx="3727948" cy="1377164"/>
          </a:xfrm>
          <a:prstGeom prst="rect">
            <a:avLst/>
          </a:prstGeom>
        </p:spPr>
        <p:txBody>
          <a:bodyPr lIns="0" tIns="0" rIns="0" bIns="0" rtlCol="0" anchor="t">
            <a:spAutoFit/>
          </a:bodyPr>
          <a:lstStyle/>
          <a:p>
            <a:pPr algn="l">
              <a:lnSpc>
                <a:spcPts val="3684"/>
              </a:lnSpc>
            </a:pPr>
            <a:r>
              <a:rPr lang="en-US" sz="2670">
                <a:solidFill>
                  <a:srgbClr val="FFFFFF"/>
                </a:solidFill>
                <a:latin typeface="DM Sans Bold"/>
                <a:ea typeface="DM Sans Bold"/>
                <a:cs typeface="DM Sans Bold"/>
                <a:sym typeface="DM Sans Bold"/>
              </a:rPr>
              <a:t>1/53</a:t>
            </a:r>
          </a:p>
          <a:p>
            <a:pPr marL="0" lvl="0" indent="0" algn="l">
              <a:lnSpc>
                <a:spcPts val="3684"/>
              </a:lnSpc>
              <a:spcBef>
                <a:spcPct val="0"/>
              </a:spcBef>
            </a:pPr>
            <a:r>
              <a:rPr lang="en-US" sz="2670">
                <a:solidFill>
                  <a:srgbClr val="FFFFFF"/>
                </a:solidFill>
                <a:latin typeface="DM Sans Bold"/>
                <a:ea typeface="DM Sans Bold"/>
                <a:cs typeface="DM Sans Bold"/>
                <a:sym typeface="DM Sans Bold"/>
              </a:rPr>
              <a:t>had used VR in SLT with autistic children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6326146" y="-6221498"/>
            <a:ext cx="10196686" cy="10196686"/>
          </a:xfrm>
          <a:custGeom>
            <a:avLst/>
            <a:gdLst/>
            <a:ahLst/>
            <a:cxnLst/>
            <a:rect l="l" t="t" r="r" b="b"/>
            <a:pathLst>
              <a:path w="10196686" h="10196686">
                <a:moveTo>
                  <a:pt x="0" y="0"/>
                </a:moveTo>
                <a:lnTo>
                  <a:pt x="10196686" y="0"/>
                </a:lnTo>
                <a:lnTo>
                  <a:pt x="10196686" y="10196686"/>
                </a:lnTo>
                <a:lnTo>
                  <a:pt x="0" y="10196686"/>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5520658" y="3240029"/>
            <a:ext cx="1142373" cy="114237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B1CB"/>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5520658" y="5182483"/>
            <a:ext cx="1142373" cy="114237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B1CB"/>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sp>
        <p:nvSpPr>
          <p:cNvPr id="9" name="Freeform 9">
            <a:extLst>
              <a:ext uri="{C183D7F6-B498-43B3-948B-1728B52AA6E4}">
                <adec:decorative xmlns:adec="http://schemas.microsoft.com/office/drawing/2017/decorative" val="1"/>
              </a:ext>
            </a:extLst>
          </p:cNvPr>
          <p:cNvSpPr/>
          <p:nvPr/>
        </p:nvSpPr>
        <p:spPr>
          <a:xfrm>
            <a:off x="5799040" y="5431446"/>
            <a:ext cx="585607" cy="669613"/>
          </a:xfrm>
          <a:custGeom>
            <a:avLst/>
            <a:gdLst/>
            <a:ahLst/>
            <a:cxnLst/>
            <a:rect l="l" t="t" r="r" b="b"/>
            <a:pathLst>
              <a:path w="585607" h="669613">
                <a:moveTo>
                  <a:pt x="0" y="0"/>
                </a:moveTo>
                <a:lnTo>
                  <a:pt x="585608" y="0"/>
                </a:lnTo>
                <a:lnTo>
                  <a:pt x="585608" y="669613"/>
                </a:lnTo>
                <a:lnTo>
                  <a:pt x="0" y="6696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a:extLst>
              <a:ext uri="{C183D7F6-B498-43B3-948B-1728B52AA6E4}">
                <adec:decorative xmlns:adec="http://schemas.microsoft.com/office/drawing/2017/decorative" val="1"/>
              </a:ext>
            </a:extLst>
          </p:cNvPr>
          <p:cNvGrpSpPr/>
          <p:nvPr/>
        </p:nvGrpSpPr>
        <p:grpSpPr>
          <a:xfrm>
            <a:off x="5520658" y="7125268"/>
            <a:ext cx="1142373" cy="114237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B1CB"/>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sp>
        <p:nvSpPr>
          <p:cNvPr id="13" name="Freeform 13">
            <a:extLst>
              <a:ext uri="{C183D7F6-B498-43B3-948B-1728B52AA6E4}">
                <adec:decorative xmlns:adec="http://schemas.microsoft.com/office/drawing/2017/decorative" val="1"/>
              </a:ext>
            </a:extLst>
          </p:cNvPr>
          <p:cNvSpPr/>
          <p:nvPr/>
        </p:nvSpPr>
        <p:spPr>
          <a:xfrm>
            <a:off x="5818393" y="7372606"/>
            <a:ext cx="566255" cy="720926"/>
          </a:xfrm>
          <a:custGeom>
            <a:avLst/>
            <a:gdLst/>
            <a:ahLst/>
            <a:cxnLst/>
            <a:rect l="l" t="t" r="r" b="b"/>
            <a:pathLst>
              <a:path w="566255" h="720926">
                <a:moveTo>
                  <a:pt x="0" y="0"/>
                </a:moveTo>
                <a:lnTo>
                  <a:pt x="566255" y="0"/>
                </a:lnTo>
                <a:lnTo>
                  <a:pt x="566255" y="720926"/>
                </a:lnTo>
                <a:lnTo>
                  <a:pt x="0" y="720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5641248" y="3567576"/>
            <a:ext cx="859546" cy="486034"/>
          </a:xfrm>
          <a:custGeom>
            <a:avLst/>
            <a:gdLst/>
            <a:ahLst/>
            <a:cxnLst/>
            <a:rect l="l" t="t" r="r" b="b"/>
            <a:pathLst>
              <a:path w="859546" h="486034">
                <a:moveTo>
                  <a:pt x="0" y="0"/>
                </a:moveTo>
                <a:lnTo>
                  <a:pt x="859545" y="0"/>
                </a:lnTo>
                <a:lnTo>
                  <a:pt x="859545" y="486034"/>
                </a:lnTo>
                <a:lnTo>
                  <a:pt x="0" y="4860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a:off x="5572358" y="1153307"/>
            <a:ext cx="1038972" cy="1038972"/>
          </a:xfrm>
          <a:custGeom>
            <a:avLst/>
            <a:gdLst/>
            <a:ahLst/>
            <a:cxnLst/>
            <a:rect l="l" t="t" r="r" b="b"/>
            <a:pathLst>
              <a:path w="1038972" h="1038972">
                <a:moveTo>
                  <a:pt x="0" y="0"/>
                </a:moveTo>
                <a:lnTo>
                  <a:pt x="1038972" y="0"/>
                </a:lnTo>
                <a:lnTo>
                  <a:pt x="1038972" y="1038972"/>
                </a:lnTo>
                <a:lnTo>
                  <a:pt x="0" y="10389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6" name="Group 16">
            <a:extLst>
              <a:ext uri="{C183D7F6-B498-43B3-948B-1728B52AA6E4}">
                <adec:decorative xmlns:adec="http://schemas.microsoft.com/office/drawing/2017/decorative" val="1"/>
              </a:ext>
            </a:extLst>
          </p:cNvPr>
          <p:cNvGrpSpPr/>
          <p:nvPr/>
        </p:nvGrpSpPr>
        <p:grpSpPr>
          <a:xfrm>
            <a:off x="592247" y="4364370"/>
            <a:ext cx="4423585" cy="3628663"/>
            <a:chOff x="0" y="0"/>
            <a:chExt cx="812800" cy="666739"/>
          </a:xfrm>
        </p:grpSpPr>
        <p:sp>
          <p:nvSpPr>
            <p:cNvPr id="17" name="Freeform 17"/>
            <p:cNvSpPr/>
            <p:nvPr/>
          </p:nvSpPr>
          <p:spPr>
            <a:xfrm>
              <a:off x="0" y="0"/>
              <a:ext cx="812811" cy="666739"/>
            </a:xfrm>
            <a:custGeom>
              <a:avLst/>
              <a:gdLst/>
              <a:ahLst/>
              <a:cxnLst/>
              <a:rect l="l" t="t" r="r" b="b"/>
              <a:pathLst>
                <a:path w="812811" h="666739">
                  <a:moveTo>
                    <a:pt x="530371" y="0"/>
                  </a:moveTo>
                  <a:lnTo>
                    <a:pt x="282407" y="0"/>
                  </a:lnTo>
                  <a:cubicBezTo>
                    <a:pt x="126426" y="0"/>
                    <a:pt x="0" y="123512"/>
                    <a:pt x="0" y="251665"/>
                  </a:cubicBezTo>
                  <a:cubicBezTo>
                    <a:pt x="0" y="341708"/>
                    <a:pt x="66279" y="436849"/>
                    <a:pt x="162037" y="480990"/>
                  </a:cubicBezTo>
                  <a:lnTo>
                    <a:pt x="162037" y="666739"/>
                  </a:lnTo>
                  <a:lnTo>
                    <a:pt x="353844" y="507272"/>
                  </a:lnTo>
                  <a:lnTo>
                    <a:pt x="530371" y="507272"/>
                  </a:lnTo>
                  <a:cubicBezTo>
                    <a:pt x="686363" y="507272"/>
                    <a:pt x="812800" y="383759"/>
                    <a:pt x="812800" y="251662"/>
                  </a:cubicBezTo>
                  <a:cubicBezTo>
                    <a:pt x="812811" y="123512"/>
                    <a:pt x="686363" y="0"/>
                    <a:pt x="530371" y="0"/>
                  </a:cubicBezTo>
                  <a:close/>
                </a:path>
              </a:pathLst>
            </a:custGeom>
            <a:solidFill>
              <a:srgbClr val="FFBD59"/>
            </a:solidFill>
          </p:spPr>
        </p:sp>
        <p:sp>
          <p:nvSpPr>
            <p:cNvPr id="18" name="TextBox 18"/>
            <p:cNvSpPr txBox="1"/>
            <p:nvPr/>
          </p:nvSpPr>
          <p:spPr>
            <a:xfrm>
              <a:off x="0" y="0"/>
              <a:ext cx="812800" cy="476239"/>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“My own knowledge is my main limitation.”</a:t>
              </a:r>
            </a:p>
          </p:txBody>
        </p:sp>
      </p:grpSp>
      <p:sp>
        <p:nvSpPr>
          <p:cNvPr id="19" name="Freeform 19">
            <a:extLst>
              <a:ext uri="{C183D7F6-B498-43B3-948B-1728B52AA6E4}">
                <adec:decorative xmlns:adec="http://schemas.microsoft.com/office/drawing/2017/decorative" val="1"/>
              </a:ext>
            </a:extLst>
          </p:cNvPr>
          <p:cNvSpPr/>
          <p:nvPr/>
        </p:nvSpPr>
        <p:spPr>
          <a:xfrm>
            <a:off x="15385944" y="7993032"/>
            <a:ext cx="5956513" cy="5956513"/>
          </a:xfrm>
          <a:custGeom>
            <a:avLst/>
            <a:gdLst/>
            <a:ahLst/>
            <a:cxnLst/>
            <a:rect l="l" t="t" r="r" b="b"/>
            <a:pathLst>
              <a:path w="5956513" h="5956513">
                <a:moveTo>
                  <a:pt x="0" y="0"/>
                </a:moveTo>
                <a:lnTo>
                  <a:pt x="5956512" y="0"/>
                </a:lnTo>
                <a:lnTo>
                  <a:pt x="5956512" y="5956513"/>
                </a:lnTo>
                <a:lnTo>
                  <a:pt x="0" y="59565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0" name="TextBox 20"/>
          <p:cNvSpPr txBox="1">
            <a:spLocks noGrp="1"/>
          </p:cNvSpPr>
          <p:nvPr>
            <p:ph type="title" idx="4294967295"/>
          </p:nvPr>
        </p:nvSpPr>
        <p:spPr>
          <a:xfrm>
            <a:off x="1526846" y="1297623"/>
            <a:ext cx="2554387" cy="740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19"/>
              </a:lnSpc>
              <a:spcBef>
                <a:spcPct val="0"/>
              </a:spcBef>
              <a:spcAft>
                <a:spcPts val="0"/>
              </a:spcAft>
              <a:buClrTx/>
              <a:buSzTx/>
              <a:buFontTx/>
              <a:buNone/>
              <a:tabLst/>
              <a:defRPr/>
            </a:pPr>
            <a:r>
              <a:rPr kumimoji="0" lang="en-US" sz="4766" b="0" i="0" u="none" strike="noStrike" kern="1200" cap="none" spc="0" normalizeH="0" baseline="0" noProof="0" dirty="0">
                <a:ln>
                  <a:noFill/>
                </a:ln>
                <a:solidFill>
                  <a:srgbClr val="FFFFFF"/>
                </a:solidFill>
                <a:effectLst/>
                <a:uLnTx/>
                <a:uFillTx/>
                <a:latin typeface="Now Bold"/>
                <a:ea typeface="Now Bold"/>
                <a:cs typeface="Now Bold"/>
                <a:sym typeface="Now Bold"/>
              </a:rPr>
              <a:t>RESULTS</a:t>
            </a:r>
          </a:p>
        </p:txBody>
      </p:sp>
      <p:sp>
        <p:nvSpPr>
          <p:cNvPr id="21" name="TextBox 21"/>
          <p:cNvSpPr txBox="1"/>
          <p:nvPr/>
        </p:nvSpPr>
        <p:spPr>
          <a:xfrm>
            <a:off x="6830047" y="3495589"/>
            <a:ext cx="6428021" cy="555054"/>
          </a:xfrm>
          <a:prstGeom prst="rect">
            <a:avLst/>
          </a:prstGeom>
        </p:spPr>
        <p:txBody>
          <a:bodyPr lIns="0" tIns="0" rIns="0" bIns="0" rtlCol="0" anchor="t">
            <a:spAutoFit/>
          </a:bodyPr>
          <a:lstStyle/>
          <a:p>
            <a:pPr marL="0" lvl="0" indent="0" algn="l">
              <a:lnSpc>
                <a:spcPts val="4519"/>
              </a:lnSpc>
              <a:spcBef>
                <a:spcPct val="0"/>
              </a:spcBef>
            </a:pPr>
            <a:r>
              <a:rPr lang="en-US" sz="3274">
                <a:solidFill>
                  <a:srgbClr val="FFFFFF"/>
                </a:solidFill>
                <a:latin typeface="DM Sans Bold"/>
                <a:ea typeface="DM Sans Bold"/>
                <a:cs typeface="DM Sans Bold"/>
                <a:sym typeface="DM Sans Bold"/>
              </a:rPr>
              <a:t>Mixed self reported knowledge</a:t>
            </a:r>
          </a:p>
        </p:txBody>
      </p:sp>
      <p:sp>
        <p:nvSpPr>
          <p:cNvPr id="22" name="TextBox 22"/>
          <p:cNvSpPr txBox="1"/>
          <p:nvPr/>
        </p:nvSpPr>
        <p:spPr>
          <a:xfrm>
            <a:off x="6830047" y="5197032"/>
            <a:ext cx="11086841" cy="1127824"/>
          </a:xfrm>
          <a:prstGeom prst="rect">
            <a:avLst/>
          </a:prstGeom>
        </p:spPr>
        <p:txBody>
          <a:bodyPr lIns="0" tIns="0" rIns="0" bIns="0" rtlCol="0" anchor="t">
            <a:spAutoFit/>
          </a:bodyPr>
          <a:lstStyle/>
          <a:p>
            <a:pPr marL="0" lvl="0" indent="0" algn="l">
              <a:lnSpc>
                <a:spcPts val="4519"/>
              </a:lnSpc>
              <a:spcBef>
                <a:spcPct val="0"/>
              </a:spcBef>
            </a:pPr>
            <a:r>
              <a:rPr lang="en-US" sz="3274">
                <a:solidFill>
                  <a:srgbClr val="FFFFFF"/>
                </a:solidFill>
                <a:latin typeface="DM Sans Bold"/>
                <a:ea typeface="DM Sans Bold"/>
                <a:cs typeface="DM Sans Bold"/>
                <a:sym typeface="DM Sans Bold"/>
              </a:rPr>
              <a:t>Around half knew that VR describes desktop VR, CAVE and HMD’s</a:t>
            </a:r>
          </a:p>
        </p:txBody>
      </p:sp>
      <p:sp>
        <p:nvSpPr>
          <p:cNvPr id="23" name="TextBox 23"/>
          <p:cNvSpPr txBox="1"/>
          <p:nvPr/>
        </p:nvSpPr>
        <p:spPr>
          <a:xfrm>
            <a:off x="6830047" y="7390353"/>
            <a:ext cx="10927689" cy="555054"/>
          </a:xfrm>
          <a:prstGeom prst="rect">
            <a:avLst/>
          </a:prstGeom>
        </p:spPr>
        <p:txBody>
          <a:bodyPr lIns="0" tIns="0" rIns="0" bIns="0" rtlCol="0" anchor="t">
            <a:spAutoFit/>
          </a:bodyPr>
          <a:lstStyle/>
          <a:p>
            <a:pPr marL="0" lvl="0" indent="0" algn="l">
              <a:lnSpc>
                <a:spcPts val="4519"/>
              </a:lnSpc>
              <a:spcBef>
                <a:spcPct val="0"/>
              </a:spcBef>
            </a:pPr>
            <a:r>
              <a:rPr lang="en-US" sz="3274">
                <a:solidFill>
                  <a:srgbClr val="FFFFFF"/>
                </a:solidFill>
                <a:latin typeface="DM Sans Bold"/>
                <a:ea typeface="DM Sans Bold"/>
                <a:cs typeface="DM Sans Bold"/>
                <a:sym typeface="DM Sans Bold"/>
              </a:rPr>
              <a:t>Majority of SLTs were aware of VR, but had not used it</a:t>
            </a:r>
          </a:p>
        </p:txBody>
      </p:sp>
      <p:sp>
        <p:nvSpPr>
          <p:cNvPr id="24" name="TextBox 24"/>
          <p:cNvSpPr txBox="1"/>
          <p:nvPr/>
        </p:nvSpPr>
        <p:spPr>
          <a:xfrm>
            <a:off x="6830047" y="1442071"/>
            <a:ext cx="13802346" cy="463250"/>
          </a:xfrm>
          <a:prstGeom prst="rect">
            <a:avLst/>
          </a:prstGeom>
        </p:spPr>
        <p:txBody>
          <a:bodyPr lIns="0" tIns="0" rIns="0" bIns="0" rtlCol="0" anchor="t">
            <a:spAutoFit/>
          </a:bodyPr>
          <a:lstStyle/>
          <a:p>
            <a:pPr algn="l">
              <a:lnSpc>
                <a:spcPts val="3861"/>
              </a:lnSpc>
              <a:spcBef>
                <a:spcPct val="0"/>
              </a:spcBef>
            </a:pPr>
            <a:r>
              <a:rPr lang="en-US" sz="2757">
                <a:solidFill>
                  <a:srgbClr val="FFFFFF"/>
                </a:solidFill>
                <a:latin typeface="DM Sans Bold"/>
                <a:ea typeface="DM Sans Bold"/>
                <a:cs typeface="DM Sans Bold"/>
                <a:sym typeface="DM Sans Bold"/>
              </a:rPr>
              <a:t>What </a:t>
            </a:r>
            <a:r>
              <a:rPr lang="en-US" sz="2757">
                <a:solidFill>
                  <a:srgbClr val="0CC0DF"/>
                </a:solidFill>
                <a:latin typeface="DM Sans Bold"/>
                <a:ea typeface="DM Sans Bold"/>
                <a:cs typeface="DM Sans Bold"/>
                <a:sym typeface="DM Sans Bold"/>
              </a:rPr>
              <a:t>knowledge</a:t>
            </a:r>
            <a:r>
              <a:rPr lang="en-US" sz="2757">
                <a:solidFill>
                  <a:srgbClr val="FFFFFF"/>
                </a:solidFill>
                <a:latin typeface="DM Sans Bold"/>
                <a:ea typeface="DM Sans Bold"/>
                <a:cs typeface="DM Sans Bold"/>
                <a:sym typeface="DM Sans Bold"/>
              </a:rPr>
              <a:t> do SLTs have about VR?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17951" y="666875"/>
            <a:ext cx="9987341" cy="2152079"/>
            <a:chOff x="0" y="0"/>
            <a:chExt cx="13316455" cy="2869439"/>
          </a:xfrm>
        </p:grpSpPr>
        <p:sp>
          <p:nvSpPr>
            <p:cNvPr id="3" name="TextBox 3"/>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4" name="TextBox 4"/>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endParaRPr lang="en-US" sz="4939" dirty="0">
                <a:solidFill>
                  <a:srgbClr val="F5F5F5"/>
                </a:solidFill>
                <a:latin typeface="DM Sans Bold"/>
                <a:ea typeface="DM Sans Bold"/>
                <a:cs typeface="DM Sans Bold"/>
                <a:sym typeface="DM Sans Bold"/>
              </a:endParaRPr>
            </a:p>
          </p:txBody>
        </p:sp>
      </p:grpSp>
      <p:sp>
        <p:nvSpPr>
          <p:cNvPr id="6" name="Freeform 6">
            <a:extLst>
              <a:ext uri="{C183D7F6-B498-43B3-948B-1728B52AA6E4}">
                <adec:decorative xmlns:adec="http://schemas.microsoft.com/office/drawing/2017/decorative" val="1"/>
              </a:ext>
            </a:extLst>
          </p:cNvPr>
          <p:cNvSpPr/>
          <p:nvPr/>
        </p:nvSpPr>
        <p:spPr>
          <a:xfrm>
            <a:off x="1636370" y="1704815"/>
            <a:ext cx="1038444" cy="1038444"/>
          </a:xfrm>
          <a:custGeom>
            <a:avLst/>
            <a:gdLst/>
            <a:ahLst/>
            <a:cxnLst/>
            <a:rect l="l" t="t" r="r" b="b"/>
            <a:pathLst>
              <a:path w="1038444" h="1038444">
                <a:moveTo>
                  <a:pt x="0" y="0"/>
                </a:moveTo>
                <a:lnTo>
                  <a:pt x="1038444" y="0"/>
                </a:lnTo>
                <a:lnTo>
                  <a:pt x="1038444" y="1038444"/>
                </a:lnTo>
                <a:lnTo>
                  <a:pt x="0" y="1038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a:off x="1269207" y="3737459"/>
            <a:ext cx="2125353" cy="2256649"/>
          </a:xfrm>
          <a:custGeom>
            <a:avLst/>
            <a:gdLst/>
            <a:ahLst/>
            <a:cxnLst/>
            <a:rect l="l" t="t" r="r" b="b"/>
            <a:pathLst>
              <a:path w="2125353" h="2256649">
                <a:moveTo>
                  <a:pt x="0" y="0"/>
                </a:moveTo>
                <a:lnTo>
                  <a:pt x="2125353" y="0"/>
                </a:lnTo>
                <a:lnTo>
                  <a:pt x="2125353" y="2256649"/>
                </a:lnTo>
                <a:lnTo>
                  <a:pt x="0" y="2256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14913760" y="3283976"/>
            <a:ext cx="1507980" cy="2369682"/>
          </a:xfrm>
          <a:custGeom>
            <a:avLst/>
            <a:gdLst/>
            <a:ahLst/>
            <a:cxnLst/>
            <a:rect l="l" t="t" r="r" b="b"/>
            <a:pathLst>
              <a:path w="1507980" h="2369682">
                <a:moveTo>
                  <a:pt x="0" y="0"/>
                </a:moveTo>
                <a:lnTo>
                  <a:pt x="1507980" y="0"/>
                </a:lnTo>
                <a:lnTo>
                  <a:pt x="1507980" y="2369683"/>
                </a:lnTo>
                <a:lnTo>
                  <a:pt x="0" y="23696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9" name="Group 9">
            <a:extLst>
              <a:ext uri="{C183D7F6-B498-43B3-948B-1728B52AA6E4}">
                <adec:decorative xmlns:adec="http://schemas.microsoft.com/office/drawing/2017/decorative" val="1"/>
              </a:ext>
            </a:extLst>
          </p:cNvPr>
          <p:cNvGrpSpPr/>
          <p:nvPr/>
        </p:nvGrpSpPr>
        <p:grpSpPr>
          <a:xfrm>
            <a:off x="7109062" y="7175077"/>
            <a:ext cx="3134765" cy="1393915"/>
            <a:chOff x="0" y="0"/>
            <a:chExt cx="825617" cy="367122"/>
          </a:xfrm>
        </p:grpSpPr>
        <p:sp>
          <p:nvSpPr>
            <p:cNvPr id="10" name="Freeform 10"/>
            <p:cNvSpPr/>
            <p:nvPr/>
          </p:nvSpPr>
          <p:spPr>
            <a:xfrm>
              <a:off x="0" y="0"/>
              <a:ext cx="825617" cy="367122"/>
            </a:xfrm>
            <a:custGeom>
              <a:avLst/>
              <a:gdLst/>
              <a:ahLst/>
              <a:cxnLst/>
              <a:rect l="l" t="t" r="r" b="b"/>
              <a:pathLst>
                <a:path w="825617" h="367122">
                  <a:moveTo>
                    <a:pt x="125955" y="0"/>
                  </a:moveTo>
                  <a:lnTo>
                    <a:pt x="699662" y="0"/>
                  </a:lnTo>
                  <a:cubicBezTo>
                    <a:pt x="733068" y="0"/>
                    <a:pt x="765105" y="13270"/>
                    <a:pt x="788726" y="36891"/>
                  </a:cubicBezTo>
                  <a:cubicBezTo>
                    <a:pt x="812347" y="60512"/>
                    <a:pt x="825617" y="92549"/>
                    <a:pt x="825617" y="125955"/>
                  </a:cubicBezTo>
                  <a:lnTo>
                    <a:pt x="825617" y="241167"/>
                  </a:lnTo>
                  <a:cubicBezTo>
                    <a:pt x="825617" y="274572"/>
                    <a:pt x="812347" y="306609"/>
                    <a:pt x="788726" y="330230"/>
                  </a:cubicBezTo>
                  <a:cubicBezTo>
                    <a:pt x="765105" y="353851"/>
                    <a:pt x="733068" y="367122"/>
                    <a:pt x="699662" y="367122"/>
                  </a:cubicBezTo>
                  <a:lnTo>
                    <a:pt x="125955" y="367122"/>
                  </a:lnTo>
                  <a:cubicBezTo>
                    <a:pt x="92549" y="367122"/>
                    <a:pt x="60512" y="353851"/>
                    <a:pt x="36891" y="330230"/>
                  </a:cubicBezTo>
                  <a:cubicBezTo>
                    <a:pt x="13270" y="306609"/>
                    <a:pt x="0" y="274572"/>
                    <a:pt x="0" y="241167"/>
                  </a:cubicBezTo>
                  <a:lnTo>
                    <a:pt x="0" y="125955"/>
                  </a:lnTo>
                  <a:cubicBezTo>
                    <a:pt x="0" y="92549"/>
                    <a:pt x="13270" y="60512"/>
                    <a:pt x="36891" y="36891"/>
                  </a:cubicBezTo>
                  <a:cubicBezTo>
                    <a:pt x="60512" y="13270"/>
                    <a:pt x="92549" y="0"/>
                    <a:pt x="125955" y="0"/>
                  </a:cubicBezTo>
                  <a:close/>
                </a:path>
              </a:pathLst>
            </a:custGeom>
            <a:solidFill>
              <a:srgbClr val="00BF15"/>
            </a:solidFill>
          </p:spPr>
        </p:sp>
        <p:sp>
          <p:nvSpPr>
            <p:cNvPr id="11" name="TextBox 11"/>
            <p:cNvSpPr txBox="1"/>
            <p:nvPr/>
          </p:nvSpPr>
          <p:spPr>
            <a:xfrm>
              <a:off x="0" y="-47625"/>
              <a:ext cx="825617" cy="414747"/>
            </a:xfrm>
            <a:prstGeom prst="rect">
              <a:avLst/>
            </a:prstGeom>
          </p:spPr>
          <p:txBody>
            <a:bodyPr lIns="50800" tIns="50800" rIns="50800" bIns="50800" rtlCol="0" anchor="ctr"/>
            <a:lstStyle/>
            <a:p>
              <a:pPr algn="ctr">
                <a:lnSpc>
                  <a:spcPts val="3441"/>
                </a:lnSpc>
              </a:pPr>
              <a:r>
                <a:rPr lang="en-US" sz="2457">
                  <a:solidFill>
                    <a:srgbClr val="FFFFFF"/>
                  </a:solidFill>
                  <a:latin typeface="DM Sans Bold"/>
                  <a:ea typeface="DM Sans Bold"/>
                  <a:cs typeface="DM Sans Bold"/>
                  <a:sym typeface="DM Sans Bold"/>
                </a:rPr>
                <a:t>80% of non users would use VR in the future</a:t>
              </a:r>
            </a:p>
          </p:txBody>
        </p:sp>
      </p:grpSp>
      <p:grpSp>
        <p:nvGrpSpPr>
          <p:cNvPr id="12" name="Group 12">
            <a:extLst>
              <a:ext uri="{C183D7F6-B498-43B3-948B-1728B52AA6E4}">
                <adec:decorative xmlns:adec="http://schemas.microsoft.com/office/drawing/2017/decorative" val="1"/>
              </a:ext>
            </a:extLst>
          </p:cNvPr>
          <p:cNvGrpSpPr/>
          <p:nvPr/>
        </p:nvGrpSpPr>
        <p:grpSpPr>
          <a:xfrm>
            <a:off x="7109062" y="8791197"/>
            <a:ext cx="3134765" cy="965290"/>
            <a:chOff x="0" y="0"/>
            <a:chExt cx="825617" cy="254233"/>
          </a:xfrm>
        </p:grpSpPr>
        <p:sp>
          <p:nvSpPr>
            <p:cNvPr id="13" name="Freeform 13"/>
            <p:cNvSpPr/>
            <p:nvPr/>
          </p:nvSpPr>
          <p:spPr>
            <a:xfrm>
              <a:off x="0" y="0"/>
              <a:ext cx="825617" cy="254233"/>
            </a:xfrm>
            <a:custGeom>
              <a:avLst/>
              <a:gdLst/>
              <a:ahLst/>
              <a:cxnLst/>
              <a:rect l="l" t="t" r="r" b="b"/>
              <a:pathLst>
                <a:path w="825617" h="254233">
                  <a:moveTo>
                    <a:pt x="125955" y="0"/>
                  </a:moveTo>
                  <a:lnTo>
                    <a:pt x="699662" y="0"/>
                  </a:lnTo>
                  <a:cubicBezTo>
                    <a:pt x="733068" y="0"/>
                    <a:pt x="765105" y="13270"/>
                    <a:pt x="788726" y="36891"/>
                  </a:cubicBezTo>
                  <a:cubicBezTo>
                    <a:pt x="812347" y="60512"/>
                    <a:pt x="825617" y="92549"/>
                    <a:pt x="825617" y="125955"/>
                  </a:cubicBezTo>
                  <a:lnTo>
                    <a:pt x="825617" y="128278"/>
                  </a:lnTo>
                  <a:cubicBezTo>
                    <a:pt x="825617" y="197841"/>
                    <a:pt x="769225" y="254233"/>
                    <a:pt x="699662" y="254233"/>
                  </a:cubicBezTo>
                  <a:lnTo>
                    <a:pt x="125955" y="254233"/>
                  </a:lnTo>
                  <a:cubicBezTo>
                    <a:pt x="92549" y="254233"/>
                    <a:pt x="60512" y="240962"/>
                    <a:pt x="36891" y="217341"/>
                  </a:cubicBezTo>
                  <a:cubicBezTo>
                    <a:pt x="13270" y="193720"/>
                    <a:pt x="0" y="161683"/>
                    <a:pt x="0" y="128278"/>
                  </a:cubicBezTo>
                  <a:lnTo>
                    <a:pt x="0" y="125955"/>
                  </a:lnTo>
                  <a:cubicBezTo>
                    <a:pt x="0" y="92549"/>
                    <a:pt x="13270" y="60512"/>
                    <a:pt x="36891" y="36891"/>
                  </a:cubicBezTo>
                  <a:cubicBezTo>
                    <a:pt x="60512" y="13270"/>
                    <a:pt x="92549" y="0"/>
                    <a:pt x="125955" y="0"/>
                  </a:cubicBezTo>
                  <a:close/>
                </a:path>
              </a:pathLst>
            </a:custGeom>
            <a:solidFill>
              <a:srgbClr val="FF0000"/>
            </a:solidFill>
          </p:spPr>
        </p:sp>
        <p:sp>
          <p:nvSpPr>
            <p:cNvPr id="14" name="TextBox 14"/>
            <p:cNvSpPr txBox="1"/>
            <p:nvPr/>
          </p:nvSpPr>
          <p:spPr>
            <a:xfrm>
              <a:off x="0" y="-47625"/>
              <a:ext cx="825617" cy="301858"/>
            </a:xfrm>
            <a:prstGeom prst="rect">
              <a:avLst/>
            </a:prstGeom>
          </p:spPr>
          <p:txBody>
            <a:bodyPr lIns="50800" tIns="50800" rIns="50800" bIns="50800" rtlCol="0" anchor="ctr"/>
            <a:lstStyle/>
            <a:p>
              <a:pPr algn="ctr">
                <a:lnSpc>
                  <a:spcPts val="3441"/>
                </a:lnSpc>
              </a:pPr>
              <a:r>
                <a:rPr lang="en-US" sz="2457">
                  <a:solidFill>
                    <a:srgbClr val="FFFFFF"/>
                  </a:solidFill>
                  <a:latin typeface="DM Sans Bold"/>
                  <a:ea typeface="DM Sans Bold"/>
                  <a:cs typeface="DM Sans Bold"/>
                  <a:sym typeface="DM Sans Bold"/>
                </a:rPr>
                <a:t>20% would not use VR in the future</a:t>
              </a:r>
            </a:p>
          </p:txBody>
        </p:sp>
      </p:grpSp>
      <p:grpSp>
        <p:nvGrpSpPr>
          <p:cNvPr id="15" name="Group 15">
            <a:extLst>
              <a:ext uri="{C183D7F6-B498-43B3-948B-1728B52AA6E4}">
                <adec:decorative xmlns:adec="http://schemas.microsoft.com/office/drawing/2017/decorative" val="1"/>
              </a:ext>
            </a:extLst>
          </p:cNvPr>
          <p:cNvGrpSpPr/>
          <p:nvPr/>
        </p:nvGrpSpPr>
        <p:grpSpPr>
          <a:xfrm>
            <a:off x="14100368" y="6464069"/>
            <a:ext cx="3134765" cy="965290"/>
            <a:chOff x="0" y="0"/>
            <a:chExt cx="825617" cy="254233"/>
          </a:xfrm>
        </p:grpSpPr>
        <p:sp>
          <p:nvSpPr>
            <p:cNvPr id="16" name="Freeform 16"/>
            <p:cNvSpPr/>
            <p:nvPr/>
          </p:nvSpPr>
          <p:spPr>
            <a:xfrm>
              <a:off x="0" y="0"/>
              <a:ext cx="825617" cy="254233"/>
            </a:xfrm>
            <a:custGeom>
              <a:avLst/>
              <a:gdLst/>
              <a:ahLst/>
              <a:cxnLst/>
              <a:rect l="l" t="t" r="r" b="b"/>
              <a:pathLst>
                <a:path w="825617" h="254233">
                  <a:moveTo>
                    <a:pt x="125955" y="0"/>
                  </a:moveTo>
                  <a:lnTo>
                    <a:pt x="699662" y="0"/>
                  </a:lnTo>
                  <a:cubicBezTo>
                    <a:pt x="733068" y="0"/>
                    <a:pt x="765105" y="13270"/>
                    <a:pt x="788726" y="36891"/>
                  </a:cubicBezTo>
                  <a:cubicBezTo>
                    <a:pt x="812347" y="60512"/>
                    <a:pt x="825617" y="92549"/>
                    <a:pt x="825617" y="125955"/>
                  </a:cubicBezTo>
                  <a:lnTo>
                    <a:pt x="825617" y="128278"/>
                  </a:lnTo>
                  <a:cubicBezTo>
                    <a:pt x="825617" y="197841"/>
                    <a:pt x="769225" y="254233"/>
                    <a:pt x="699662" y="254233"/>
                  </a:cubicBezTo>
                  <a:lnTo>
                    <a:pt x="125955" y="254233"/>
                  </a:lnTo>
                  <a:cubicBezTo>
                    <a:pt x="92549" y="254233"/>
                    <a:pt x="60512" y="240962"/>
                    <a:pt x="36891" y="217341"/>
                  </a:cubicBezTo>
                  <a:cubicBezTo>
                    <a:pt x="13270" y="193720"/>
                    <a:pt x="0" y="161683"/>
                    <a:pt x="0" y="128278"/>
                  </a:cubicBezTo>
                  <a:lnTo>
                    <a:pt x="0" y="125955"/>
                  </a:lnTo>
                  <a:cubicBezTo>
                    <a:pt x="0" y="92549"/>
                    <a:pt x="13270" y="60512"/>
                    <a:pt x="36891" y="36891"/>
                  </a:cubicBezTo>
                  <a:cubicBezTo>
                    <a:pt x="60512" y="13270"/>
                    <a:pt x="92549" y="0"/>
                    <a:pt x="125955" y="0"/>
                  </a:cubicBezTo>
                  <a:close/>
                </a:path>
              </a:pathLst>
            </a:custGeom>
            <a:solidFill>
              <a:srgbClr val="19B1CB"/>
            </a:solidFill>
          </p:spPr>
        </p:sp>
        <p:sp>
          <p:nvSpPr>
            <p:cNvPr id="17" name="TextBox 17"/>
            <p:cNvSpPr txBox="1"/>
            <p:nvPr/>
          </p:nvSpPr>
          <p:spPr>
            <a:xfrm>
              <a:off x="0" y="-47625"/>
              <a:ext cx="825617" cy="301858"/>
            </a:xfrm>
            <a:prstGeom prst="rect">
              <a:avLst/>
            </a:prstGeom>
          </p:spPr>
          <p:txBody>
            <a:bodyPr lIns="50800" tIns="50800" rIns="50800" bIns="50800" rtlCol="0" anchor="ctr"/>
            <a:lstStyle/>
            <a:p>
              <a:pPr algn="ctr">
                <a:lnSpc>
                  <a:spcPts val="3441"/>
                </a:lnSpc>
              </a:pPr>
              <a:r>
                <a:rPr lang="en-US" sz="2457">
                  <a:solidFill>
                    <a:srgbClr val="FFFFFF"/>
                  </a:solidFill>
                  <a:latin typeface="DM Sans Bold"/>
                  <a:ea typeface="DM Sans Bold"/>
                  <a:cs typeface="DM Sans Bold"/>
                  <a:sym typeface="DM Sans Bold"/>
                </a:rPr>
                <a:t>+++ uncertainty</a:t>
              </a:r>
            </a:p>
          </p:txBody>
        </p:sp>
      </p:grpSp>
      <p:grpSp>
        <p:nvGrpSpPr>
          <p:cNvPr id="18" name="Group 18">
            <a:extLst>
              <a:ext uri="{C183D7F6-B498-43B3-948B-1728B52AA6E4}">
                <adec:decorative xmlns:adec="http://schemas.microsoft.com/office/drawing/2017/decorative" val="1"/>
              </a:ext>
            </a:extLst>
          </p:cNvPr>
          <p:cNvGrpSpPr/>
          <p:nvPr/>
        </p:nvGrpSpPr>
        <p:grpSpPr>
          <a:xfrm>
            <a:off x="764501" y="6454438"/>
            <a:ext cx="3134765" cy="965290"/>
            <a:chOff x="0" y="0"/>
            <a:chExt cx="825617" cy="254233"/>
          </a:xfrm>
        </p:grpSpPr>
        <p:sp>
          <p:nvSpPr>
            <p:cNvPr id="19" name="Freeform 19"/>
            <p:cNvSpPr/>
            <p:nvPr/>
          </p:nvSpPr>
          <p:spPr>
            <a:xfrm>
              <a:off x="0" y="0"/>
              <a:ext cx="825617" cy="254233"/>
            </a:xfrm>
            <a:custGeom>
              <a:avLst/>
              <a:gdLst/>
              <a:ahLst/>
              <a:cxnLst/>
              <a:rect l="l" t="t" r="r" b="b"/>
              <a:pathLst>
                <a:path w="825617" h="254233">
                  <a:moveTo>
                    <a:pt x="125955" y="0"/>
                  </a:moveTo>
                  <a:lnTo>
                    <a:pt x="699662" y="0"/>
                  </a:lnTo>
                  <a:cubicBezTo>
                    <a:pt x="733068" y="0"/>
                    <a:pt x="765105" y="13270"/>
                    <a:pt x="788726" y="36891"/>
                  </a:cubicBezTo>
                  <a:cubicBezTo>
                    <a:pt x="812347" y="60512"/>
                    <a:pt x="825617" y="92549"/>
                    <a:pt x="825617" y="125955"/>
                  </a:cubicBezTo>
                  <a:lnTo>
                    <a:pt x="825617" y="128278"/>
                  </a:lnTo>
                  <a:cubicBezTo>
                    <a:pt x="825617" y="197841"/>
                    <a:pt x="769225" y="254233"/>
                    <a:pt x="699662" y="254233"/>
                  </a:cubicBezTo>
                  <a:lnTo>
                    <a:pt x="125955" y="254233"/>
                  </a:lnTo>
                  <a:cubicBezTo>
                    <a:pt x="92549" y="254233"/>
                    <a:pt x="60512" y="240962"/>
                    <a:pt x="36891" y="217341"/>
                  </a:cubicBezTo>
                  <a:cubicBezTo>
                    <a:pt x="13270" y="193720"/>
                    <a:pt x="0" y="161683"/>
                    <a:pt x="0" y="128278"/>
                  </a:cubicBezTo>
                  <a:lnTo>
                    <a:pt x="0" y="125955"/>
                  </a:lnTo>
                  <a:cubicBezTo>
                    <a:pt x="0" y="92549"/>
                    <a:pt x="13270" y="60512"/>
                    <a:pt x="36891" y="36891"/>
                  </a:cubicBezTo>
                  <a:cubicBezTo>
                    <a:pt x="60512" y="13270"/>
                    <a:pt x="92549" y="0"/>
                    <a:pt x="125955" y="0"/>
                  </a:cubicBezTo>
                  <a:close/>
                </a:path>
              </a:pathLst>
            </a:custGeom>
            <a:solidFill>
              <a:srgbClr val="19B1CB"/>
            </a:solidFill>
          </p:spPr>
        </p:sp>
        <p:sp>
          <p:nvSpPr>
            <p:cNvPr id="20" name="TextBox 20"/>
            <p:cNvSpPr txBox="1"/>
            <p:nvPr/>
          </p:nvSpPr>
          <p:spPr>
            <a:xfrm>
              <a:off x="0" y="-47625"/>
              <a:ext cx="825617" cy="301858"/>
            </a:xfrm>
            <a:prstGeom prst="rect">
              <a:avLst/>
            </a:prstGeom>
          </p:spPr>
          <p:txBody>
            <a:bodyPr lIns="50800" tIns="50800" rIns="50800" bIns="50800" rtlCol="0" anchor="ctr"/>
            <a:lstStyle/>
            <a:p>
              <a:pPr algn="ctr">
                <a:lnSpc>
                  <a:spcPts val="3441"/>
                </a:lnSpc>
              </a:pPr>
              <a:r>
                <a:rPr lang="en-US" sz="2457">
                  <a:solidFill>
                    <a:srgbClr val="FFFFFF"/>
                  </a:solidFill>
                  <a:latin typeface="DM Sans Bold"/>
                  <a:ea typeface="DM Sans Bold"/>
                  <a:cs typeface="DM Sans Bold"/>
                  <a:sym typeface="DM Sans Bold"/>
                </a:rPr>
                <a:t>SLT users were positive about VR</a:t>
              </a:r>
            </a:p>
          </p:txBody>
        </p:sp>
      </p:grpSp>
      <p:pic>
        <p:nvPicPr>
          <p:cNvPr id="21" name="Picture 2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417277" y="4223468"/>
            <a:ext cx="4748510" cy="2769964"/>
          </a:xfrm>
          <a:prstGeom prst="rect">
            <a:avLst/>
          </a:prstGeom>
        </p:spPr>
      </p:pic>
      <p:sp>
        <p:nvSpPr>
          <p:cNvPr id="22" name="AutoShape 22">
            <a:extLst>
              <a:ext uri="{C183D7F6-B498-43B3-948B-1728B52AA6E4}">
                <adec:decorative xmlns:adec="http://schemas.microsoft.com/office/drawing/2017/decorative" val="1"/>
              </a:ext>
            </a:extLst>
          </p:cNvPr>
          <p:cNvSpPr/>
          <p:nvPr/>
        </p:nvSpPr>
        <p:spPr>
          <a:xfrm flipV="1">
            <a:off x="8791533" y="5931054"/>
            <a:ext cx="921936" cy="666669"/>
          </a:xfrm>
          <a:prstGeom prst="line">
            <a:avLst/>
          </a:prstGeom>
          <a:ln w="38100" cap="flat">
            <a:solidFill>
              <a:srgbClr val="FFFFFF"/>
            </a:solidFill>
            <a:prstDash val="solid"/>
            <a:headEnd type="none" w="sm" len="sm"/>
            <a:tailEnd type="triangle" w="lg" len="med"/>
          </a:ln>
        </p:spPr>
      </p:sp>
      <p:grpSp>
        <p:nvGrpSpPr>
          <p:cNvPr id="23" name="Group 23">
            <a:extLst>
              <a:ext uri="{C183D7F6-B498-43B3-948B-1728B52AA6E4}">
                <adec:decorative xmlns:adec="http://schemas.microsoft.com/office/drawing/2017/decorative" val="1"/>
              </a:ext>
            </a:extLst>
          </p:cNvPr>
          <p:cNvGrpSpPr/>
          <p:nvPr/>
        </p:nvGrpSpPr>
        <p:grpSpPr>
          <a:xfrm>
            <a:off x="3456954" y="1993369"/>
            <a:ext cx="9987341" cy="1013900"/>
            <a:chOff x="0" y="0"/>
            <a:chExt cx="13316455" cy="1351866"/>
          </a:xfrm>
        </p:grpSpPr>
        <p:sp>
          <p:nvSpPr>
            <p:cNvPr id="24" name="TextBox 24"/>
            <p:cNvSpPr txBox="1"/>
            <p:nvPr/>
          </p:nvSpPr>
          <p:spPr>
            <a:xfrm>
              <a:off x="0" y="-38100"/>
              <a:ext cx="13316455" cy="456176"/>
            </a:xfrm>
            <a:prstGeom prst="rect">
              <a:avLst/>
            </a:prstGeom>
          </p:spPr>
          <p:txBody>
            <a:bodyPr lIns="0" tIns="0" rIns="0" bIns="0" rtlCol="0" anchor="t">
              <a:spAutoFit/>
            </a:bodyPr>
            <a:lstStyle/>
            <a:p>
              <a:pPr algn="l">
                <a:lnSpc>
                  <a:spcPts val="2881"/>
                </a:lnSpc>
              </a:pPr>
              <a:endParaRPr/>
            </a:p>
          </p:txBody>
        </p:sp>
        <p:sp>
          <p:nvSpPr>
            <p:cNvPr id="25" name="TextBox 25"/>
            <p:cNvSpPr txBox="1"/>
            <p:nvPr/>
          </p:nvSpPr>
          <p:spPr>
            <a:xfrm>
              <a:off x="0" y="895690"/>
              <a:ext cx="13316455" cy="456176"/>
            </a:xfrm>
            <a:prstGeom prst="rect">
              <a:avLst/>
            </a:prstGeom>
          </p:spPr>
          <p:txBody>
            <a:bodyPr lIns="0" tIns="0" rIns="0" bIns="0" rtlCol="0" anchor="t">
              <a:spAutoFit/>
            </a:bodyPr>
            <a:lstStyle/>
            <a:p>
              <a:pPr algn="l">
                <a:lnSpc>
                  <a:spcPts val="2881"/>
                </a:lnSpc>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9973900" y="2876257"/>
            <a:ext cx="3793093" cy="3220486"/>
            <a:chOff x="0" y="0"/>
            <a:chExt cx="898479" cy="762844"/>
          </a:xfrm>
        </p:grpSpPr>
        <p:sp>
          <p:nvSpPr>
            <p:cNvPr id="27" name="Freeform 27"/>
            <p:cNvSpPr/>
            <p:nvPr/>
          </p:nvSpPr>
          <p:spPr>
            <a:xfrm>
              <a:off x="0" y="0"/>
              <a:ext cx="898490" cy="762844"/>
            </a:xfrm>
            <a:custGeom>
              <a:avLst/>
              <a:gdLst/>
              <a:ahLst/>
              <a:cxnLst/>
              <a:rect l="l" t="t" r="r" b="b"/>
              <a:pathLst>
                <a:path w="898490" h="762844">
                  <a:moveTo>
                    <a:pt x="614590" y="0"/>
                  </a:moveTo>
                  <a:lnTo>
                    <a:pt x="282407" y="0"/>
                  </a:lnTo>
                  <a:cubicBezTo>
                    <a:pt x="126426" y="0"/>
                    <a:pt x="0" y="123512"/>
                    <a:pt x="0" y="303987"/>
                  </a:cubicBezTo>
                  <a:cubicBezTo>
                    <a:pt x="0" y="437813"/>
                    <a:pt x="66279" y="532954"/>
                    <a:pt x="162037" y="577095"/>
                  </a:cubicBezTo>
                  <a:lnTo>
                    <a:pt x="162037" y="762844"/>
                  </a:lnTo>
                  <a:lnTo>
                    <a:pt x="353844" y="603377"/>
                  </a:lnTo>
                  <a:lnTo>
                    <a:pt x="614590" y="603377"/>
                  </a:lnTo>
                  <a:cubicBezTo>
                    <a:pt x="772042" y="603377"/>
                    <a:pt x="898479" y="479864"/>
                    <a:pt x="898479" y="303968"/>
                  </a:cubicBezTo>
                  <a:cubicBezTo>
                    <a:pt x="898490" y="123512"/>
                    <a:pt x="772042" y="0"/>
                    <a:pt x="614590" y="0"/>
                  </a:cubicBezTo>
                  <a:close/>
                </a:path>
              </a:pathLst>
            </a:custGeom>
            <a:solidFill>
              <a:srgbClr val="19B1CB"/>
            </a:solidFill>
          </p:spPr>
        </p:sp>
        <p:sp>
          <p:nvSpPr>
            <p:cNvPr id="28" name="TextBox 28"/>
            <p:cNvSpPr txBox="1"/>
            <p:nvPr/>
          </p:nvSpPr>
          <p:spPr>
            <a:xfrm>
              <a:off x="0" y="0"/>
              <a:ext cx="898479" cy="572344"/>
            </a:xfrm>
            <a:prstGeom prst="rect">
              <a:avLst/>
            </a:prstGeom>
          </p:spPr>
          <p:txBody>
            <a:bodyPr lIns="50800" tIns="50800" rIns="50800" bIns="50800" rtlCol="0" anchor="ctr"/>
            <a:lstStyle/>
            <a:p>
              <a:pPr algn="ctr">
                <a:lnSpc>
                  <a:spcPts val="2881"/>
                </a:lnSpc>
              </a:pPr>
              <a:endParaRPr/>
            </a:p>
            <a:p>
              <a:pPr algn="ctr">
                <a:lnSpc>
                  <a:spcPts val="2321"/>
                </a:lnSpc>
              </a:pPr>
              <a:r>
                <a:rPr lang="en-US" sz="1657">
                  <a:solidFill>
                    <a:srgbClr val="FFFFFF"/>
                  </a:solidFill>
                  <a:latin typeface="DM Sans Bold"/>
                  <a:ea typeface="DM Sans Bold"/>
                  <a:cs typeface="DM Sans Bold"/>
                  <a:sym typeface="DM Sans Bold"/>
                </a:rPr>
                <a:t>“I would be worried about social scenarios created by neurotypical people to intervene in helping autistic people practice skills that don’t come instinctively.”</a:t>
              </a:r>
            </a:p>
            <a:p>
              <a:pPr algn="ctr">
                <a:lnSpc>
                  <a:spcPts val="2881"/>
                </a:lnSpc>
              </a:pPr>
              <a:endParaRPr lang="en-US" sz="1657">
                <a:solidFill>
                  <a:srgbClr val="FFFFFF"/>
                </a:solidFill>
                <a:latin typeface="DM Sans Bold"/>
                <a:ea typeface="DM Sans Bold"/>
                <a:cs typeface="DM Sans Bold"/>
                <a:sym typeface="DM Sans Bold"/>
              </a:endParaRPr>
            </a:p>
          </p:txBody>
        </p:sp>
      </p:grpSp>
      <p:sp>
        <p:nvSpPr>
          <p:cNvPr id="29" name="Freeform 29">
            <a:extLst>
              <a:ext uri="{C183D7F6-B498-43B3-948B-1728B52AA6E4}">
                <adec:decorative xmlns:adec="http://schemas.microsoft.com/office/drawing/2017/decorative" val="1"/>
              </a:ext>
            </a:extLst>
          </p:cNvPr>
          <p:cNvSpPr/>
          <p:nvPr/>
        </p:nvSpPr>
        <p:spPr>
          <a:xfrm rot="-835146">
            <a:off x="4207195" y="3134809"/>
            <a:ext cx="3635409" cy="3112819"/>
          </a:xfrm>
          <a:custGeom>
            <a:avLst/>
            <a:gdLst/>
            <a:ahLst/>
            <a:cxnLst/>
            <a:rect l="l" t="t" r="r" b="b"/>
            <a:pathLst>
              <a:path w="3635409" h="3112819">
                <a:moveTo>
                  <a:pt x="0" y="0"/>
                </a:moveTo>
                <a:lnTo>
                  <a:pt x="3635409" y="0"/>
                </a:lnTo>
                <a:lnTo>
                  <a:pt x="3635409" y="3112819"/>
                </a:lnTo>
                <a:lnTo>
                  <a:pt x="0" y="31128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0" name="TextBox 30"/>
          <p:cNvSpPr txBox="1"/>
          <p:nvPr/>
        </p:nvSpPr>
        <p:spPr>
          <a:xfrm>
            <a:off x="3342654" y="1964251"/>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are SLT </a:t>
            </a:r>
            <a:r>
              <a:rPr lang="en-US" sz="2457">
                <a:solidFill>
                  <a:srgbClr val="0CC0DF"/>
                </a:solidFill>
                <a:latin typeface="DM Sans Bold"/>
                <a:ea typeface="DM Sans Bold"/>
                <a:cs typeface="DM Sans Bold"/>
                <a:sym typeface="DM Sans Bold"/>
              </a:rPr>
              <a:t>attitudes</a:t>
            </a:r>
            <a:r>
              <a:rPr lang="en-US" sz="2457">
                <a:solidFill>
                  <a:srgbClr val="FFFFFF"/>
                </a:solidFill>
                <a:latin typeface="DM Sans"/>
                <a:ea typeface="DM Sans"/>
                <a:cs typeface="DM Sans"/>
                <a:sym typeface="DM Sans"/>
              </a:rPr>
              <a:t> towards using VR as an intervention for autistic children?</a:t>
            </a:r>
          </a:p>
        </p:txBody>
      </p:sp>
      <p:sp>
        <p:nvSpPr>
          <p:cNvPr id="31" name="TextBox 31"/>
          <p:cNvSpPr txBox="1"/>
          <p:nvPr/>
        </p:nvSpPr>
        <p:spPr>
          <a:xfrm>
            <a:off x="4346941" y="3907480"/>
            <a:ext cx="3241618" cy="1129464"/>
          </a:xfrm>
          <a:prstGeom prst="rect">
            <a:avLst/>
          </a:prstGeom>
        </p:spPr>
        <p:txBody>
          <a:bodyPr lIns="0" tIns="0" rIns="0" bIns="0" rtlCol="0" anchor="t">
            <a:spAutoFit/>
          </a:bodyPr>
          <a:lstStyle/>
          <a:p>
            <a:pPr algn="ctr">
              <a:lnSpc>
                <a:spcPts val="2321"/>
              </a:lnSpc>
              <a:spcBef>
                <a:spcPct val="0"/>
              </a:spcBef>
            </a:pPr>
            <a:r>
              <a:rPr lang="en-US" sz="1657">
                <a:solidFill>
                  <a:srgbClr val="FFFFFF"/>
                </a:solidFill>
                <a:latin typeface="DM Sans Bold"/>
                <a:ea typeface="DM Sans Bold"/>
                <a:cs typeface="DM Sans Bold"/>
                <a:sym typeface="DM Sans Bold"/>
              </a:rPr>
              <a:t>“I think that it would support practicing areas such as self-advocacy and perspective taking in a more dynamic way.”</a:t>
            </a:r>
          </a:p>
        </p:txBody>
      </p:sp>
      <p:sp>
        <p:nvSpPr>
          <p:cNvPr id="32" name="Title 31">
            <a:extLst>
              <a:ext uri="{FF2B5EF4-FFF2-40B4-BE49-F238E27FC236}">
                <a16:creationId xmlns:a16="http://schemas.microsoft.com/office/drawing/2014/main" id="{BF9611C6-7500-0619-2443-8A157B235655}"/>
              </a:ext>
            </a:extLst>
          </p:cNvPr>
          <p:cNvSpPr>
            <a:spLocks noGrp="1"/>
          </p:cNvSpPr>
          <p:nvPr>
            <p:ph type="title" idx="4294967295"/>
          </p:nvPr>
        </p:nvSpPr>
        <p:spPr>
          <a:xfrm>
            <a:off x="4335824" y="400748"/>
            <a:ext cx="8229600" cy="1143000"/>
          </a:xfrm>
        </p:spPr>
        <p:txBody>
          <a:bodyPr/>
          <a:lstStyle/>
          <a:p>
            <a:r>
              <a:rPr lang="en-US" dirty="0">
                <a:highlight>
                  <a:srgbClr val="FFFF00"/>
                </a:highlight>
              </a:rPr>
              <a:t>RESULTS</a:t>
            </a:r>
            <a:endParaRPr lang="en-GB" dirty="0">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17951" y="319665"/>
            <a:ext cx="9987341" cy="2152079"/>
            <a:chOff x="0" y="0"/>
            <a:chExt cx="13316455" cy="2869439"/>
          </a:xfrm>
        </p:grpSpPr>
        <p:sp>
          <p:nvSpPr>
            <p:cNvPr id="3" name="TextBox 3"/>
            <p:cNvSpPr txBox="1"/>
            <p:nvPr/>
          </p:nvSpPr>
          <p:spPr>
            <a:xfrm>
              <a:off x="0" y="1479472"/>
              <a:ext cx="13316455" cy="456176"/>
            </a:xfrm>
            <a:prstGeom prst="rect">
              <a:avLst/>
            </a:prstGeom>
          </p:spPr>
          <p:txBody>
            <a:bodyPr lIns="0" tIns="0" rIns="0" bIns="0" rtlCol="0" anchor="t">
              <a:spAutoFit/>
            </a:bodyPr>
            <a:lstStyle/>
            <a:p>
              <a:pPr algn="l">
                <a:lnSpc>
                  <a:spcPts val="2881"/>
                </a:lnSpc>
              </a:pPr>
              <a:endParaRPr/>
            </a:p>
          </p:txBody>
        </p:sp>
        <p:sp>
          <p:nvSpPr>
            <p:cNvPr id="4" name="TextBox 4"/>
            <p:cNvSpPr txBox="1"/>
            <p:nvPr/>
          </p:nvSpPr>
          <p:spPr>
            <a:xfrm>
              <a:off x="0" y="2413262"/>
              <a:ext cx="13316455" cy="456176"/>
            </a:xfrm>
            <a:prstGeom prst="rect">
              <a:avLst/>
            </a:prstGeom>
          </p:spPr>
          <p:txBody>
            <a:bodyPr lIns="0" tIns="0" rIns="0" bIns="0" rtlCol="0" anchor="t">
              <a:spAutoFit/>
            </a:bodyPr>
            <a:lstStyle/>
            <a:p>
              <a:pPr algn="l">
                <a:lnSpc>
                  <a:spcPts val="2881"/>
                </a:lnSpc>
              </a:pPr>
              <a:endParaRPr/>
            </a:p>
          </p:txBody>
        </p:sp>
        <p:sp>
          <p:nvSpPr>
            <p:cNvPr id="5" name="TextBox 5"/>
            <p:cNvSpPr txBox="1"/>
            <p:nvPr/>
          </p:nvSpPr>
          <p:spPr>
            <a:xfrm>
              <a:off x="0" y="-9525"/>
              <a:ext cx="13316455" cy="1011383"/>
            </a:xfrm>
            <a:prstGeom prst="rect">
              <a:avLst/>
            </a:prstGeom>
          </p:spPr>
          <p:txBody>
            <a:bodyPr lIns="0" tIns="0" rIns="0" bIns="0" rtlCol="0" anchor="t">
              <a:spAutoFit/>
            </a:bodyPr>
            <a:lstStyle/>
            <a:p>
              <a:pPr marL="0" lvl="0" indent="0" algn="l">
                <a:lnSpc>
                  <a:spcPts val="5927"/>
                </a:lnSpc>
                <a:spcBef>
                  <a:spcPct val="0"/>
                </a:spcBef>
              </a:pPr>
              <a:endParaRPr lang="en-US" sz="4939" dirty="0">
                <a:solidFill>
                  <a:srgbClr val="F5F5F5"/>
                </a:solidFill>
                <a:latin typeface="DM Sans Bold"/>
                <a:ea typeface="DM Sans Bold"/>
                <a:cs typeface="DM Sans Bold"/>
                <a:sym typeface="DM Sans Bold"/>
              </a:endParaRPr>
            </a:p>
          </p:txBody>
        </p:sp>
      </p:grpSp>
      <p:sp>
        <p:nvSpPr>
          <p:cNvPr id="6" name="Freeform 6">
            <a:extLst>
              <a:ext uri="{C183D7F6-B498-43B3-948B-1728B52AA6E4}">
                <adec:decorative xmlns:adec="http://schemas.microsoft.com/office/drawing/2017/decorative" val="1"/>
              </a:ext>
            </a:extLst>
          </p:cNvPr>
          <p:cNvSpPr/>
          <p:nvPr/>
        </p:nvSpPr>
        <p:spPr>
          <a:xfrm>
            <a:off x="1636370" y="1099379"/>
            <a:ext cx="1038444" cy="1038444"/>
          </a:xfrm>
          <a:custGeom>
            <a:avLst/>
            <a:gdLst/>
            <a:ahLst/>
            <a:cxnLst/>
            <a:rect l="l" t="t" r="r" b="b"/>
            <a:pathLst>
              <a:path w="1038444" h="1038444">
                <a:moveTo>
                  <a:pt x="0" y="0"/>
                </a:moveTo>
                <a:lnTo>
                  <a:pt x="1038444" y="0"/>
                </a:lnTo>
                <a:lnTo>
                  <a:pt x="1038444" y="1038444"/>
                </a:lnTo>
                <a:lnTo>
                  <a:pt x="0" y="1038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a:extLst>
              <a:ext uri="{C183D7F6-B498-43B3-948B-1728B52AA6E4}">
                <adec:decorative xmlns:adec="http://schemas.microsoft.com/office/drawing/2017/decorative" val="1"/>
              </a:ext>
            </a:extLst>
          </p:cNvPr>
          <p:cNvGrpSpPr/>
          <p:nvPr/>
        </p:nvGrpSpPr>
        <p:grpSpPr>
          <a:xfrm>
            <a:off x="2345059" y="1704326"/>
            <a:ext cx="10691389" cy="1013900"/>
            <a:chOff x="0" y="0"/>
            <a:chExt cx="14255185" cy="1351866"/>
          </a:xfrm>
        </p:grpSpPr>
        <p:sp>
          <p:nvSpPr>
            <p:cNvPr id="8" name="TextBox 8"/>
            <p:cNvSpPr txBox="1"/>
            <p:nvPr/>
          </p:nvSpPr>
          <p:spPr>
            <a:xfrm>
              <a:off x="0" y="-38100"/>
              <a:ext cx="14255185" cy="456176"/>
            </a:xfrm>
            <a:prstGeom prst="rect">
              <a:avLst/>
            </a:prstGeom>
          </p:spPr>
          <p:txBody>
            <a:bodyPr lIns="0" tIns="0" rIns="0" bIns="0" rtlCol="0" anchor="t">
              <a:spAutoFit/>
            </a:bodyPr>
            <a:lstStyle/>
            <a:p>
              <a:pPr algn="l">
                <a:lnSpc>
                  <a:spcPts val="2881"/>
                </a:lnSpc>
              </a:pPr>
              <a:endParaRPr/>
            </a:p>
          </p:txBody>
        </p:sp>
        <p:sp>
          <p:nvSpPr>
            <p:cNvPr id="9" name="TextBox 9"/>
            <p:cNvSpPr txBox="1"/>
            <p:nvPr/>
          </p:nvSpPr>
          <p:spPr>
            <a:xfrm>
              <a:off x="0" y="895690"/>
              <a:ext cx="14255185" cy="456176"/>
            </a:xfrm>
            <a:prstGeom prst="rect">
              <a:avLst/>
            </a:prstGeom>
          </p:spPr>
          <p:txBody>
            <a:bodyPr lIns="0" tIns="0" rIns="0" bIns="0" rtlCol="0" anchor="t">
              <a:spAutoFit/>
            </a:bodyPr>
            <a:lstStyle/>
            <a:p>
              <a:pPr algn="l">
                <a:lnSpc>
                  <a:spcPts val="2881"/>
                </a:lnSpc>
              </a:pPr>
              <a:endParaRPr/>
            </a:p>
          </p:txBody>
        </p:sp>
      </p:grpSp>
      <p:sp>
        <p:nvSpPr>
          <p:cNvPr id="10" name="TextBox 10"/>
          <p:cNvSpPr txBox="1"/>
          <p:nvPr/>
        </p:nvSpPr>
        <p:spPr>
          <a:xfrm>
            <a:off x="3342654" y="1348079"/>
            <a:ext cx="13802346" cy="413819"/>
          </a:xfrm>
          <a:prstGeom prst="rect">
            <a:avLst/>
          </a:prstGeom>
        </p:spPr>
        <p:txBody>
          <a:bodyPr lIns="0" tIns="0" rIns="0" bIns="0" rtlCol="0" anchor="t">
            <a:spAutoFit/>
          </a:bodyPr>
          <a:lstStyle/>
          <a:p>
            <a:pPr algn="l">
              <a:lnSpc>
                <a:spcPts val="3441"/>
              </a:lnSpc>
              <a:spcBef>
                <a:spcPct val="0"/>
              </a:spcBef>
            </a:pPr>
            <a:r>
              <a:rPr lang="en-US" sz="2457">
                <a:solidFill>
                  <a:srgbClr val="FFFFFF"/>
                </a:solidFill>
                <a:latin typeface="DM Sans"/>
                <a:ea typeface="DM Sans"/>
                <a:cs typeface="DM Sans"/>
                <a:sym typeface="DM Sans"/>
              </a:rPr>
              <a:t>What are SLT </a:t>
            </a:r>
            <a:r>
              <a:rPr lang="en-US" sz="2457">
                <a:solidFill>
                  <a:srgbClr val="0CC0DF"/>
                </a:solidFill>
                <a:latin typeface="DM Sans Bold"/>
                <a:ea typeface="DM Sans Bold"/>
                <a:cs typeface="DM Sans Bold"/>
                <a:sym typeface="DM Sans Bold"/>
              </a:rPr>
              <a:t>attitudes</a:t>
            </a:r>
            <a:r>
              <a:rPr lang="en-US" sz="2457">
                <a:solidFill>
                  <a:srgbClr val="FFFFFF"/>
                </a:solidFill>
                <a:latin typeface="DM Sans"/>
                <a:ea typeface="DM Sans"/>
                <a:cs typeface="DM Sans"/>
                <a:sym typeface="DM Sans"/>
              </a:rPr>
              <a:t> towards using VR as an intervention for autistic children?</a:t>
            </a:r>
          </a:p>
        </p:txBody>
      </p:sp>
      <p:grpSp>
        <p:nvGrpSpPr>
          <p:cNvPr id="11" name="Group 11">
            <a:extLst>
              <a:ext uri="{C183D7F6-B498-43B3-948B-1728B52AA6E4}">
                <adec:decorative xmlns:adec="http://schemas.microsoft.com/office/drawing/2017/decorative" val="1"/>
              </a:ext>
            </a:extLst>
          </p:cNvPr>
          <p:cNvGrpSpPr/>
          <p:nvPr/>
        </p:nvGrpSpPr>
        <p:grpSpPr>
          <a:xfrm>
            <a:off x="1546291" y="2661076"/>
            <a:ext cx="1921899" cy="930311"/>
            <a:chOff x="0" y="0"/>
            <a:chExt cx="506179" cy="245020"/>
          </a:xfrm>
        </p:grpSpPr>
        <p:sp>
          <p:nvSpPr>
            <p:cNvPr id="12" name="Freeform 12"/>
            <p:cNvSpPr/>
            <p:nvPr/>
          </p:nvSpPr>
          <p:spPr>
            <a:xfrm>
              <a:off x="0" y="0"/>
              <a:ext cx="506179" cy="245020"/>
            </a:xfrm>
            <a:custGeom>
              <a:avLst/>
              <a:gdLst/>
              <a:ahLst/>
              <a:cxnLst/>
              <a:rect l="l" t="t" r="r" b="b"/>
              <a:pathLst>
                <a:path w="506179" h="245020">
                  <a:moveTo>
                    <a:pt x="122510" y="0"/>
                  </a:moveTo>
                  <a:lnTo>
                    <a:pt x="383669" y="0"/>
                  </a:lnTo>
                  <a:cubicBezTo>
                    <a:pt x="451330" y="0"/>
                    <a:pt x="506179" y="54850"/>
                    <a:pt x="506179" y="122510"/>
                  </a:cubicBezTo>
                  <a:lnTo>
                    <a:pt x="506179" y="122510"/>
                  </a:lnTo>
                  <a:cubicBezTo>
                    <a:pt x="506179" y="155002"/>
                    <a:pt x="493272" y="186163"/>
                    <a:pt x="470297" y="209138"/>
                  </a:cubicBezTo>
                  <a:cubicBezTo>
                    <a:pt x="447322" y="232113"/>
                    <a:pt x="416161" y="245020"/>
                    <a:pt x="383669" y="245020"/>
                  </a:cubicBezTo>
                  <a:lnTo>
                    <a:pt x="122510" y="245020"/>
                  </a:lnTo>
                  <a:cubicBezTo>
                    <a:pt x="54850" y="245020"/>
                    <a:pt x="0" y="190170"/>
                    <a:pt x="0" y="122510"/>
                  </a:cubicBezTo>
                  <a:lnTo>
                    <a:pt x="0" y="122510"/>
                  </a:lnTo>
                  <a:cubicBezTo>
                    <a:pt x="0" y="54850"/>
                    <a:pt x="54850" y="0"/>
                    <a:pt x="122510" y="0"/>
                  </a:cubicBezTo>
                  <a:close/>
                </a:path>
              </a:pathLst>
            </a:custGeom>
            <a:solidFill>
              <a:srgbClr val="0097B2"/>
            </a:solidFill>
          </p:spPr>
        </p:sp>
        <p:sp>
          <p:nvSpPr>
            <p:cNvPr id="13" name="TextBox 13"/>
            <p:cNvSpPr txBox="1"/>
            <p:nvPr/>
          </p:nvSpPr>
          <p:spPr>
            <a:xfrm>
              <a:off x="0" y="-47625"/>
              <a:ext cx="506179" cy="292645"/>
            </a:xfrm>
            <a:prstGeom prst="rect">
              <a:avLst/>
            </a:prstGeom>
          </p:spPr>
          <p:txBody>
            <a:bodyPr lIns="50800" tIns="50800" rIns="50800" bIns="50800" rtlCol="0" anchor="ctr"/>
            <a:lstStyle/>
            <a:p>
              <a:pPr algn="ctr">
                <a:lnSpc>
                  <a:spcPts val="3861"/>
                </a:lnSpc>
              </a:pPr>
              <a:r>
                <a:rPr lang="en-US" sz="2757">
                  <a:solidFill>
                    <a:srgbClr val="FFFFFF"/>
                  </a:solidFill>
                  <a:latin typeface="DM Sans Bold"/>
                  <a:ea typeface="DM Sans Bold"/>
                  <a:cs typeface="DM Sans Bold"/>
                  <a:sym typeface="DM Sans Bold"/>
                </a:rPr>
                <a:t>Softwear</a:t>
              </a:r>
            </a:p>
          </p:txBody>
        </p:sp>
      </p:grpSp>
      <p:grpSp>
        <p:nvGrpSpPr>
          <p:cNvPr id="14" name="Group 14">
            <a:extLst>
              <a:ext uri="{C183D7F6-B498-43B3-948B-1728B52AA6E4}">
                <adec:decorative xmlns:adec="http://schemas.microsoft.com/office/drawing/2017/decorative" val="1"/>
              </a:ext>
            </a:extLst>
          </p:cNvPr>
          <p:cNvGrpSpPr/>
          <p:nvPr/>
        </p:nvGrpSpPr>
        <p:grpSpPr>
          <a:xfrm>
            <a:off x="829367" y="5254987"/>
            <a:ext cx="3355747" cy="1083305"/>
            <a:chOff x="0" y="0"/>
            <a:chExt cx="883818" cy="285315"/>
          </a:xfrm>
        </p:grpSpPr>
        <p:sp>
          <p:nvSpPr>
            <p:cNvPr id="15" name="Freeform 15"/>
            <p:cNvSpPr/>
            <p:nvPr/>
          </p:nvSpPr>
          <p:spPr>
            <a:xfrm>
              <a:off x="0" y="0"/>
              <a:ext cx="883818" cy="285315"/>
            </a:xfrm>
            <a:custGeom>
              <a:avLst/>
              <a:gdLst/>
              <a:ahLst/>
              <a:cxnLst/>
              <a:rect l="l" t="t" r="r" b="b"/>
              <a:pathLst>
                <a:path w="883818" h="285315">
                  <a:moveTo>
                    <a:pt x="117660" y="0"/>
                  </a:moveTo>
                  <a:lnTo>
                    <a:pt x="766158" y="0"/>
                  </a:lnTo>
                  <a:cubicBezTo>
                    <a:pt x="831140" y="0"/>
                    <a:pt x="883818" y="52678"/>
                    <a:pt x="883818" y="117660"/>
                  </a:cubicBezTo>
                  <a:lnTo>
                    <a:pt x="883818" y="167655"/>
                  </a:lnTo>
                  <a:cubicBezTo>
                    <a:pt x="883818" y="198860"/>
                    <a:pt x="871422" y="228787"/>
                    <a:pt x="849356" y="250853"/>
                  </a:cubicBezTo>
                  <a:cubicBezTo>
                    <a:pt x="827291" y="272918"/>
                    <a:pt x="797363" y="285315"/>
                    <a:pt x="766158" y="285315"/>
                  </a:cubicBezTo>
                  <a:lnTo>
                    <a:pt x="117660" y="285315"/>
                  </a:lnTo>
                  <a:cubicBezTo>
                    <a:pt x="52678" y="285315"/>
                    <a:pt x="0" y="232637"/>
                    <a:pt x="0" y="167655"/>
                  </a:cubicBezTo>
                  <a:lnTo>
                    <a:pt x="0" y="117660"/>
                  </a:lnTo>
                  <a:cubicBezTo>
                    <a:pt x="0" y="86455"/>
                    <a:pt x="12396" y="56527"/>
                    <a:pt x="34462" y="34462"/>
                  </a:cubicBezTo>
                  <a:cubicBezTo>
                    <a:pt x="56527" y="12396"/>
                    <a:pt x="86455" y="0"/>
                    <a:pt x="117660" y="0"/>
                  </a:cubicBezTo>
                  <a:close/>
                </a:path>
              </a:pathLst>
            </a:custGeom>
            <a:solidFill>
              <a:srgbClr val="0097B2"/>
            </a:solidFill>
          </p:spPr>
        </p:sp>
        <p:sp>
          <p:nvSpPr>
            <p:cNvPr id="16" name="TextBox 16"/>
            <p:cNvSpPr txBox="1"/>
            <p:nvPr/>
          </p:nvSpPr>
          <p:spPr>
            <a:xfrm>
              <a:off x="0" y="-47625"/>
              <a:ext cx="883818"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Support and budget</a:t>
              </a:r>
            </a:p>
          </p:txBody>
        </p:sp>
      </p:grpSp>
      <p:grpSp>
        <p:nvGrpSpPr>
          <p:cNvPr id="17" name="Group 17">
            <a:extLst>
              <a:ext uri="{C183D7F6-B498-43B3-948B-1728B52AA6E4}">
                <adec:decorative xmlns:adec="http://schemas.microsoft.com/office/drawing/2017/decorative" val="1"/>
              </a:ext>
            </a:extLst>
          </p:cNvPr>
          <p:cNvGrpSpPr/>
          <p:nvPr/>
        </p:nvGrpSpPr>
        <p:grpSpPr>
          <a:xfrm>
            <a:off x="565886" y="8354931"/>
            <a:ext cx="3882708" cy="1083305"/>
            <a:chOff x="0" y="0"/>
            <a:chExt cx="1022606" cy="285315"/>
          </a:xfrm>
        </p:grpSpPr>
        <p:sp>
          <p:nvSpPr>
            <p:cNvPr id="18" name="Freeform 18"/>
            <p:cNvSpPr/>
            <p:nvPr/>
          </p:nvSpPr>
          <p:spPr>
            <a:xfrm>
              <a:off x="0" y="0"/>
              <a:ext cx="1022606" cy="285315"/>
            </a:xfrm>
            <a:custGeom>
              <a:avLst/>
              <a:gdLst/>
              <a:ahLst/>
              <a:cxnLst/>
              <a:rect l="l" t="t" r="r" b="b"/>
              <a:pathLst>
                <a:path w="1022606" h="285315">
                  <a:moveTo>
                    <a:pt x="101691" y="0"/>
                  </a:moveTo>
                  <a:lnTo>
                    <a:pt x="920915" y="0"/>
                  </a:lnTo>
                  <a:cubicBezTo>
                    <a:pt x="947885" y="0"/>
                    <a:pt x="973751" y="10714"/>
                    <a:pt x="992822" y="29785"/>
                  </a:cubicBezTo>
                  <a:cubicBezTo>
                    <a:pt x="1011892" y="48856"/>
                    <a:pt x="1022606" y="74721"/>
                    <a:pt x="1022606" y="101691"/>
                  </a:cubicBezTo>
                  <a:lnTo>
                    <a:pt x="1022606" y="183623"/>
                  </a:lnTo>
                  <a:cubicBezTo>
                    <a:pt x="1022606" y="210594"/>
                    <a:pt x="1011892" y="236459"/>
                    <a:pt x="992822" y="255530"/>
                  </a:cubicBezTo>
                  <a:cubicBezTo>
                    <a:pt x="973751" y="274601"/>
                    <a:pt x="947885" y="285315"/>
                    <a:pt x="920915" y="285315"/>
                  </a:cubicBezTo>
                  <a:lnTo>
                    <a:pt x="101691" y="285315"/>
                  </a:lnTo>
                  <a:cubicBezTo>
                    <a:pt x="74721" y="285315"/>
                    <a:pt x="48856" y="274601"/>
                    <a:pt x="29785" y="255530"/>
                  </a:cubicBezTo>
                  <a:cubicBezTo>
                    <a:pt x="10714" y="236459"/>
                    <a:pt x="0" y="210594"/>
                    <a:pt x="0" y="183623"/>
                  </a:cubicBezTo>
                  <a:lnTo>
                    <a:pt x="0" y="101691"/>
                  </a:lnTo>
                  <a:cubicBezTo>
                    <a:pt x="0" y="74721"/>
                    <a:pt x="10714" y="48856"/>
                    <a:pt x="29785" y="29785"/>
                  </a:cubicBezTo>
                  <a:cubicBezTo>
                    <a:pt x="48856" y="10714"/>
                    <a:pt x="74721" y="0"/>
                    <a:pt x="101691" y="0"/>
                  </a:cubicBezTo>
                  <a:close/>
                </a:path>
              </a:pathLst>
            </a:custGeom>
            <a:solidFill>
              <a:srgbClr val="0097B2"/>
            </a:solidFill>
          </p:spPr>
        </p:sp>
        <p:sp>
          <p:nvSpPr>
            <p:cNvPr id="19" name="TextBox 19"/>
            <p:cNvSpPr txBox="1"/>
            <p:nvPr/>
          </p:nvSpPr>
          <p:spPr>
            <a:xfrm>
              <a:off x="0" y="-47625"/>
              <a:ext cx="1022606"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Instructions / guidelines</a:t>
              </a:r>
            </a:p>
          </p:txBody>
        </p:sp>
      </p:grpSp>
      <p:grpSp>
        <p:nvGrpSpPr>
          <p:cNvPr id="20" name="Group 20">
            <a:extLst>
              <a:ext uri="{C183D7F6-B498-43B3-948B-1728B52AA6E4}">
                <adec:decorative xmlns:adec="http://schemas.microsoft.com/office/drawing/2017/decorative" val="1"/>
              </a:ext>
            </a:extLst>
          </p:cNvPr>
          <p:cNvGrpSpPr/>
          <p:nvPr/>
        </p:nvGrpSpPr>
        <p:grpSpPr>
          <a:xfrm>
            <a:off x="5581517" y="5059792"/>
            <a:ext cx="4744065" cy="930311"/>
            <a:chOff x="0" y="0"/>
            <a:chExt cx="1249466" cy="245020"/>
          </a:xfrm>
        </p:grpSpPr>
        <p:sp>
          <p:nvSpPr>
            <p:cNvPr id="21" name="Freeform 21"/>
            <p:cNvSpPr/>
            <p:nvPr/>
          </p:nvSpPr>
          <p:spPr>
            <a:xfrm>
              <a:off x="0" y="0"/>
              <a:ext cx="1249466" cy="245020"/>
            </a:xfrm>
            <a:custGeom>
              <a:avLst/>
              <a:gdLst/>
              <a:ahLst/>
              <a:cxnLst/>
              <a:rect l="l" t="t" r="r" b="b"/>
              <a:pathLst>
                <a:path w="1249466" h="245020">
                  <a:moveTo>
                    <a:pt x="83228" y="0"/>
                  </a:moveTo>
                  <a:lnTo>
                    <a:pt x="1166238" y="0"/>
                  </a:lnTo>
                  <a:cubicBezTo>
                    <a:pt x="1188311" y="0"/>
                    <a:pt x="1209481" y="8769"/>
                    <a:pt x="1225089" y="24377"/>
                  </a:cubicBezTo>
                  <a:cubicBezTo>
                    <a:pt x="1240697" y="39985"/>
                    <a:pt x="1249466" y="61154"/>
                    <a:pt x="1249466" y="83228"/>
                  </a:cubicBezTo>
                  <a:lnTo>
                    <a:pt x="1249466" y="161792"/>
                  </a:lnTo>
                  <a:cubicBezTo>
                    <a:pt x="1249466" y="183866"/>
                    <a:pt x="1240697" y="205035"/>
                    <a:pt x="1225089" y="220643"/>
                  </a:cubicBezTo>
                  <a:cubicBezTo>
                    <a:pt x="1209481" y="236251"/>
                    <a:pt x="1188311" y="245020"/>
                    <a:pt x="1166238" y="245020"/>
                  </a:cubicBezTo>
                  <a:lnTo>
                    <a:pt x="83228" y="245020"/>
                  </a:lnTo>
                  <a:cubicBezTo>
                    <a:pt x="37262" y="245020"/>
                    <a:pt x="0" y="207758"/>
                    <a:pt x="0" y="161792"/>
                  </a:cubicBezTo>
                  <a:lnTo>
                    <a:pt x="0" y="83228"/>
                  </a:lnTo>
                  <a:cubicBezTo>
                    <a:pt x="0" y="61154"/>
                    <a:pt x="8769" y="39985"/>
                    <a:pt x="24377" y="24377"/>
                  </a:cubicBezTo>
                  <a:cubicBezTo>
                    <a:pt x="39985" y="8769"/>
                    <a:pt x="61154" y="0"/>
                    <a:pt x="83228" y="0"/>
                  </a:cubicBezTo>
                  <a:close/>
                </a:path>
              </a:pathLst>
            </a:custGeom>
            <a:solidFill>
              <a:srgbClr val="6DC0DB"/>
            </a:solidFill>
          </p:spPr>
        </p:sp>
        <p:sp>
          <p:nvSpPr>
            <p:cNvPr id="22" name="TextBox 22"/>
            <p:cNvSpPr txBox="1"/>
            <p:nvPr/>
          </p:nvSpPr>
          <p:spPr>
            <a:xfrm>
              <a:off x="0" y="-57150"/>
              <a:ext cx="1249466" cy="302170"/>
            </a:xfrm>
            <a:prstGeom prst="rect">
              <a:avLst/>
            </a:prstGeom>
          </p:spPr>
          <p:txBody>
            <a:bodyPr lIns="50800" tIns="50800" rIns="50800" bIns="50800" rtlCol="0" anchor="ctr"/>
            <a:lstStyle/>
            <a:p>
              <a:pPr algn="ctr">
                <a:lnSpc>
                  <a:spcPts val="4281"/>
                </a:lnSpc>
              </a:pPr>
              <a:r>
                <a:rPr lang="en-US" sz="3057">
                  <a:solidFill>
                    <a:srgbClr val="FFFFFF"/>
                  </a:solidFill>
                  <a:latin typeface="DM Sans Bold"/>
                  <a:ea typeface="DM Sans Bold"/>
                  <a:cs typeface="DM Sans Bold"/>
                  <a:sym typeface="DM Sans Bold"/>
                </a:rPr>
                <a:t>Barriers</a:t>
              </a:r>
            </a:p>
          </p:txBody>
        </p:sp>
      </p:grpSp>
      <p:grpSp>
        <p:nvGrpSpPr>
          <p:cNvPr id="23" name="Group 23">
            <a:extLst>
              <a:ext uri="{C183D7F6-B498-43B3-948B-1728B52AA6E4}">
                <adec:decorative xmlns:adec="http://schemas.microsoft.com/office/drawing/2017/decorative" val="1"/>
              </a:ext>
            </a:extLst>
          </p:cNvPr>
          <p:cNvGrpSpPr/>
          <p:nvPr/>
        </p:nvGrpSpPr>
        <p:grpSpPr>
          <a:xfrm>
            <a:off x="6673444" y="7885953"/>
            <a:ext cx="2560212" cy="1083305"/>
            <a:chOff x="0" y="0"/>
            <a:chExt cx="674295" cy="285315"/>
          </a:xfrm>
        </p:grpSpPr>
        <p:sp>
          <p:nvSpPr>
            <p:cNvPr id="24" name="Freeform 24"/>
            <p:cNvSpPr/>
            <p:nvPr/>
          </p:nvSpPr>
          <p:spPr>
            <a:xfrm>
              <a:off x="0" y="0"/>
              <a:ext cx="674295" cy="285315"/>
            </a:xfrm>
            <a:custGeom>
              <a:avLst/>
              <a:gdLst/>
              <a:ahLst/>
              <a:cxnLst/>
              <a:rect l="l" t="t" r="r" b="b"/>
              <a:pathLst>
                <a:path w="674295" h="285315">
                  <a:moveTo>
                    <a:pt x="142657" y="0"/>
                  </a:moveTo>
                  <a:lnTo>
                    <a:pt x="531637" y="0"/>
                  </a:lnTo>
                  <a:cubicBezTo>
                    <a:pt x="569472" y="0"/>
                    <a:pt x="605758" y="15030"/>
                    <a:pt x="632511" y="41783"/>
                  </a:cubicBezTo>
                  <a:cubicBezTo>
                    <a:pt x="659265" y="68537"/>
                    <a:pt x="674295" y="104822"/>
                    <a:pt x="674295" y="142657"/>
                  </a:cubicBezTo>
                  <a:lnTo>
                    <a:pt x="674295" y="142657"/>
                  </a:lnTo>
                  <a:cubicBezTo>
                    <a:pt x="674295" y="180492"/>
                    <a:pt x="659265" y="216778"/>
                    <a:pt x="632511" y="243531"/>
                  </a:cubicBezTo>
                  <a:cubicBezTo>
                    <a:pt x="605758" y="270285"/>
                    <a:pt x="569472" y="285315"/>
                    <a:pt x="531637" y="285315"/>
                  </a:cubicBezTo>
                  <a:lnTo>
                    <a:pt x="142657" y="285315"/>
                  </a:lnTo>
                  <a:cubicBezTo>
                    <a:pt x="104822" y="285315"/>
                    <a:pt x="68537" y="270285"/>
                    <a:pt x="41783" y="243531"/>
                  </a:cubicBezTo>
                  <a:cubicBezTo>
                    <a:pt x="15030" y="216778"/>
                    <a:pt x="0" y="180492"/>
                    <a:pt x="0" y="142657"/>
                  </a:cubicBezTo>
                  <a:lnTo>
                    <a:pt x="0" y="142657"/>
                  </a:lnTo>
                  <a:cubicBezTo>
                    <a:pt x="0" y="104822"/>
                    <a:pt x="15030" y="68537"/>
                    <a:pt x="41783" y="41783"/>
                  </a:cubicBezTo>
                  <a:cubicBezTo>
                    <a:pt x="68537" y="15030"/>
                    <a:pt x="104822" y="0"/>
                    <a:pt x="142657" y="0"/>
                  </a:cubicBezTo>
                  <a:close/>
                </a:path>
              </a:pathLst>
            </a:custGeom>
            <a:solidFill>
              <a:srgbClr val="00BF15"/>
            </a:solidFill>
          </p:spPr>
        </p:sp>
        <p:sp>
          <p:nvSpPr>
            <p:cNvPr id="25" name="TextBox 25"/>
            <p:cNvSpPr txBox="1"/>
            <p:nvPr/>
          </p:nvSpPr>
          <p:spPr>
            <a:xfrm>
              <a:off x="0" y="-47625"/>
              <a:ext cx="674295"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Trend of uncertainty</a:t>
              </a:r>
            </a:p>
          </p:txBody>
        </p:sp>
      </p:grpSp>
      <p:grpSp>
        <p:nvGrpSpPr>
          <p:cNvPr id="26" name="Group 26">
            <a:extLst>
              <a:ext uri="{C183D7F6-B498-43B3-948B-1728B52AA6E4}">
                <adec:decorative xmlns:adec="http://schemas.microsoft.com/office/drawing/2017/decorative" val="1"/>
              </a:ext>
            </a:extLst>
          </p:cNvPr>
          <p:cNvGrpSpPr/>
          <p:nvPr/>
        </p:nvGrpSpPr>
        <p:grpSpPr>
          <a:xfrm>
            <a:off x="13195586" y="4618133"/>
            <a:ext cx="3303651" cy="1083305"/>
            <a:chOff x="0" y="0"/>
            <a:chExt cx="870097" cy="285315"/>
          </a:xfrm>
        </p:grpSpPr>
        <p:sp>
          <p:nvSpPr>
            <p:cNvPr id="27" name="Freeform 27"/>
            <p:cNvSpPr/>
            <p:nvPr/>
          </p:nvSpPr>
          <p:spPr>
            <a:xfrm>
              <a:off x="0" y="0"/>
              <a:ext cx="870097" cy="285315"/>
            </a:xfrm>
            <a:custGeom>
              <a:avLst/>
              <a:gdLst/>
              <a:ahLst/>
              <a:cxnLst/>
              <a:rect l="l" t="t" r="r" b="b"/>
              <a:pathLst>
                <a:path w="870097" h="285315">
                  <a:moveTo>
                    <a:pt x="119516" y="0"/>
                  </a:moveTo>
                  <a:lnTo>
                    <a:pt x="750582" y="0"/>
                  </a:lnTo>
                  <a:cubicBezTo>
                    <a:pt x="782279" y="0"/>
                    <a:pt x="812679" y="12592"/>
                    <a:pt x="835092" y="35005"/>
                  </a:cubicBezTo>
                  <a:cubicBezTo>
                    <a:pt x="857506" y="57419"/>
                    <a:pt x="870097" y="87818"/>
                    <a:pt x="870097" y="119516"/>
                  </a:cubicBezTo>
                  <a:lnTo>
                    <a:pt x="870097" y="165799"/>
                  </a:lnTo>
                  <a:cubicBezTo>
                    <a:pt x="870097" y="197497"/>
                    <a:pt x="857506" y="227896"/>
                    <a:pt x="835092" y="250309"/>
                  </a:cubicBezTo>
                  <a:cubicBezTo>
                    <a:pt x="812679" y="272723"/>
                    <a:pt x="782279" y="285315"/>
                    <a:pt x="750582" y="285315"/>
                  </a:cubicBezTo>
                  <a:lnTo>
                    <a:pt x="119516" y="285315"/>
                  </a:lnTo>
                  <a:cubicBezTo>
                    <a:pt x="87818" y="285315"/>
                    <a:pt x="57419" y="272723"/>
                    <a:pt x="35005" y="250309"/>
                  </a:cubicBezTo>
                  <a:cubicBezTo>
                    <a:pt x="12592" y="227896"/>
                    <a:pt x="0" y="197497"/>
                    <a:pt x="0" y="165799"/>
                  </a:cubicBezTo>
                  <a:lnTo>
                    <a:pt x="0" y="119516"/>
                  </a:lnTo>
                  <a:cubicBezTo>
                    <a:pt x="0" y="87818"/>
                    <a:pt x="12592" y="57419"/>
                    <a:pt x="35005" y="35005"/>
                  </a:cubicBezTo>
                  <a:cubicBezTo>
                    <a:pt x="57419" y="12592"/>
                    <a:pt x="87818" y="0"/>
                    <a:pt x="119516" y="0"/>
                  </a:cubicBezTo>
                  <a:close/>
                </a:path>
              </a:pathLst>
            </a:custGeom>
            <a:solidFill>
              <a:srgbClr val="E75A70"/>
            </a:solidFill>
          </p:spPr>
        </p:sp>
        <p:sp>
          <p:nvSpPr>
            <p:cNvPr id="28" name="TextBox 28"/>
            <p:cNvSpPr txBox="1"/>
            <p:nvPr/>
          </p:nvSpPr>
          <p:spPr>
            <a:xfrm>
              <a:off x="0" y="-47625"/>
              <a:ext cx="870097"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Adverse side effects</a:t>
              </a:r>
            </a:p>
          </p:txBody>
        </p:sp>
      </p:grpSp>
      <p:grpSp>
        <p:nvGrpSpPr>
          <p:cNvPr id="29" name="Group 29">
            <a:extLst>
              <a:ext uri="{C183D7F6-B498-43B3-948B-1728B52AA6E4}">
                <adec:decorative xmlns:adec="http://schemas.microsoft.com/office/drawing/2017/decorative" val="1"/>
              </a:ext>
            </a:extLst>
          </p:cNvPr>
          <p:cNvGrpSpPr/>
          <p:nvPr/>
        </p:nvGrpSpPr>
        <p:grpSpPr>
          <a:xfrm>
            <a:off x="12978749" y="6616516"/>
            <a:ext cx="3737324" cy="1083305"/>
            <a:chOff x="0" y="0"/>
            <a:chExt cx="984316" cy="285315"/>
          </a:xfrm>
        </p:grpSpPr>
        <p:sp>
          <p:nvSpPr>
            <p:cNvPr id="30" name="Freeform 30"/>
            <p:cNvSpPr/>
            <p:nvPr/>
          </p:nvSpPr>
          <p:spPr>
            <a:xfrm>
              <a:off x="0" y="0"/>
              <a:ext cx="984316" cy="285315"/>
            </a:xfrm>
            <a:custGeom>
              <a:avLst/>
              <a:gdLst/>
              <a:ahLst/>
              <a:cxnLst/>
              <a:rect l="l" t="t" r="r" b="b"/>
              <a:pathLst>
                <a:path w="984316" h="285315">
                  <a:moveTo>
                    <a:pt x="105647" y="0"/>
                  </a:moveTo>
                  <a:lnTo>
                    <a:pt x="878669" y="0"/>
                  </a:lnTo>
                  <a:cubicBezTo>
                    <a:pt x="937016" y="0"/>
                    <a:pt x="984316" y="47300"/>
                    <a:pt x="984316" y="105647"/>
                  </a:cubicBezTo>
                  <a:lnTo>
                    <a:pt x="984316" y="179668"/>
                  </a:lnTo>
                  <a:cubicBezTo>
                    <a:pt x="984316" y="238015"/>
                    <a:pt x="937016" y="285315"/>
                    <a:pt x="878669" y="285315"/>
                  </a:cubicBezTo>
                  <a:lnTo>
                    <a:pt x="105647" y="285315"/>
                  </a:lnTo>
                  <a:cubicBezTo>
                    <a:pt x="47300" y="285315"/>
                    <a:pt x="0" y="238015"/>
                    <a:pt x="0" y="179668"/>
                  </a:cubicBezTo>
                  <a:lnTo>
                    <a:pt x="0" y="105647"/>
                  </a:lnTo>
                  <a:cubicBezTo>
                    <a:pt x="0" y="47300"/>
                    <a:pt x="47300" y="0"/>
                    <a:pt x="105647" y="0"/>
                  </a:cubicBezTo>
                  <a:close/>
                </a:path>
              </a:pathLst>
            </a:custGeom>
            <a:solidFill>
              <a:srgbClr val="E75A70"/>
            </a:solidFill>
          </p:spPr>
        </p:sp>
        <p:sp>
          <p:nvSpPr>
            <p:cNvPr id="31" name="TextBox 31"/>
            <p:cNvSpPr txBox="1"/>
            <p:nvPr/>
          </p:nvSpPr>
          <p:spPr>
            <a:xfrm>
              <a:off x="0" y="-47625"/>
              <a:ext cx="984316"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Neuro-affirming status</a:t>
              </a:r>
            </a:p>
          </p:txBody>
        </p:sp>
      </p:grpSp>
      <p:grpSp>
        <p:nvGrpSpPr>
          <p:cNvPr id="32" name="Group 32">
            <a:extLst>
              <a:ext uri="{C183D7F6-B498-43B3-948B-1728B52AA6E4}">
                <adec:decorative xmlns:adec="http://schemas.microsoft.com/office/drawing/2017/decorative" val="1"/>
              </a:ext>
            </a:extLst>
          </p:cNvPr>
          <p:cNvGrpSpPr/>
          <p:nvPr/>
        </p:nvGrpSpPr>
        <p:grpSpPr>
          <a:xfrm>
            <a:off x="11428758" y="8807471"/>
            <a:ext cx="4859812" cy="1083305"/>
            <a:chOff x="0" y="0"/>
            <a:chExt cx="1279951" cy="285315"/>
          </a:xfrm>
        </p:grpSpPr>
        <p:sp>
          <p:nvSpPr>
            <p:cNvPr id="33" name="Freeform 33"/>
            <p:cNvSpPr/>
            <p:nvPr/>
          </p:nvSpPr>
          <p:spPr>
            <a:xfrm>
              <a:off x="0" y="0"/>
              <a:ext cx="1279951" cy="285315"/>
            </a:xfrm>
            <a:custGeom>
              <a:avLst/>
              <a:gdLst/>
              <a:ahLst/>
              <a:cxnLst/>
              <a:rect l="l" t="t" r="r" b="b"/>
              <a:pathLst>
                <a:path w="1279951" h="285315">
                  <a:moveTo>
                    <a:pt x="81246" y="0"/>
                  </a:moveTo>
                  <a:lnTo>
                    <a:pt x="1198705" y="0"/>
                  </a:lnTo>
                  <a:cubicBezTo>
                    <a:pt x="1220253" y="0"/>
                    <a:pt x="1240918" y="8560"/>
                    <a:pt x="1256154" y="23796"/>
                  </a:cubicBezTo>
                  <a:cubicBezTo>
                    <a:pt x="1271391" y="39033"/>
                    <a:pt x="1279951" y="59698"/>
                    <a:pt x="1279951" y="81246"/>
                  </a:cubicBezTo>
                  <a:lnTo>
                    <a:pt x="1279951" y="204069"/>
                  </a:lnTo>
                  <a:cubicBezTo>
                    <a:pt x="1279951" y="225617"/>
                    <a:pt x="1271391" y="246282"/>
                    <a:pt x="1256154" y="261519"/>
                  </a:cubicBezTo>
                  <a:cubicBezTo>
                    <a:pt x="1240918" y="276755"/>
                    <a:pt x="1220253" y="285315"/>
                    <a:pt x="1198705" y="285315"/>
                  </a:cubicBezTo>
                  <a:lnTo>
                    <a:pt x="81246" y="285315"/>
                  </a:lnTo>
                  <a:cubicBezTo>
                    <a:pt x="59698" y="285315"/>
                    <a:pt x="39033" y="276755"/>
                    <a:pt x="23796" y="261519"/>
                  </a:cubicBezTo>
                  <a:cubicBezTo>
                    <a:pt x="8560" y="246282"/>
                    <a:pt x="0" y="225617"/>
                    <a:pt x="0" y="204069"/>
                  </a:cubicBezTo>
                  <a:lnTo>
                    <a:pt x="0" y="81246"/>
                  </a:lnTo>
                  <a:cubicBezTo>
                    <a:pt x="0" y="59698"/>
                    <a:pt x="8560" y="39033"/>
                    <a:pt x="23796" y="23796"/>
                  </a:cubicBezTo>
                  <a:cubicBezTo>
                    <a:pt x="39033" y="8560"/>
                    <a:pt x="59698" y="0"/>
                    <a:pt x="81246" y="0"/>
                  </a:cubicBezTo>
                  <a:close/>
                </a:path>
              </a:pathLst>
            </a:custGeom>
            <a:solidFill>
              <a:srgbClr val="E75A70"/>
            </a:solidFill>
          </p:spPr>
        </p:sp>
        <p:sp>
          <p:nvSpPr>
            <p:cNvPr id="34" name="TextBox 34"/>
            <p:cNvSpPr txBox="1"/>
            <p:nvPr/>
          </p:nvSpPr>
          <p:spPr>
            <a:xfrm>
              <a:off x="0" y="-47625"/>
              <a:ext cx="1279951"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Selecting and screening for VR</a:t>
              </a:r>
            </a:p>
          </p:txBody>
        </p:sp>
      </p:grpSp>
      <p:grpSp>
        <p:nvGrpSpPr>
          <p:cNvPr id="35" name="Group 35">
            <a:extLst>
              <a:ext uri="{C183D7F6-B498-43B3-948B-1728B52AA6E4}">
                <adec:decorative xmlns:adec="http://schemas.microsoft.com/office/drawing/2017/decorative" val="1"/>
              </a:ext>
            </a:extLst>
          </p:cNvPr>
          <p:cNvGrpSpPr/>
          <p:nvPr/>
        </p:nvGrpSpPr>
        <p:grpSpPr>
          <a:xfrm>
            <a:off x="12035122" y="2584579"/>
            <a:ext cx="4137701" cy="1083305"/>
            <a:chOff x="0" y="0"/>
            <a:chExt cx="1089765" cy="285315"/>
          </a:xfrm>
        </p:grpSpPr>
        <p:sp>
          <p:nvSpPr>
            <p:cNvPr id="36" name="Freeform 36"/>
            <p:cNvSpPr/>
            <p:nvPr/>
          </p:nvSpPr>
          <p:spPr>
            <a:xfrm>
              <a:off x="0" y="0"/>
              <a:ext cx="1089765" cy="285315"/>
            </a:xfrm>
            <a:custGeom>
              <a:avLst/>
              <a:gdLst/>
              <a:ahLst/>
              <a:cxnLst/>
              <a:rect l="l" t="t" r="r" b="b"/>
              <a:pathLst>
                <a:path w="1089765" h="285315">
                  <a:moveTo>
                    <a:pt x="95424" y="0"/>
                  </a:moveTo>
                  <a:lnTo>
                    <a:pt x="994340" y="0"/>
                  </a:lnTo>
                  <a:cubicBezTo>
                    <a:pt x="1019649" y="0"/>
                    <a:pt x="1043920" y="10054"/>
                    <a:pt x="1061816" y="27949"/>
                  </a:cubicBezTo>
                  <a:cubicBezTo>
                    <a:pt x="1079711" y="45845"/>
                    <a:pt x="1089765" y="70116"/>
                    <a:pt x="1089765" y="95424"/>
                  </a:cubicBezTo>
                  <a:lnTo>
                    <a:pt x="1089765" y="189890"/>
                  </a:lnTo>
                  <a:cubicBezTo>
                    <a:pt x="1089765" y="242592"/>
                    <a:pt x="1047042" y="285315"/>
                    <a:pt x="994340" y="285315"/>
                  </a:cubicBezTo>
                  <a:lnTo>
                    <a:pt x="95424" y="285315"/>
                  </a:lnTo>
                  <a:cubicBezTo>
                    <a:pt x="42723" y="285315"/>
                    <a:pt x="0" y="242592"/>
                    <a:pt x="0" y="189890"/>
                  </a:cubicBezTo>
                  <a:lnTo>
                    <a:pt x="0" y="95424"/>
                  </a:lnTo>
                  <a:cubicBezTo>
                    <a:pt x="0" y="42723"/>
                    <a:pt x="42723" y="0"/>
                    <a:pt x="95424" y="0"/>
                  </a:cubicBezTo>
                  <a:close/>
                </a:path>
              </a:pathLst>
            </a:custGeom>
            <a:solidFill>
              <a:srgbClr val="E75A70"/>
            </a:solidFill>
          </p:spPr>
        </p:sp>
        <p:sp>
          <p:nvSpPr>
            <p:cNvPr id="37" name="TextBox 37"/>
            <p:cNvSpPr txBox="1"/>
            <p:nvPr/>
          </p:nvSpPr>
          <p:spPr>
            <a:xfrm>
              <a:off x="0" y="-47625"/>
              <a:ext cx="1089765" cy="332940"/>
            </a:xfrm>
            <a:prstGeom prst="rect">
              <a:avLst/>
            </a:prstGeom>
          </p:spPr>
          <p:txBody>
            <a:bodyPr lIns="50800" tIns="50800" rIns="50800" bIns="50800" rtlCol="0" anchor="ctr"/>
            <a:lstStyle/>
            <a:p>
              <a:pPr algn="ctr">
                <a:lnSpc>
                  <a:spcPts val="3863"/>
                </a:lnSpc>
              </a:pPr>
              <a:r>
                <a:rPr lang="en-US" sz="2760">
                  <a:solidFill>
                    <a:srgbClr val="FFFFFF"/>
                  </a:solidFill>
                  <a:latin typeface="DM Sans Bold"/>
                  <a:ea typeface="DM Sans Bold"/>
                  <a:cs typeface="DM Sans Bold"/>
                  <a:sym typeface="DM Sans Bold"/>
                </a:rPr>
                <a:t>Research / evidence base</a:t>
              </a:r>
            </a:p>
          </p:txBody>
        </p:sp>
      </p:grpSp>
      <p:sp>
        <p:nvSpPr>
          <p:cNvPr id="38" name="AutoShape 38">
            <a:extLst>
              <a:ext uri="{C183D7F6-B498-43B3-948B-1728B52AA6E4}">
                <adec:decorative xmlns:adec="http://schemas.microsoft.com/office/drawing/2017/decorative" val="1"/>
              </a:ext>
            </a:extLst>
          </p:cNvPr>
          <p:cNvSpPr/>
          <p:nvPr/>
        </p:nvSpPr>
        <p:spPr>
          <a:xfrm flipH="1" flipV="1">
            <a:off x="3468190" y="3126231"/>
            <a:ext cx="2113328" cy="2398717"/>
          </a:xfrm>
          <a:prstGeom prst="line">
            <a:avLst/>
          </a:prstGeom>
          <a:ln w="38100" cap="flat">
            <a:solidFill>
              <a:srgbClr val="FFFFFF"/>
            </a:solidFill>
            <a:prstDash val="solid"/>
            <a:headEnd type="none" w="sm" len="sm"/>
            <a:tailEnd type="triangle" w="lg" len="med"/>
          </a:ln>
        </p:spPr>
      </p:sp>
      <p:sp>
        <p:nvSpPr>
          <p:cNvPr id="39" name="AutoShape 39">
            <a:extLst>
              <a:ext uri="{C183D7F6-B498-43B3-948B-1728B52AA6E4}">
                <adec:decorative xmlns:adec="http://schemas.microsoft.com/office/drawing/2017/decorative" val="1"/>
              </a:ext>
            </a:extLst>
          </p:cNvPr>
          <p:cNvSpPr/>
          <p:nvPr/>
        </p:nvSpPr>
        <p:spPr>
          <a:xfrm flipH="1">
            <a:off x="4185113" y="5524948"/>
            <a:ext cx="1396404" cy="271692"/>
          </a:xfrm>
          <a:prstGeom prst="line">
            <a:avLst/>
          </a:prstGeom>
          <a:ln w="38100" cap="flat">
            <a:solidFill>
              <a:srgbClr val="FFFFFF"/>
            </a:solidFill>
            <a:prstDash val="solid"/>
            <a:headEnd type="none" w="sm" len="sm"/>
            <a:tailEnd type="triangle" w="lg" len="med"/>
          </a:ln>
        </p:spPr>
      </p:sp>
      <p:sp>
        <p:nvSpPr>
          <p:cNvPr id="40" name="AutoShape 40">
            <a:extLst>
              <a:ext uri="{C183D7F6-B498-43B3-948B-1728B52AA6E4}">
                <adec:decorative xmlns:adec="http://schemas.microsoft.com/office/drawing/2017/decorative" val="1"/>
              </a:ext>
            </a:extLst>
          </p:cNvPr>
          <p:cNvSpPr/>
          <p:nvPr/>
        </p:nvSpPr>
        <p:spPr>
          <a:xfrm flipH="1">
            <a:off x="4448594" y="5524948"/>
            <a:ext cx="1132923" cy="3371635"/>
          </a:xfrm>
          <a:prstGeom prst="line">
            <a:avLst/>
          </a:prstGeom>
          <a:ln w="38100" cap="flat">
            <a:solidFill>
              <a:srgbClr val="FFFFFF"/>
            </a:solidFill>
            <a:prstDash val="solid"/>
            <a:headEnd type="none" w="sm" len="sm"/>
            <a:tailEnd type="triangle" w="lg" len="med"/>
          </a:ln>
        </p:spPr>
      </p:sp>
      <p:grpSp>
        <p:nvGrpSpPr>
          <p:cNvPr id="41" name="Group 41">
            <a:extLst>
              <a:ext uri="{C183D7F6-B498-43B3-948B-1728B52AA6E4}">
                <adec:decorative xmlns:adec="http://schemas.microsoft.com/office/drawing/2017/decorative" val="1"/>
              </a:ext>
            </a:extLst>
          </p:cNvPr>
          <p:cNvGrpSpPr/>
          <p:nvPr/>
        </p:nvGrpSpPr>
        <p:grpSpPr>
          <a:xfrm>
            <a:off x="5173836" y="5796639"/>
            <a:ext cx="1832995" cy="577331"/>
            <a:chOff x="0" y="0"/>
            <a:chExt cx="482764" cy="152054"/>
          </a:xfrm>
        </p:grpSpPr>
        <p:sp>
          <p:nvSpPr>
            <p:cNvPr id="42" name="Freeform 42"/>
            <p:cNvSpPr/>
            <p:nvPr/>
          </p:nvSpPr>
          <p:spPr>
            <a:xfrm>
              <a:off x="0" y="0"/>
              <a:ext cx="482764" cy="152054"/>
            </a:xfrm>
            <a:custGeom>
              <a:avLst/>
              <a:gdLst/>
              <a:ahLst/>
              <a:cxnLst/>
              <a:rect l="l" t="t" r="r" b="b"/>
              <a:pathLst>
                <a:path w="482764" h="152054">
                  <a:moveTo>
                    <a:pt x="76027" y="0"/>
                  </a:moveTo>
                  <a:lnTo>
                    <a:pt x="406737" y="0"/>
                  </a:lnTo>
                  <a:cubicBezTo>
                    <a:pt x="448726" y="0"/>
                    <a:pt x="482764" y="34038"/>
                    <a:pt x="482764" y="76027"/>
                  </a:cubicBezTo>
                  <a:lnTo>
                    <a:pt x="482764" y="76027"/>
                  </a:lnTo>
                  <a:cubicBezTo>
                    <a:pt x="482764" y="118016"/>
                    <a:pt x="448726" y="152054"/>
                    <a:pt x="406737" y="152054"/>
                  </a:cubicBezTo>
                  <a:lnTo>
                    <a:pt x="76027" y="152054"/>
                  </a:lnTo>
                  <a:cubicBezTo>
                    <a:pt x="34038" y="152054"/>
                    <a:pt x="0" y="118016"/>
                    <a:pt x="0" y="76027"/>
                  </a:cubicBezTo>
                  <a:lnTo>
                    <a:pt x="0" y="76027"/>
                  </a:lnTo>
                  <a:cubicBezTo>
                    <a:pt x="0" y="34038"/>
                    <a:pt x="34038" y="0"/>
                    <a:pt x="76027" y="0"/>
                  </a:cubicBezTo>
                  <a:close/>
                </a:path>
              </a:pathLst>
            </a:custGeom>
            <a:solidFill>
              <a:srgbClr val="0097B2"/>
            </a:solidFill>
          </p:spPr>
        </p:sp>
        <p:sp>
          <p:nvSpPr>
            <p:cNvPr id="43" name="TextBox 43"/>
            <p:cNvSpPr txBox="1"/>
            <p:nvPr/>
          </p:nvSpPr>
          <p:spPr>
            <a:xfrm>
              <a:off x="0" y="-38100"/>
              <a:ext cx="482764" cy="190154"/>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General</a:t>
              </a:r>
            </a:p>
          </p:txBody>
        </p:sp>
      </p:grpSp>
      <p:sp>
        <p:nvSpPr>
          <p:cNvPr id="44" name="AutoShape 44">
            <a:extLst>
              <a:ext uri="{C183D7F6-B498-43B3-948B-1728B52AA6E4}">
                <adec:decorative xmlns:adec="http://schemas.microsoft.com/office/drawing/2017/decorative" val="1"/>
              </a:ext>
            </a:extLst>
          </p:cNvPr>
          <p:cNvSpPr/>
          <p:nvPr/>
        </p:nvSpPr>
        <p:spPr>
          <a:xfrm flipV="1">
            <a:off x="10325582" y="3126231"/>
            <a:ext cx="1709540" cy="2398717"/>
          </a:xfrm>
          <a:prstGeom prst="line">
            <a:avLst/>
          </a:prstGeom>
          <a:ln w="38100" cap="flat">
            <a:solidFill>
              <a:srgbClr val="FFFFFF"/>
            </a:solidFill>
            <a:prstDash val="solid"/>
            <a:headEnd type="none" w="sm" len="sm"/>
            <a:tailEnd type="triangle" w="lg" len="med"/>
          </a:ln>
        </p:spPr>
      </p:sp>
      <p:sp>
        <p:nvSpPr>
          <p:cNvPr id="45" name="AutoShape 45">
            <a:extLst>
              <a:ext uri="{C183D7F6-B498-43B3-948B-1728B52AA6E4}">
                <adec:decorative xmlns:adec="http://schemas.microsoft.com/office/drawing/2017/decorative" val="1"/>
              </a:ext>
            </a:extLst>
          </p:cNvPr>
          <p:cNvSpPr/>
          <p:nvPr/>
        </p:nvSpPr>
        <p:spPr>
          <a:xfrm flipV="1">
            <a:off x="10325582" y="5159785"/>
            <a:ext cx="2870004" cy="365162"/>
          </a:xfrm>
          <a:prstGeom prst="line">
            <a:avLst/>
          </a:prstGeom>
          <a:ln w="38100" cap="flat">
            <a:solidFill>
              <a:srgbClr val="FFFFFF"/>
            </a:solidFill>
            <a:prstDash val="solid"/>
            <a:headEnd type="none" w="sm" len="sm"/>
            <a:tailEnd type="triangle" w="lg" len="med"/>
          </a:ln>
        </p:spPr>
      </p:sp>
      <p:sp>
        <p:nvSpPr>
          <p:cNvPr id="46" name="AutoShape 46">
            <a:extLst>
              <a:ext uri="{C183D7F6-B498-43B3-948B-1728B52AA6E4}">
                <adec:decorative xmlns:adec="http://schemas.microsoft.com/office/drawing/2017/decorative" val="1"/>
              </a:ext>
            </a:extLst>
          </p:cNvPr>
          <p:cNvSpPr/>
          <p:nvPr/>
        </p:nvSpPr>
        <p:spPr>
          <a:xfrm>
            <a:off x="10325582" y="5524948"/>
            <a:ext cx="2653167" cy="1633220"/>
          </a:xfrm>
          <a:prstGeom prst="line">
            <a:avLst/>
          </a:prstGeom>
          <a:ln w="38100" cap="flat">
            <a:solidFill>
              <a:srgbClr val="FFFFFF"/>
            </a:solidFill>
            <a:prstDash val="solid"/>
            <a:headEnd type="none" w="sm" len="sm"/>
            <a:tailEnd type="triangle" w="lg" len="med"/>
          </a:ln>
        </p:spPr>
      </p:sp>
      <p:sp>
        <p:nvSpPr>
          <p:cNvPr id="47" name="AutoShape 47">
            <a:extLst>
              <a:ext uri="{C183D7F6-B498-43B3-948B-1728B52AA6E4}">
                <adec:decorative xmlns:adec="http://schemas.microsoft.com/office/drawing/2017/decorative" val="1"/>
              </a:ext>
            </a:extLst>
          </p:cNvPr>
          <p:cNvSpPr/>
          <p:nvPr/>
        </p:nvSpPr>
        <p:spPr>
          <a:xfrm>
            <a:off x="10325582" y="5524948"/>
            <a:ext cx="1103175" cy="3824176"/>
          </a:xfrm>
          <a:prstGeom prst="line">
            <a:avLst/>
          </a:prstGeom>
          <a:ln w="38100" cap="flat">
            <a:solidFill>
              <a:srgbClr val="FFFFFF"/>
            </a:solidFill>
            <a:prstDash val="solid"/>
            <a:headEnd type="none" w="sm" len="sm"/>
            <a:tailEnd type="triangle" w="lg" len="med"/>
          </a:ln>
        </p:spPr>
      </p:sp>
      <p:grpSp>
        <p:nvGrpSpPr>
          <p:cNvPr id="48" name="Group 48">
            <a:extLst>
              <a:ext uri="{C183D7F6-B498-43B3-948B-1728B52AA6E4}">
                <adec:decorative xmlns:adec="http://schemas.microsoft.com/office/drawing/2017/decorative" val="1"/>
              </a:ext>
            </a:extLst>
          </p:cNvPr>
          <p:cNvGrpSpPr/>
          <p:nvPr/>
        </p:nvGrpSpPr>
        <p:grpSpPr>
          <a:xfrm>
            <a:off x="8699443" y="5701438"/>
            <a:ext cx="3024862" cy="577331"/>
            <a:chOff x="0" y="0"/>
            <a:chExt cx="796671" cy="152054"/>
          </a:xfrm>
        </p:grpSpPr>
        <p:sp>
          <p:nvSpPr>
            <p:cNvPr id="49" name="Freeform 49"/>
            <p:cNvSpPr/>
            <p:nvPr/>
          </p:nvSpPr>
          <p:spPr>
            <a:xfrm>
              <a:off x="0" y="0"/>
              <a:ext cx="796671" cy="152054"/>
            </a:xfrm>
            <a:custGeom>
              <a:avLst/>
              <a:gdLst/>
              <a:ahLst/>
              <a:cxnLst/>
              <a:rect l="l" t="t" r="r" b="b"/>
              <a:pathLst>
                <a:path w="796671" h="152054">
                  <a:moveTo>
                    <a:pt x="76027" y="0"/>
                  </a:moveTo>
                  <a:lnTo>
                    <a:pt x="720644" y="0"/>
                  </a:lnTo>
                  <a:cubicBezTo>
                    <a:pt x="762633" y="0"/>
                    <a:pt x="796671" y="34038"/>
                    <a:pt x="796671" y="76027"/>
                  </a:cubicBezTo>
                  <a:lnTo>
                    <a:pt x="796671" y="76027"/>
                  </a:lnTo>
                  <a:cubicBezTo>
                    <a:pt x="796671" y="96191"/>
                    <a:pt x="788661" y="115528"/>
                    <a:pt x="774404" y="129786"/>
                  </a:cubicBezTo>
                  <a:cubicBezTo>
                    <a:pt x="760146" y="144044"/>
                    <a:pt x="740808" y="152054"/>
                    <a:pt x="720644" y="152054"/>
                  </a:cubicBezTo>
                  <a:lnTo>
                    <a:pt x="76027" y="152054"/>
                  </a:lnTo>
                  <a:cubicBezTo>
                    <a:pt x="34038" y="152054"/>
                    <a:pt x="0" y="118016"/>
                    <a:pt x="0" y="76027"/>
                  </a:cubicBezTo>
                  <a:lnTo>
                    <a:pt x="0" y="76027"/>
                  </a:lnTo>
                  <a:cubicBezTo>
                    <a:pt x="0" y="34038"/>
                    <a:pt x="34038" y="0"/>
                    <a:pt x="76027" y="0"/>
                  </a:cubicBezTo>
                  <a:close/>
                </a:path>
              </a:pathLst>
            </a:custGeom>
            <a:solidFill>
              <a:srgbClr val="E75A70"/>
            </a:solidFill>
          </p:spPr>
        </p:sp>
        <p:sp>
          <p:nvSpPr>
            <p:cNvPr id="50" name="TextBox 50"/>
            <p:cNvSpPr txBox="1"/>
            <p:nvPr/>
          </p:nvSpPr>
          <p:spPr>
            <a:xfrm>
              <a:off x="0" y="-38100"/>
              <a:ext cx="796671" cy="190154"/>
            </a:xfrm>
            <a:prstGeom prst="rect">
              <a:avLst/>
            </a:prstGeom>
          </p:spPr>
          <p:txBody>
            <a:bodyPr lIns="50800" tIns="50800" rIns="50800" bIns="50800" rtlCol="0" anchor="ctr"/>
            <a:lstStyle/>
            <a:p>
              <a:pPr algn="ctr">
                <a:lnSpc>
                  <a:spcPts val="2881"/>
                </a:lnSpc>
              </a:pPr>
              <a:r>
                <a:rPr lang="en-US" sz="2057">
                  <a:solidFill>
                    <a:srgbClr val="FFFFFF"/>
                  </a:solidFill>
                  <a:latin typeface="DM Sans Bold"/>
                  <a:ea typeface="DM Sans Bold"/>
                  <a:cs typeface="DM Sans Bold"/>
                  <a:sym typeface="DM Sans Bold"/>
                </a:rPr>
                <a:t>Autism specific</a:t>
              </a:r>
            </a:p>
          </p:txBody>
        </p:sp>
      </p:grpSp>
      <p:sp>
        <p:nvSpPr>
          <p:cNvPr id="51" name="Title 50">
            <a:extLst>
              <a:ext uri="{FF2B5EF4-FFF2-40B4-BE49-F238E27FC236}">
                <a16:creationId xmlns:a16="http://schemas.microsoft.com/office/drawing/2014/main" id="{0DFA53B1-BCC7-D8A2-8B42-7A6A9FEF103C}"/>
              </a:ext>
            </a:extLst>
          </p:cNvPr>
          <p:cNvSpPr>
            <a:spLocks noGrp="1"/>
          </p:cNvSpPr>
          <p:nvPr>
            <p:ph type="title" idx="4294967295"/>
          </p:nvPr>
        </p:nvSpPr>
        <p:spPr>
          <a:xfrm>
            <a:off x="4418777" y="211824"/>
            <a:ext cx="8229600" cy="1143000"/>
          </a:xfrm>
        </p:spPr>
        <p:txBody>
          <a:bodyPr/>
          <a:lstStyle/>
          <a:p>
            <a:r>
              <a:rPr lang="en-US" dirty="0">
                <a:highlight>
                  <a:srgbClr val="FFFF00"/>
                </a:highlight>
              </a:rPr>
              <a:t>RESULTS</a:t>
            </a:r>
            <a:endParaRPr lang="en-GB" dirty="0">
              <a:highlight>
                <a:srgbClr val="FFFF00"/>
              </a:high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2745</Words>
  <Application>Microsoft Office PowerPoint</Application>
  <PresentationFormat>Custom</PresentationFormat>
  <Paragraphs>232</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Canva Sans Bold</vt:lpstr>
      <vt:lpstr>DM Sans Bold</vt:lpstr>
      <vt:lpstr>DM Sans</vt:lpstr>
      <vt:lpstr>DM Sans Italics</vt:lpstr>
      <vt:lpstr>Arial</vt:lpstr>
      <vt:lpstr>Now Bold</vt:lpstr>
      <vt:lpstr>Calibri</vt:lpstr>
      <vt:lpstr>Office Theme</vt:lpstr>
      <vt:lpstr>Speech and Language Therapists perspectives of Virtual Reality as a clinical tool for autism: a cross-sectional survey</vt:lpstr>
      <vt:lpstr>VIRTUAL REALITY</vt:lpstr>
      <vt:lpstr>VIRTUAL REALITY IN SLT</vt:lpstr>
      <vt:lpstr>The current study</vt:lpstr>
      <vt:lpstr>Online cross-sectional survey with speech and language therapists working with autistic children in the UK</vt:lpstr>
      <vt:lpstr>RESULTS</vt:lpstr>
      <vt:lpstr>RESULTS</vt:lpstr>
      <vt:lpstr>RESULTS</vt:lpstr>
      <vt:lpstr>RESULTS</vt:lpstr>
      <vt:lpstr>RESULTS</vt:lpstr>
      <vt:lpstr>Results</vt:lpstr>
      <vt:lpstr>Summary</vt:lpstr>
      <vt:lpstr>  Limitations</vt:lpstr>
      <vt:lpstr>Implications</vt:lpstr>
      <vt:lpstr>Contact details</vt:lpstr>
      <vt:lpstr>Neuro-affirming approach to autism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Beige Pastel Orange Pastel Purple Professional Gradients College Thesis Education Presentation</dc:title>
  <cp:lastModifiedBy>McNeice, Julia</cp:lastModifiedBy>
  <cp:revision>2</cp:revision>
  <dcterms:created xsi:type="dcterms:W3CDTF">2006-08-16T00:00:00Z</dcterms:created>
  <dcterms:modified xsi:type="dcterms:W3CDTF">2024-10-03T12:08:58Z</dcterms:modified>
  <dc:identifier>DAGLLhPwuyE</dc:identifier>
</cp:coreProperties>
</file>