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256" r:id="rId2"/>
    <p:sldId id="259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76735"/>
  </p:normalViewPr>
  <p:slideViewPr>
    <p:cSldViewPr snapToGrid="0">
      <p:cViewPr varScale="1">
        <p:scale>
          <a:sx n="48" d="100"/>
          <a:sy n="48" d="100"/>
        </p:scale>
        <p:origin x="65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FE10-0228-704F-B0BC-8238639C9C8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698D-3B16-5349-9B02-F77D006B8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NIAS were activated to 2771 OHCA in 2023 – approximately 36% (1136) of which received CPR from our attending crews or from bystanders before NIAS arrived.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question we were posed was, how do we increase survival from OHCA in Northern Ireland?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Ultimately the solution is system wide and must take a population health approach. However, CPR and basic life support should be promoted across the whole of NI – community and schools, ambulance services, acute Trusts. This is a population health approach to the survival of people from OHCA.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NIAS have taken several initiatives, one of which is investing in new education innovations targeting OHCA survival.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education team within NIAS decided to take a different, innovative, approach to the education of OHCA. We developed and an OHCA masterclass education day and delivered this to around 900 NIAS staff from March to December 2023.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698D-3B16-5349-9B02-F77D006B8A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CPR is challenging, CPR in out of hospital settings is as difficult as it gets.</a:t>
            </a:r>
          </a:p>
          <a:p>
            <a:endParaRPr lang="en-US" dirty="0"/>
          </a:p>
          <a:p>
            <a:r>
              <a:rPr lang="en-US" dirty="0"/>
              <a:t>Flash teams are formed to deal with a stressful, uncontrolled, medical emergency.</a:t>
            </a:r>
          </a:p>
          <a:p>
            <a:endParaRPr lang="en-US" dirty="0"/>
          </a:p>
          <a:p>
            <a:r>
              <a:rPr lang="en-US" dirty="0"/>
              <a:t>People often become task focused to cope with this, and this often leads to reduced individual and team performance</a:t>
            </a:r>
          </a:p>
          <a:p>
            <a:endParaRPr lang="en-US" dirty="0"/>
          </a:p>
          <a:p>
            <a:r>
              <a:rPr lang="en-US" dirty="0"/>
              <a:t>We moved the focus of education from the individual tasks, that research has recently demonstrated to have limited impact on outcomes, towards a focus on how we can best perform the core fundamentals of high-quality CPR and the elements in the chain of survival.  </a:t>
            </a:r>
          </a:p>
          <a:p>
            <a:endParaRPr lang="en-US" dirty="0"/>
          </a:p>
          <a:p>
            <a:r>
              <a:rPr lang="en-US" dirty="0"/>
              <a:t>high-quality CPR does not happen without a high functioning team. </a:t>
            </a:r>
          </a:p>
          <a:p>
            <a:endParaRPr lang="en-US" dirty="0"/>
          </a:p>
          <a:p>
            <a:r>
              <a:rPr lang="en-US" dirty="0"/>
              <a:t>The teamwork starts in the community, with bystanders, community responders and public access defibrillators. It moves through the call takers, control room professionals, into the pre-hospital clinical teams and then into definitive care in acute hospitals.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698D-3B16-5349-9B02-F77D006B8A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0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Removed hierarchy – no uniform, no epaulettes, deconstructed the way teams are formed in OHCA and targeted the learning on clear communication and how this feeds good leadership and teamwork.</a:t>
            </a:r>
          </a:p>
          <a:p>
            <a:endParaRPr lang="en-US" dirty="0"/>
          </a:p>
          <a:p>
            <a:r>
              <a:rPr lang="en-US" dirty="0"/>
              <a:t>The education was learner </a:t>
            </a:r>
            <a:r>
              <a:rPr lang="en-US" dirty="0" err="1"/>
              <a:t>centred</a:t>
            </a:r>
            <a:r>
              <a:rPr lang="en-US" dirty="0"/>
              <a:t> – </a:t>
            </a:r>
            <a:r>
              <a:rPr lang="en-US" dirty="0" err="1"/>
              <a:t>centred</a:t>
            </a:r>
            <a:r>
              <a:rPr lang="en-US" dirty="0"/>
              <a:t> on being meaningful to them and their practice, not on organizational outcomes or tick boxing.</a:t>
            </a:r>
          </a:p>
          <a:p>
            <a:endParaRPr lang="en-US" dirty="0"/>
          </a:p>
          <a:p>
            <a:r>
              <a:rPr lang="en-US" dirty="0"/>
              <a:t>Discussion based workshops – leadership. Teamwork, communication and key clinical interventions</a:t>
            </a:r>
          </a:p>
          <a:p>
            <a:endParaRPr lang="en-US" dirty="0"/>
          </a:p>
          <a:p>
            <a:r>
              <a:rPr lang="en-US" dirty="0"/>
              <a:t>Combat the challenge of flash teams by focusing on understanding the unique human factor aspects of OHCA, and non-technical skills that will enhance all of the relevant clinical skills</a:t>
            </a:r>
          </a:p>
          <a:p>
            <a:endParaRPr lang="en-US" dirty="0"/>
          </a:p>
          <a:p>
            <a:r>
              <a:rPr lang="en-US" dirty="0"/>
              <a:t>Communities of practice developed with all feedback peer-led.</a:t>
            </a:r>
          </a:p>
          <a:p>
            <a:endParaRPr lang="en-US" dirty="0"/>
          </a:p>
          <a:p>
            <a:r>
              <a:rPr lang="en-US" dirty="0"/>
              <a:t>We introduced a whole team approach – where we included all grades of NIAS staff, including our non-emergency patient care services staff, who often either witness cardiac arrest or are called to support emergency crews. </a:t>
            </a:r>
          </a:p>
          <a:p>
            <a:endParaRPr lang="en-US" dirty="0"/>
          </a:p>
          <a:p>
            <a:r>
              <a:rPr lang="en-US" dirty="0"/>
              <a:t>Changed practice based on recent research and evidence – for example, removed intubation and introduced vector change defibrillation (ref**)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698D-3B16-5349-9B02-F77D006B8A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select quantitative data from the post-event survey included a significant increase in self-reported confidence in overall CPR performance. </a:t>
            </a:r>
          </a:p>
          <a:p>
            <a:endParaRPr lang="en-US" dirty="0"/>
          </a:p>
          <a:p>
            <a:r>
              <a:rPr lang="en-US" dirty="0"/>
              <a:t>Qualitative comments were overwhelmingly positive and highlighted how the innovative education modality really helped the participants view the learning with new perspectives. </a:t>
            </a:r>
          </a:p>
          <a:p>
            <a:endParaRPr lang="en-US" dirty="0"/>
          </a:p>
          <a:p>
            <a:r>
              <a:rPr lang="en-US" dirty="0"/>
              <a:t>35% increase in survival to 30 days in 2023 compared with 2022.</a:t>
            </a:r>
          </a:p>
          <a:p>
            <a:endParaRPr lang="en-US" dirty="0"/>
          </a:p>
          <a:p>
            <a:r>
              <a:rPr lang="en-US" dirty="0"/>
              <a:t>5.53% (n=66) to 7.48% (n = 89)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698D-3B16-5349-9B02-F77D006B8A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NIAS education team have a 5-year plan for OHCA improvement</a:t>
            </a:r>
          </a:p>
          <a:p>
            <a:endParaRPr lang="en-US" dirty="0"/>
          </a:p>
          <a:p>
            <a:r>
              <a:rPr lang="en-US" dirty="0"/>
              <a:t>Promote OHCA research and innovation in your setting</a:t>
            </a:r>
          </a:p>
          <a:p>
            <a:endParaRPr lang="en-US" dirty="0"/>
          </a:p>
          <a:p>
            <a:r>
              <a:rPr lang="en-US" dirty="0"/>
              <a:t>Collaborate with NIAS or other partners who are researching or innovating OHCA practice, share resources, share data and . </a:t>
            </a:r>
          </a:p>
          <a:p>
            <a:endParaRPr lang="en-US" dirty="0"/>
          </a:p>
          <a:p>
            <a:r>
              <a:rPr lang="en-US" dirty="0"/>
              <a:t>Take the message into your communities – promote community CPR, public access defibs, access to CPR education in schools and local communities.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7698D-3B16-5349-9B02-F77D006B8A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861050"/>
            <a:ext cx="12192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10243" name="Picture 3" descr="curves-white bk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7169" y="2919416"/>
            <a:ext cx="3534833" cy="393858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2438400"/>
            <a:ext cx="8534400" cy="1752600"/>
          </a:xfrm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00B5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990600"/>
            <a:ext cx="10363200" cy="1143000"/>
          </a:xfrm>
          <a:effectLst/>
        </p:spPr>
        <p:txBody>
          <a:bodyPr lIns="91440" tIns="45720" rIns="91440" bIns="4572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248" name="Picture 8" descr="NI Ambulance HSC Trust Logo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1" y="6219825"/>
            <a:ext cx="4243083" cy="477838"/>
          </a:xfrm>
          <a:prstGeom prst="rect">
            <a:avLst/>
          </a:prstGeom>
          <a:noFill/>
        </p:spPr>
      </p:pic>
      <p:pic>
        <p:nvPicPr>
          <p:cNvPr id="10250" name="Picture 10" descr="N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4993" y="5862069"/>
            <a:ext cx="1024824" cy="9356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2844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331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75000"/>
                </a:schemeClr>
              </a:buClr>
              <a:buSzPct val="110000"/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588000" cy="3962400"/>
          </a:xfrm>
        </p:spPr>
        <p:txBody>
          <a:bodyPr/>
          <a:lstStyle>
            <a:lvl1pPr>
              <a:defRPr sz="21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5588000" cy="3962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rc 2"/>
          <p:cNvSpPr>
            <a:spLocks/>
          </p:cNvSpPr>
          <p:nvPr/>
        </p:nvSpPr>
        <p:spPr bwMode="auto">
          <a:xfrm>
            <a:off x="2" y="228600"/>
            <a:ext cx="11214100" cy="66182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8F66A8"/>
              </a:solidFill>
            </a:endParaRPr>
          </a:p>
        </p:txBody>
      </p:sp>
      <p:pic>
        <p:nvPicPr>
          <p:cNvPr id="9219" name="Picture 3" descr="BHSCTmainlogo_purpl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0" y="6096000"/>
            <a:ext cx="4064000" cy="604838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137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867400"/>
            <a:ext cx="12192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9227" name="Picture 11" descr="NI Ambulance HSC Trust Logo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5901" y="6219825"/>
            <a:ext cx="3849203" cy="477838"/>
          </a:xfrm>
          <a:prstGeom prst="rect">
            <a:avLst/>
          </a:prstGeom>
          <a:noFill/>
        </p:spPr>
      </p:pic>
      <p:pic>
        <p:nvPicPr>
          <p:cNvPr id="9224" name="Picture 8" descr="curves-white bkg2"/>
          <p:cNvPicPr>
            <a:picLocks noChangeAspect="1" noChangeArrowheads="1"/>
          </p:cNvPicPr>
          <p:nvPr/>
        </p:nvPicPr>
        <p:blipFill>
          <a:blip r:embed="rId15">
            <a:alphaModFix amt="32000"/>
          </a:blip>
          <a:srcRect/>
          <a:stretch>
            <a:fillRect/>
          </a:stretch>
        </p:blipFill>
        <p:spPr bwMode="auto">
          <a:xfrm>
            <a:off x="8657169" y="2919416"/>
            <a:ext cx="3534833" cy="3938587"/>
          </a:xfrm>
          <a:prstGeom prst="rect">
            <a:avLst/>
          </a:prstGeom>
          <a:noFill/>
        </p:spPr>
      </p:pic>
      <p:pic>
        <p:nvPicPr>
          <p:cNvPr id="9228" name="Picture 12" descr="NIA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214101" y="5916634"/>
            <a:ext cx="865715" cy="881044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itchFamily="2" charset="2"/>
        <a:buChar char="l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Font typeface="Arial" panose="020B0604020202020204" pitchFamily="34" charset="0"/>
        <a:buChar char="•"/>
        <a:defRPr sz="2100">
          <a:solidFill>
            <a:schemeClr val="bg2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800">
          <a:solidFill>
            <a:schemeClr val="bg2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Font typeface="Arial" panose="020B0604020202020204" pitchFamily="34" charset="0"/>
        <a:buChar char="•"/>
        <a:defRPr sz="1500">
          <a:solidFill>
            <a:schemeClr val="bg2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Char char="•"/>
        <a:defRPr sz="1500">
          <a:solidFill>
            <a:schemeClr val="bg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Char char="•"/>
        <a:defRPr sz="1500">
          <a:solidFill>
            <a:schemeClr val="bg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572" y="808506"/>
            <a:ext cx="10363200" cy="1143000"/>
          </a:xfrm>
        </p:spPr>
        <p:txBody>
          <a:bodyPr/>
          <a:lstStyle/>
          <a:p>
            <a:r>
              <a:rPr lang="en-US" sz="4800" dirty="0"/>
              <a:t>AHP R&amp;I CONFERENCE 2024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9222" y="3240504"/>
            <a:ext cx="8534400" cy="1752600"/>
          </a:xfrm>
        </p:spPr>
        <p:txBody>
          <a:bodyPr/>
          <a:lstStyle/>
          <a:p>
            <a:r>
              <a:rPr lang="en-US" sz="4000" dirty="0"/>
              <a:t>Out Of Hospital Cardiac Arrest (OHCA) Masterclass</a:t>
            </a:r>
          </a:p>
          <a:p>
            <a:endParaRPr lang="en-US" sz="4000" dirty="0"/>
          </a:p>
          <a:p>
            <a:r>
              <a:rPr lang="en-US" dirty="0"/>
              <a:t>Northern Ireland Ambulance Service</a:t>
            </a:r>
            <a:endParaRPr lang="en-US" sz="3600" dirty="0"/>
          </a:p>
          <a:p>
            <a:r>
              <a:rPr lang="en-US" sz="2400" dirty="0"/>
              <a:t>Paul Corns, Emma Boylan, Simon Fell, Neil Sinclair &amp; Julia Wolfe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65F3639F-226D-71B1-8B0E-2510C402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AND THE CONTEXT</a:t>
            </a:r>
          </a:p>
        </p:txBody>
      </p:sp>
      <p:pic>
        <p:nvPicPr>
          <p:cNvPr id="39" name="Graphic 38" descr="Cpr outline">
            <a:extLst>
              <a:ext uri="{FF2B5EF4-FFF2-40B4-BE49-F238E27FC236}">
                <a16:creationId xmlns:a16="http://schemas.microsoft.com/office/drawing/2014/main" id="{F18B4BE3-8561-ACDF-1419-EF8C4EDC5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4800" y="1870825"/>
            <a:ext cx="3554203" cy="3554203"/>
          </a:xfrm>
          <a:prstGeom prst="rect">
            <a:avLst/>
          </a:prstGeom>
        </p:spPr>
      </p:pic>
      <p:pic>
        <p:nvPicPr>
          <p:cNvPr id="46" name="Picture 45" descr="A black outline of a map&#10;&#10;Description automatically generated">
            <a:extLst>
              <a:ext uri="{FF2B5EF4-FFF2-40B4-BE49-F238E27FC236}">
                <a16:creationId xmlns:a16="http://schemas.microsoft.com/office/drawing/2014/main" id="{8A12244F-A36F-D9DE-49A0-9F07AEA36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428750"/>
            <a:ext cx="5353051" cy="43468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F632D90-E606-F7CE-18E5-ED08DD87D286}"/>
              </a:ext>
            </a:extLst>
          </p:cNvPr>
          <p:cNvSpPr txBox="1"/>
          <p:nvPr/>
        </p:nvSpPr>
        <p:spPr>
          <a:xfrm>
            <a:off x="2080832" y="2658046"/>
            <a:ext cx="254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OHCA in NI – 2023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n = 2771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94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gnifying glass outline">
            <a:extLst>
              <a:ext uri="{FF2B5EF4-FFF2-40B4-BE49-F238E27FC236}">
                <a16:creationId xmlns:a16="http://schemas.microsoft.com/office/drawing/2014/main" id="{30FAF602-82FA-AD81-55E1-48AAA1F1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91799" flipV="1">
            <a:off x="299200" y="903233"/>
            <a:ext cx="5186918" cy="5186918"/>
          </a:xfrm>
          <a:prstGeom prst="rect">
            <a:avLst/>
          </a:prstGeom>
        </p:spPr>
      </p:pic>
      <p:pic>
        <p:nvPicPr>
          <p:cNvPr id="5" name="Graphic 4" descr="Magnifying glass outline">
            <a:extLst>
              <a:ext uri="{FF2B5EF4-FFF2-40B4-BE49-F238E27FC236}">
                <a16:creationId xmlns:a16="http://schemas.microsoft.com/office/drawing/2014/main" id="{A62815BA-629C-943C-0249-E2654B34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91799" flipV="1">
            <a:off x="6415292" y="830323"/>
            <a:ext cx="5509738" cy="5509738"/>
          </a:xfrm>
          <a:prstGeom prst="rect">
            <a:avLst/>
          </a:prstGeom>
        </p:spPr>
      </p:pic>
      <p:pic>
        <p:nvPicPr>
          <p:cNvPr id="7" name="Graphic 6" descr="Cheers outline">
            <a:extLst>
              <a:ext uri="{FF2B5EF4-FFF2-40B4-BE49-F238E27FC236}">
                <a16:creationId xmlns:a16="http://schemas.microsoft.com/office/drawing/2014/main" id="{FE1053BD-3972-CDB9-BA74-CA59373F9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79230" y="1722119"/>
            <a:ext cx="2726575" cy="2726575"/>
          </a:xfrm>
          <a:prstGeom prst="rect">
            <a:avLst/>
          </a:prstGeom>
        </p:spPr>
      </p:pic>
      <p:pic>
        <p:nvPicPr>
          <p:cNvPr id="11" name="Graphic 10" descr="Arrow Right outline">
            <a:extLst>
              <a:ext uri="{FF2B5EF4-FFF2-40B4-BE49-F238E27FC236}">
                <a16:creationId xmlns:a16="http://schemas.microsoft.com/office/drawing/2014/main" id="{2646C6F4-C54B-E00F-8E81-6B92E687A7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56168" y="2110048"/>
            <a:ext cx="2225040" cy="2225040"/>
          </a:xfrm>
          <a:prstGeom prst="rect">
            <a:avLst/>
          </a:prstGeom>
        </p:spPr>
      </p:pic>
      <p:pic>
        <p:nvPicPr>
          <p:cNvPr id="20" name="Graphic 19" descr="Needle outline">
            <a:extLst>
              <a:ext uri="{FF2B5EF4-FFF2-40B4-BE49-F238E27FC236}">
                <a16:creationId xmlns:a16="http://schemas.microsoft.com/office/drawing/2014/main" id="{52B085C8-457A-9B08-ABDD-5EF906B27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38400" y="1886479"/>
            <a:ext cx="2197769" cy="2197769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3CCC6E6C-ACC6-95D8-0F42-D5813F63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INNOVATE?</a:t>
            </a:r>
          </a:p>
        </p:txBody>
      </p:sp>
    </p:spTree>
    <p:extLst>
      <p:ext uri="{BB962C8B-B14F-4D97-AF65-F5344CB8AC3E}">
        <p14:creationId xmlns:p14="http://schemas.microsoft.com/office/powerpoint/2010/main" val="76832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1150482-12D6-0C58-EF60-9DDC0EBE6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174875"/>
            <a:ext cx="2171700" cy="302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DD294-1BAA-19BC-E773-190D88BB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DO?</a:t>
            </a:r>
          </a:p>
        </p:txBody>
      </p:sp>
      <p:pic>
        <p:nvPicPr>
          <p:cNvPr id="20" name="Graphic 19" descr="No sign outline">
            <a:extLst>
              <a:ext uri="{FF2B5EF4-FFF2-40B4-BE49-F238E27FC236}">
                <a16:creationId xmlns:a16="http://schemas.microsoft.com/office/drawing/2014/main" id="{5436CDD2-CD73-814C-7FAB-AD843C271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105" y="1263315"/>
            <a:ext cx="4864769" cy="4864769"/>
          </a:xfrm>
          <a:prstGeom prst="rect">
            <a:avLst/>
          </a:prstGeom>
        </p:spPr>
      </p:pic>
      <p:pic>
        <p:nvPicPr>
          <p:cNvPr id="22" name="Graphic 21" descr="Group outline">
            <a:extLst>
              <a:ext uri="{FF2B5EF4-FFF2-40B4-BE49-F238E27FC236}">
                <a16:creationId xmlns:a16="http://schemas.microsoft.com/office/drawing/2014/main" id="{6559A187-E4A7-A987-6579-7C91BEDA8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9165" y="3256547"/>
            <a:ext cx="3601453" cy="3601453"/>
          </a:xfrm>
          <a:prstGeom prst="rect">
            <a:avLst/>
          </a:prstGeom>
        </p:spPr>
      </p:pic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E76D3C3F-9D1B-85A0-B4C7-CCC999096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6155" y="2881573"/>
            <a:ext cx="1373245" cy="1633277"/>
          </a:xfrm>
          <a:prstGeom prst="rect">
            <a:avLst/>
          </a:prstGeom>
        </p:spPr>
      </p:pic>
      <p:pic>
        <p:nvPicPr>
          <p:cNvPr id="29" name="Graphic 28" descr="Marketing outline">
            <a:extLst>
              <a:ext uri="{FF2B5EF4-FFF2-40B4-BE49-F238E27FC236}">
                <a16:creationId xmlns:a16="http://schemas.microsoft.com/office/drawing/2014/main" id="{8FA5FE03-2B85-4B5F-D687-DB2970EBE8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01051" y="367166"/>
            <a:ext cx="3438751" cy="3438751"/>
          </a:xfrm>
          <a:prstGeom prst="rect">
            <a:avLst/>
          </a:prstGeom>
        </p:spPr>
      </p:pic>
      <p:pic>
        <p:nvPicPr>
          <p:cNvPr id="31" name="Graphic 30" descr="Arrow Right outline">
            <a:extLst>
              <a:ext uri="{FF2B5EF4-FFF2-40B4-BE49-F238E27FC236}">
                <a16:creationId xmlns:a16="http://schemas.microsoft.com/office/drawing/2014/main" id="{3E45B636-8AAE-EF4F-36D9-30C2AA5AF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34917">
            <a:off x="6616578" y="3237073"/>
            <a:ext cx="1514118" cy="1633277"/>
          </a:xfrm>
          <a:prstGeom prst="rect">
            <a:avLst/>
          </a:prstGeom>
        </p:spPr>
      </p:pic>
      <p:pic>
        <p:nvPicPr>
          <p:cNvPr id="32" name="Graphic 31" descr="Arrow Right outline">
            <a:extLst>
              <a:ext uri="{FF2B5EF4-FFF2-40B4-BE49-F238E27FC236}">
                <a16:creationId xmlns:a16="http://schemas.microsoft.com/office/drawing/2014/main" id="{108BAE46-6197-9D2E-CD71-4BA18CEA1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775827">
            <a:off x="6556003" y="2400636"/>
            <a:ext cx="1704974" cy="16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E809-035A-1816-9C08-E5747833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IMPACT?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34BDC-A70E-B85B-A726-2CF5443D40F8}"/>
              </a:ext>
            </a:extLst>
          </p:cNvPr>
          <p:cNvSpPr txBox="1"/>
          <p:nvPr/>
        </p:nvSpPr>
        <p:spPr>
          <a:xfrm>
            <a:off x="2328864" y="2398295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Self reported ‘confidence in CPR performance’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(n=656)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2D1E5-9DF6-7F1A-9AF1-484092F0F1E4}"/>
              </a:ext>
            </a:extLst>
          </p:cNvPr>
          <p:cNvSpPr txBox="1"/>
          <p:nvPr/>
        </p:nvSpPr>
        <p:spPr>
          <a:xfrm>
            <a:off x="2031845" y="4182672"/>
            <a:ext cx="1411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Pre-event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78.2%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52A9ED-1ACD-9649-BCED-6334BD806B04}"/>
              </a:ext>
            </a:extLst>
          </p:cNvPr>
          <p:cNvSpPr txBox="1"/>
          <p:nvPr/>
        </p:nvSpPr>
        <p:spPr>
          <a:xfrm>
            <a:off x="3857613" y="4162477"/>
            <a:ext cx="1435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Post-event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97.8%  </a:t>
            </a:r>
          </a:p>
        </p:txBody>
      </p:sp>
      <p:pic>
        <p:nvPicPr>
          <p:cNvPr id="17" name="Graphic 16" descr="Clipboard outline">
            <a:extLst>
              <a:ext uri="{FF2B5EF4-FFF2-40B4-BE49-F238E27FC236}">
                <a16:creationId xmlns:a16="http://schemas.microsoft.com/office/drawing/2014/main" id="{FD8AA69A-34AA-906F-05BC-5EDD395C5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700" y="880312"/>
            <a:ext cx="5272088" cy="5249028"/>
          </a:xfrm>
          <a:prstGeom prst="rect">
            <a:avLst/>
          </a:prstGeom>
        </p:spPr>
      </p:pic>
      <p:pic>
        <p:nvPicPr>
          <p:cNvPr id="33" name="Graphic 32" descr="Arrow Right with solid fill">
            <a:extLst>
              <a:ext uri="{FF2B5EF4-FFF2-40B4-BE49-F238E27FC236}">
                <a16:creationId xmlns:a16="http://schemas.microsoft.com/office/drawing/2014/main" id="{60103103-1432-D67A-4AB3-4FE668290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005" y="4359938"/>
            <a:ext cx="783495" cy="914400"/>
          </a:xfrm>
          <a:prstGeom prst="rect">
            <a:avLst/>
          </a:prstGeom>
        </p:spPr>
      </p:pic>
      <p:pic>
        <p:nvPicPr>
          <p:cNvPr id="36" name="Graphic 35" descr="Lights On outline">
            <a:extLst>
              <a:ext uri="{FF2B5EF4-FFF2-40B4-BE49-F238E27FC236}">
                <a16:creationId xmlns:a16="http://schemas.microsoft.com/office/drawing/2014/main" id="{E59CDA5F-5ABD-CD9F-B311-5120058F4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6462" y="971550"/>
            <a:ext cx="4819650" cy="48196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E13FFC4-2709-D3A6-FC4F-49F24132EC0E}"/>
              </a:ext>
            </a:extLst>
          </p:cNvPr>
          <p:cNvSpPr txBox="1"/>
          <p:nvPr/>
        </p:nvSpPr>
        <p:spPr>
          <a:xfrm>
            <a:off x="7481876" y="2428875"/>
            <a:ext cx="18621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35%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increase in survival to 30 days</a:t>
            </a:r>
          </a:p>
        </p:txBody>
      </p:sp>
    </p:spTree>
    <p:extLst>
      <p:ext uri="{BB962C8B-B14F-4D97-AF65-F5344CB8AC3E}">
        <p14:creationId xmlns:p14="http://schemas.microsoft.com/office/powerpoint/2010/main" val="124189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7C28-B2AB-DA81-804C-EDE55607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KEEP PROGRESSING?</a:t>
            </a:r>
          </a:p>
        </p:txBody>
      </p:sp>
      <p:pic>
        <p:nvPicPr>
          <p:cNvPr id="5" name="Graphic 4" descr="Scientist female outline">
            <a:extLst>
              <a:ext uri="{FF2B5EF4-FFF2-40B4-BE49-F238E27FC236}">
                <a16:creationId xmlns:a16="http://schemas.microsoft.com/office/drawing/2014/main" id="{3BE28EE4-A64E-3BA3-3920-CE25944EB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66" y="1901952"/>
            <a:ext cx="3452099" cy="3452099"/>
          </a:xfrm>
          <a:prstGeom prst="rect">
            <a:avLst/>
          </a:prstGeom>
        </p:spPr>
      </p:pic>
      <p:pic>
        <p:nvPicPr>
          <p:cNvPr id="16" name="Graphic 15" descr="Circles with arrows outline">
            <a:extLst>
              <a:ext uri="{FF2B5EF4-FFF2-40B4-BE49-F238E27FC236}">
                <a16:creationId xmlns:a16="http://schemas.microsoft.com/office/drawing/2014/main" id="{D2ECD348-AFF7-44F8-19E0-15EECDE3B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8288" y="1536192"/>
            <a:ext cx="4255008" cy="4255008"/>
          </a:xfrm>
          <a:prstGeom prst="rect">
            <a:avLst/>
          </a:prstGeom>
        </p:spPr>
      </p:pic>
      <p:pic>
        <p:nvPicPr>
          <p:cNvPr id="18" name="Graphic 17" descr="Neighbourhood outline">
            <a:extLst>
              <a:ext uri="{FF2B5EF4-FFF2-40B4-BE49-F238E27FC236}">
                <a16:creationId xmlns:a16="http://schemas.microsoft.com/office/drawing/2014/main" id="{C3FE4E15-881F-87AF-0C67-BBDB1BD64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6176" y="1993392"/>
            <a:ext cx="319125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68600"/>
      </p:ext>
    </p:extLst>
  </p:cSld>
  <p:clrMapOvr>
    <a:masterClrMapping/>
  </p:clrMapOvr>
</p:sld>
</file>

<file path=ppt/theme/theme1.xml><?xml version="1.0" encoding="utf-8"?>
<a:theme xmlns:a="http://schemas.openxmlformats.org/drawingml/2006/main" name="NIAS_template2">
  <a:themeElements>
    <a:clrScheme name="NIAS_template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NIAS_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IAS_template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AS_template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S_template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S_template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AS_template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NIAS_template2</Template>
  <TotalTime>12946</TotalTime>
  <Words>720</Words>
  <Application>Microsoft Office PowerPoint</Application>
  <PresentationFormat>Widescreen</PresentationFormat>
  <Paragraphs>75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Times New Roman</vt:lpstr>
      <vt:lpstr>Wingdings</vt:lpstr>
      <vt:lpstr>NIAS_template2</vt:lpstr>
      <vt:lpstr>AHP R&amp;I CONFERENCE 2024</vt:lpstr>
      <vt:lpstr>THE CHALLENGE AND THE CONTEXT</vt:lpstr>
      <vt:lpstr>HOW DID WE INNOVATE?</vt:lpstr>
      <vt:lpstr>WHAT DID WE DO?</vt:lpstr>
      <vt:lpstr>WHAT WAS THE IMPACT?</vt:lpstr>
      <vt:lpstr>HOW DO WE KEEP PROGRESSING?</vt:lpstr>
    </vt:vector>
  </TitlesOfParts>
  <Company>NIAS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dhenry</dc:creator>
  <cp:lastModifiedBy>McNeice, Julia</cp:lastModifiedBy>
  <cp:revision>12</cp:revision>
  <dcterms:created xsi:type="dcterms:W3CDTF">2009-12-18T15:44:20Z</dcterms:created>
  <dcterms:modified xsi:type="dcterms:W3CDTF">2024-10-03T13:02:39Z</dcterms:modified>
</cp:coreProperties>
</file>