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Barlow" panose="00000500000000000000" pitchFamily="2" charset="0"/>
      <p:regular r:id="rId20"/>
    </p:embeddedFont>
    <p:embeddedFont>
      <p:font typeface="Barlow Bold" panose="020B0604020202020204" charset="0"/>
      <p:regular r:id="rId21"/>
    </p:embeddedFont>
    <p:embeddedFont>
      <p:font typeface="Barlow Medium" panose="00000600000000000000" pitchFamily="2" charset="0"/>
      <p:regular r:id="rId22"/>
    </p:embeddedFont>
    <p:embeddedFont>
      <p:font typeface="Barlow Ultra-Bold" panose="020B0604020202020204" charset="0"/>
      <p:regular r:id="rId23"/>
    </p:embeddedFont>
    <p:embeddedFont>
      <p:font typeface="Canva Sans" panose="020B0604020202020204" charset="0"/>
      <p:regular r:id="rId24"/>
    </p:embeddedFont>
    <p:embeddedFont>
      <p:font typeface="Canva Sans Bold" panose="020B0604020202020204" charset="0"/>
      <p:regular r:id="rId25"/>
    </p:embeddedFont>
    <p:embeddedFont>
      <p:font typeface="IBM Plex Sans" panose="020B0503050203000203" pitchFamily="34" charset="0"/>
      <p:regular r:id="rId26"/>
    </p:embeddedFont>
    <p:embeddedFont>
      <p:font typeface="IBM Plex Sans Bold" panose="020B0803050203000203" charset="0"/>
      <p:regular r:id="rId27"/>
    </p:embeddedFont>
    <p:embeddedFont>
      <p:font typeface="Inter Bold" panose="020B0604020202020204" charset="0"/>
      <p:regular r:id="rId28"/>
    </p:embeddedFont>
    <p:embeddedFont>
      <p:font typeface="Proxima Nova" panose="020B0604020202020204" charset="0"/>
      <p:regular r:id="rId29"/>
    </p:embeddedFont>
    <p:embeddedFont>
      <p:font typeface="Proxima Nova Bold" panose="020B0604020202020204" charset="0"/>
      <p:regular r:id="rId30"/>
    </p:embeddedFont>
    <p:embeddedFont>
      <p:font typeface="Proxima Nova Italics"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9" autoAdjust="0"/>
    <p:restoredTop sz="93447" autoAdjust="0"/>
  </p:normalViewPr>
  <p:slideViewPr>
    <p:cSldViewPr>
      <p:cViewPr varScale="1">
        <p:scale>
          <a:sx n="39" d="100"/>
          <a:sy n="39" d="100"/>
        </p:scale>
        <p:origin x="300" y="52"/>
      </p:cViewPr>
      <p:guideLst>
        <p:guide orient="horz" pos="2160"/>
        <p:guide pos="2880"/>
      </p:guideLst>
    </p:cSldViewPr>
  </p:slideViewPr>
  <p:outlineViewPr>
    <p:cViewPr>
      <p:scale>
        <a:sx n="33" d="100"/>
        <a:sy n="33" d="100"/>
      </p:scale>
      <p:origin x="0" y="-5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sv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80.pn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image" Target="../media/image64.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10" Type="http://schemas.openxmlformats.org/officeDocument/2006/relationships/image" Target="../media/image72.png"/><Relationship Id="rId19" Type="http://schemas.openxmlformats.org/officeDocument/2006/relationships/image" Target="../media/image81.sv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913874" y="0"/>
            <a:ext cx="7374126" cy="10287000"/>
          </a:xfrm>
          <a:custGeom>
            <a:avLst/>
            <a:gdLst/>
            <a:ahLst/>
            <a:cxnLst/>
            <a:rect l="l" t="t" r="r" b="b"/>
            <a:pathLst>
              <a:path w="7374126" h="10287000">
                <a:moveTo>
                  <a:pt x="0" y="0"/>
                </a:moveTo>
                <a:lnTo>
                  <a:pt x="7374126" y="0"/>
                </a:lnTo>
                <a:lnTo>
                  <a:pt x="7374126" y="10287000"/>
                </a:lnTo>
                <a:lnTo>
                  <a:pt x="0" y="10287000"/>
                </a:lnTo>
                <a:lnTo>
                  <a:pt x="0" y="0"/>
                </a:lnTo>
                <a:close/>
              </a:path>
            </a:pathLst>
          </a:custGeom>
          <a:blipFill>
            <a:blip r:embed="rId2"/>
            <a:stretch>
              <a:fillRect l="-9769" r="-10550"/>
            </a:stretch>
          </a:blipFill>
        </p:spPr>
      </p:sp>
      <p:sp>
        <p:nvSpPr>
          <p:cNvPr id="3" name="Freeform 3">
            <a:extLst>
              <a:ext uri="{C183D7F6-B498-43B3-948B-1728B52AA6E4}">
                <adec:decorative xmlns:adec="http://schemas.microsoft.com/office/drawing/2017/decorative" val="1"/>
              </a:ext>
            </a:extLst>
          </p:cNvPr>
          <p:cNvSpPr/>
          <p:nvPr/>
        </p:nvSpPr>
        <p:spPr>
          <a:xfrm>
            <a:off x="0" y="7791185"/>
            <a:ext cx="10913874" cy="1705568"/>
          </a:xfrm>
          <a:custGeom>
            <a:avLst/>
            <a:gdLst/>
            <a:ahLst/>
            <a:cxnLst/>
            <a:rect l="l" t="t" r="r" b="b"/>
            <a:pathLst>
              <a:path w="10913874" h="1705568">
                <a:moveTo>
                  <a:pt x="0" y="0"/>
                </a:moveTo>
                <a:lnTo>
                  <a:pt x="10913874" y="0"/>
                </a:lnTo>
                <a:lnTo>
                  <a:pt x="10913874" y="1705569"/>
                </a:lnTo>
                <a:lnTo>
                  <a:pt x="0" y="1705569"/>
                </a:lnTo>
                <a:lnTo>
                  <a:pt x="0" y="0"/>
                </a:lnTo>
                <a:close/>
              </a:path>
            </a:pathLst>
          </a:custGeom>
          <a:blipFill>
            <a:blip r:embed="rId3">
              <a:extLst>
                <a:ext uri="{96DAC541-7B7A-43D3-8B79-37D633B846F1}">
                  <asvg:svgBlip xmlns:asvg="http://schemas.microsoft.com/office/drawing/2016/SVG/main" r:embed="rId4"/>
                </a:ext>
              </a:extLst>
            </a:blip>
            <a:stretch>
              <a:fillRect b="-35178"/>
            </a:stretch>
          </a:blipFill>
        </p:spPr>
      </p:sp>
      <p:sp>
        <p:nvSpPr>
          <p:cNvPr id="4" name="Freeform 4">
            <a:extLst>
              <a:ext uri="{C183D7F6-B498-43B3-948B-1728B52AA6E4}">
                <adec:decorative xmlns:adec="http://schemas.microsoft.com/office/drawing/2017/decorative" val="1"/>
              </a:ext>
            </a:extLst>
          </p:cNvPr>
          <p:cNvSpPr/>
          <p:nvPr/>
        </p:nvSpPr>
        <p:spPr>
          <a:xfrm>
            <a:off x="351302" y="305949"/>
            <a:ext cx="4855665" cy="1445502"/>
          </a:xfrm>
          <a:custGeom>
            <a:avLst/>
            <a:gdLst/>
            <a:ahLst/>
            <a:cxnLst/>
            <a:rect l="l" t="t" r="r" b="b"/>
            <a:pathLst>
              <a:path w="4855665" h="1445502">
                <a:moveTo>
                  <a:pt x="0" y="0"/>
                </a:moveTo>
                <a:lnTo>
                  <a:pt x="4855665" y="0"/>
                </a:lnTo>
                <a:lnTo>
                  <a:pt x="4855665" y="1445502"/>
                </a:lnTo>
                <a:lnTo>
                  <a:pt x="0" y="1445502"/>
                </a:lnTo>
                <a:lnTo>
                  <a:pt x="0" y="0"/>
                </a:lnTo>
                <a:close/>
              </a:path>
            </a:pathLst>
          </a:custGeom>
          <a:blipFill>
            <a:blip r:embed="rId5"/>
            <a:stretch>
              <a:fillRect/>
            </a:stretch>
          </a:blipFill>
        </p:spPr>
      </p:sp>
      <p:sp>
        <p:nvSpPr>
          <p:cNvPr id="5" name="TextBox 5"/>
          <p:cNvSpPr txBox="1">
            <a:spLocks noGrp="1"/>
          </p:cNvSpPr>
          <p:nvPr>
            <p:ph type="title" idx="4294967295"/>
          </p:nvPr>
        </p:nvSpPr>
        <p:spPr>
          <a:xfrm>
            <a:off x="1224864" y="2570092"/>
            <a:ext cx="8879329" cy="45618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39"/>
              </a:lnSpc>
              <a:spcBef>
                <a:spcPts val="0"/>
              </a:spcBef>
              <a:spcAft>
                <a:spcPts val="0"/>
              </a:spcAft>
              <a:buClrTx/>
              <a:buSzTx/>
              <a:buFontTx/>
              <a:buNone/>
              <a:tabLst/>
              <a:defRPr/>
            </a:pPr>
            <a:r>
              <a:rPr kumimoji="0" lang="en-US" sz="4956" b="0" i="0" u="none" strike="noStrike" kern="1200" cap="none" spc="0" normalizeH="0" baseline="0" noProof="0" dirty="0" err="1">
                <a:ln>
                  <a:noFill/>
                </a:ln>
                <a:solidFill>
                  <a:srgbClr val="0D0919"/>
                </a:solidFill>
                <a:effectLst/>
                <a:uLnTx/>
                <a:uFillTx/>
                <a:latin typeface="Barlow Bold"/>
                <a:ea typeface="Barlow Bold"/>
                <a:cs typeface="Barlow Bold"/>
                <a:sym typeface="Barlow Bold"/>
              </a:rPr>
              <a:t>Optimising</a:t>
            </a:r>
            <a:r>
              <a:rPr kumimoji="0" lang="en-US" sz="4956" b="0" i="0" u="none" strike="noStrike" kern="1200" cap="none" spc="0" normalizeH="0" baseline="0" noProof="0" dirty="0">
                <a:ln>
                  <a:noFill/>
                </a:ln>
                <a:solidFill>
                  <a:srgbClr val="0D0919"/>
                </a:solidFill>
                <a:effectLst/>
                <a:uLnTx/>
                <a:uFillTx/>
                <a:latin typeface="Barlow Bold"/>
                <a:ea typeface="Barlow Bold"/>
                <a:cs typeface="Barlow Bold"/>
                <a:sym typeface="Barlow Bold"/>
              </a:rPr>
              <a:t> Referrals to a New Inflammatory Back Pain Clinic through Enhanced Collaboration across Physiotherapy Services</a:t>
            </a:r>
          </a:p>
          <a:p>
            <a:pPr marL="0" marR="0" lvl="0" indent="0" algn="l" defTabSz="914400" rtl="0" eaLnBrk="1" fontAlgn="auto" latinLnBrk="0" hangingPunct="1">
              <a:lnSpc>
                <a:spcPts val="1049"/>
              </a:lnSpc>
              <a:spcBef>
                <a:spcPct val="0"/>
              </a:spcBef>
              <a:spcAft>
                <a:spcPts val="0"/>
              </a:spcAft>
              <a:buClrTx/>
              <a:buSzTx/>
              <a:buFontTx/>
              <a:buNone/>
              <a:tabLst/>
              <a:defRPr/>
            </a:pPr>
            <a:endParaRPr kumimoji="0" lang="en-US" sz="4956" b="0" i="0" u="none" strike="noStrike" kern="1200" cap="none" spc="0" normalizeH="0" baseline="0" noProof="0" dirty="0">
              <a:ln>
                <a:noFill/>
              </a:ln>
              <a:solidFill>
                <a:srgbClr val="0D0919"/>
              </a:solidFill>
              <a:effectLst/>
              <a:uLnTx/>
              <a:uFillTx/>
              <a:latin typeface="Barlow Bold"/>
              <a:ea typeface="Barlow Bold"/>
              <a:cs typeface="Barlow Bold"/>
              <a:sym typeface="Barlow Bold"/>
            </a:endParaRPr>
          </a:p>
        </p:txBody>
      </p:sp>
      <p:sp>
        <p:nvSpPr>
          <p:cNvPr id="6" name="TextBox 6"/>
          <p:cNvSpPr txBox="1"/>
          <p:nvPr/>
        </p:nvSpPr>
        <p:spPr>
          <a:xfrm>
            <a:off x="1224864" y="8077075"/>
            <a:ext cx="9362615" cy="1069443"/>
          </a:xfrm>
          <a:prstGeom prst="rect">
            <a:avLst/>
          </a:prstGeom>
        </p:spPr>
        <p:txBody>
          <a:bodyPr lIns="0" tIns="0" rIns="0" bIns="0" rtlCol="0" anchor="t">
            <a:spAutoFit/>
          </a:bodyPr>
          <a:lstStyle/>
          <a:p>
            <a:pPr algn="l">
              <a:lnSpc>
                <a:spcPts val="4312"/>
              </a:lnSpc>
            </a:pPr>
            <a:r>
              <a:rPr lang="en-US" sz="3080" dirty="0">
                <a:solidFill>
                  <a:srgbClr val="0D0919"/>
                </a:solidFill>
                <a:latin typeface="Barlow Bold"/>
                <a:ea typeface="Barlow Bold"/>
                <a:cs typeface="Barlow Bold"/>
                <a:sym typeface="Barlow Bold"/>
              </a:rPr>
              <a:t>Niamh Kennedy Advanced Practice Physiotherapist</a:t>
            </a:r>
          </a:p>
          <a:p>
            <a:pPr marL="0" lvl="0" indent="0" algn="l">
              <a:lnSpc>
                <a:spcPts val="4312"/>
              </a:lnSpc>
              <a:spcBef>
                <a:spcPct val="0"/>
              </a:spcBef>
            </a:pPr>
            <a:r>
              <a:rPr lang="en-US" sz="3080" dirty="0">
                <a:solidFill>
                  <a:srgbClr val="0D0919"/>
                </a:solidFill>
                <a:latin typeface="Barlow Bold"/>
                <a:ea typeface="Barlow Bold"/>
                <a:cs typeface="Barlow Bold"/>
                <a:sym typeface="Barlow Bold"/>
              </a:rPr>
              <a:t>Royal Victoria Hospital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9D3F0">
                <a:alpha val="100000"/>
              </a:srgbClr>
            </a:gs>
            <a:gs pos="100000">
              <a:srgbClr val="527499">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8553" y="0"/>
            <a:ext cx="18288000" cy="2123495"/>
            <a:chOff x="0" y="0"/>
            <a:chExt cx="4816593" cy="559274"/>
          </a:xfrm>
        </p:grpSpPr>
        <p:sp>
          <p:nvSpPr>
            <p:cNvPr id="3" name="Freeform 3"/>
            <p:cNvSpPr/>
            <p:nvPr/>
          </p:nvSpPr>
          <p:spPr>
            <a:xfrm>
              <a:off x="0" y="0"/>
              <a:ext cx="4816592" cy="559274"/>
            </a:xfrm>
            <a:custGeom>
              <a:avLst/>
              <a:gdLst/>
              <a:ahLst/>
              <a:cxnLst/>
              <a:rect l="l" t="t" r="r" b="b"/>
              <a:pathLst>
                <a:path w="4816592" h="559274">
                  <a:moveTo>
                    <a:pt x="0" y="0"/>
                  </a:moveTo>
                  <a:lnTo>
                    <a:pt x="4816592" y="0"/>
                  </a:lnTo>
                  <a:lnTo>
                    <a:pt x="4816592" y="559274"/>
                  </a:lnTo>
                  <a:lnTo>
                    <a:pt x="0" y="559274"/>
                  </a:lnTo>
                  <a:close/>
                </a:path>
              </a:pathLst>
            </a:custGeom>
            <a:solidFill>
              <a:srgbClr val="FFFFFF"/>
            </a:solidFill>
          </p:spPr>
        </p:sp>
        <p:sp>
          <p:nvSpPr>
            <p:cNvPr id="4" name="TextBox 4"/>
            <p:cNvSpPr txBox="1"/>
            <p:nvPr/>
          </p:nvSpPr>
          <p:spPr>
            <a:xfrm>
              <a:off x="0" y="-28575"/>
              <a:ext cx="4816593" cy="587849"/>
            </a:xfrm>
            <a:prstGeom prst="rect">
              <a:avLst/>
            </a:prstGeom>
          </p:spPr>
          <p:txBody>
            <a:bodyPr lIns="50800" tIns="50800" rIns="50800" bIns="50800" rtlCol="0" anchor="ctr"/>
            <a:lstStyle/>
            <a:p>
              <a:pPr algn="ctr">
                <a:lnSpc>
                  <a:spcPts val="2100"/>
                </a:lnSpc>
              </a:pPr>
              <a:endParaRPr/>
            </a:p>
          </p:txBody>
        </p:sp>
      </p:grpSp>
      <p:sp>
        <p:nvSpPr>
          <p:cNvPr id="5" name="AutoShape 5">
            <a:extLst>
              <a:ext uri="{C183D7F6-B498-43B3-948B-1728B52AA6E4}">
                <adec:decorative xmlns:adec="http://schemas.microsoft.com/office/drawing/2017/decorative" val="1"/>
              </a:ext>
            </a:extLst>
          </p:cNvPr>
          <p:cNvSpPr/>
          <p:nvPr/>
        </p:nvSpPr>
        <p:spPr>
          <a:xfrm>
            <a:off x="569601" y="2609086"/>
            <a:ext cx="5354962" cy="3003068"/>
          </a:xfrm>
          <a:prstGeom prst="rect">
            <a:avLst/>
          </a:prstGeom>
          <a:solidFill>
            <a:srgbClr val="FFFFFF"/>
          </a:solidFill>
          <a:ln cap="rnd">
            <a:noFill/>
            <a:prstDash val="solid"/>
            <a:round/>
          </a:ln>
        </p:spPr>
      </p:sp>
      <p:sp>
        <p:nvSpPr>
          <p:cNvPr id="6" name="AutoShape 6">
            <a:extLst>
              <a:ext uri="{C183D7F6-B498-43B3-948B-1728B52AA6E4}">
                <adec:decorative xmlns:adec="http://schemas.microsoft.com/office/drawing/2017/decorative" val="1"/>
              </a:ext>
            </a:extLst>
          </p:cNvPr>
          <p:cNvSpPr/>
          <p:nvPr/>
        </p:nvSpPr>
        <p:spPr>
          <a:xfrm>
            <a:off x="6515570" y="2609086"/>
            <a:ext cx="5354018" cy="3003068"/>
          </a:xfrm>
          <a:prstGeom prst="rect">
            <a:avLst/>
          </a:prstGeom>
          <a:solidFill>
            <a:srgbClr val="FFFFFF"/>
          </a:solidFill>
          <a:ln cap="rnd">
            <a:noFill/>
            <a:prstDash val="solid"/>
            <a:round/>
          </a:ln>
        </p:spPr>
      </p:sp>
      <p:pic>
        <p:nvPicPr>
          <p:cNvPr id="7" name="Picture 7">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0761" y="2615674"/>
            <a:ext cx="3045791" cy="304579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6964" y="2615674"/>
            <a:ext cx="3045791" cy="3045791"/>
          </a:xfrm>
          <a:prstGeom prst="rect">
            <a:avLst/>
          </a:prstGeom>
        </p:spPr>
      </p:pic>
      <p:sp>
        <p:nvSpPr>
          <p:cNvPr id="9" name="AutoShape 9">
            <a:extLst>
              <a:ext uri="{C183D7F6-B498-43B3-948B-1728B52AA6E4}">
                <adec:decorative xmlns:adec="http://schemas.microsoft.com/office/drawing/2017/decorative" val="1"/>
              </a:ext>
            </a:extLst>
          </p:cNvPr>
          <p:cNvSpPr/>
          <p:nvPr/>
        </p:nvSpPr>
        <p:spPr>
          <a:xfrm>
            <a:off x="12325384" y="2609086"/>
            <a:ext cx="5346738" cy="3003068"/>
          </a:xfrm>
          <a:prstGeom prst="rect">
            <a:avLst/>
          </a:prstGeom>
          <a:solidFill>
            <a:srgbClr val="FFFFFF"/>
          </a:solidFill>
          <a:ln cap="rnd">
            <a:noFill/>
            <a:prstDash val="solid"/>
            <a:round/>
          </a:ln>
        </p:spPr>
      </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206778" y="2615674"/>
            <a:ext cx="3045791" cy="3045791"/>
          </a:xfrm>
          <a:prstGeom prst="rect">
            <a:avLst/>
          </a:prstGeom>
        </p:spPr>
      </p:pic>
      <p:sp>
        <p:nvSpPr>
          <p:cNvPr id="11" name="Freeform 11">
            <a:extLst>
              <a:ext uri="{C183D7F6-B498-43B3-948B-1728B52AA6E4}">
                <adec:decorative xmlns:adec="http://schemas.microsoft.com/office/drawing/2017/decorative" val="1"/>
              </a:ext>
            </a:extLst>
          </p:cNvPr>
          <p:cNvSpPr/>
          <p:nvPr/>
        </p:nvSpPr>
        <p:spPr>
          <a:xfrm>
            <a:off x="0" y="6198511"/>
            <a:ext cx="18269447" cy="4065180"/>
          </a:xfrm>
          <a:custGeom>
            <a:avLst/>
            <a:gdLst/>
            <a:ahLst/>
            <a:cxnLst/>
            <a:rect l="l" t="t" r="r" b="b"/>
            <a:pathLst>
              <a:path w="18269447" h="4065180">
                <a:moveTo>
                  <a:pt x="0" y="0"/>
                </a:moveTo>
                <a:lnTo>
                  <a:pt x="18269447" y="0"/>
                </a:lnTo>
                <a:lnTo>
                  <a:pt x="18269447" y="4065180"/>
                </a:lnTo>
                <a:lnTo>
                  <a:pt x="0" y="4065180"/>
                </a:lnTo>
                <a:lnTo>
                  <a:pt x="0" y="0"/>
                </a:lnTo>
                <a:close/>
              </a:path>
            </a:pathLst>
          </a:custGeom>
          <a:blipFill>
            <a:blip r:embed="rId5"/>
            <a:stretch>
              <a:fillRect l="-101" t="-23563" r="-101" b="-11446"/>
            </a:stretch>
          </a:blipFill>
          <a:ln w="76200" cap="sq">
            <a:solidFill>
              <a:srgbClr val="FFFFFF"/>
            </a:solidFill>
            <a:prstDash val="solid"/>
            <a:miter/>
          </a:ln>
        </p:spPr>
      </p:sp>
      <p:sp>
        <p:nvSpPr>
          <p:cNvPr id="12" name="TextBox 12"/>
          <p:cNvSpPr txBox="1">
            <a:spLocks noGrp="1"/>
          </p:cNvSpPr>
          <p:nvPr>
            <p:ph type="title" idx="4294967295"/>
          </p:nvPr>
        </p:nvSpPr>
        <p:spPr>
          <a:xfrm>
            <a:off x="1028700" y="642648"/>
            <a:ext cx="13438789" cy="828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17"/>
              </a:lnSpc>
              <a:spcBef>
                <a:spcPts val="0"/>
              </a:spcBef>
              <a:spcAft>
                <a:spcPts val="0"/>
              </a:spcAft>
              <a:buClrTx/>
              <a:buSzTx/>
              <a:buFontTx/>
              <a:buNone/>
              <a:tabLst/>
              <a:defRPr/>
            </a:pPr>
            <a:r>
              <a:rPr kumimoji="0" lang="en-US" sz="5431" b="0" i="0" u="none" strike="noStrike" kern="1200" cap="none" spc="0" normalizeH="0" baseline="0" noProof="0" dirty="0">
                <a:ln>
                  <a:noFill/>
                </a:ln>
                <a:solidFill>
                  <a:srgbClr val="0D0919"/>
                </a:solidFill>
                <a:effectLst/>
                <a:uLnTx/>
                <a:uFillTx/>
                <a:latin typeface="Barlow Bold"/>
                <a:ea typeface="Barlow Bold"/>
                <a:cs typeface="Barlow Bold"/>
                <a:sym typeface="Barlow Bold"/>
              </a:rPr>
              <a:t>Face to face workshop feedback (n=25)</a:t>
            </a:r>
          </a:p>
        </p:txBody>
      </p:sp>
      <p:sp>
        <p:nvSpPr>
          <p:cNvPr id="13" name="TextBox 13"/>
          <p:cNvSpPr txBox="1"/>
          <p:nvPr/>
        </p:nvSpPr>
        <p:spPr>
          <a:xfrm>
            <a:off x="3138014" y="2827761"/>
            <a:ext cx="2653200" cy="2784392"/>
          </a:xfrm>
          <a:prstGeom prst="rect">
            <a:avLst/>
          </a:prstGeom>
        </p:spPr>
        <p:txBody>
          <a:bodyPr lIns="0" tIns="0" rIns="0" bIns="0" rtlCol="0" anchor="t">
            <a:spAutoFit/>
          </a:bodyPr>
          <a:lstStyle/>
          <a:p>
            <a:pPr algn="ctr">
              <a:lnSpc>
                <a:spcPts val="3698"/>
              </a:lnSpc>
            </a:pPr>
            <a:r>
              <a:rPr lang="en-US" sz="2641">
                <a:solidFill>
                  <a:srgbClr val="000000"/>
                </a:solidFill>
                <a:latin typeface="Barlow"/>
                <a:ea typeface="Barlow"/>
                <a:cs typeface="Barlow"/>
                <a:sym typeface="Barlow"/>
              </a:rPr>
              <a:t>Highly likely (≥8/10) to recommend workshop to a colleague </a:t>
            </a:r>
          </a:p>
          <a:p>
            <a:pPr algn="ctr">
              <a:lnSpc>
                <a:spcPts val="3698"/>
              </a:lnSpc>
            </a:pPr>
            <a:endParaRPr lang="en-US" sz="2641">
              <a:solidFill>
                <a:srgbClr val="000000"/>
              </a:solidFill>
              <a:latin typeface="Barlow"/>
              <a:ea typeface="Barlow"/>
              <a:cs typeface="Barlow"/>
              <a:sym typeface="Barlow"/>
            </a:endParaRPr>
          </a:p>
        </p:txBody>
      </p:sp>
      <p:sp>
        <p:nvSpPr>
          <p:cNvPr id="14" name="TextBox 14"/>
          <p:cNvSpPr txBox="1"/>
          <p:nvPr/>
        </p:nvSpPr>
        <p:spPr>
          <a:xfrm>
            <a:off x="9266154" y="3181595"/>
            <a:ext cx="2603434" cy="1856800"/>
          </a:xfrm>
          <a:prstGeom prst="rect">
            <a:avLst/>
          </a:prstGeom>
        </p:spPr>
        <p:txBody>
          <a:bodyPr lIns="0" tIns="0" rIns="0" bIns="0" rtlCol="0" anchor="t">
            <a:spAutoFit/>
          </a:bodyPr>
          <a:lstStyle/>
          <a:p>
            <a:pPr algn="ctr">
              <a:lnSpc>
                <a:spcPts val="3706"/>
              </a:lnSpc>
            </a:pPr>
            <a:r>
              <a:rPr lang="en-US" sz="2647">
                <a:solidFill>
                  <a:srgbClr val="000000"/>
                </a:solidFill>
                <a:latin typeface="Barlow"/>
                <a:ea typeface="Barlow"/>
                <a:cs typeface="Barlow"/>
                <a:sym typeface="Barlow"/>
              </a:rPr>
              <a:t>Rated  ≥4/5 for increasing understanding of the topic</a:t>
            </a:r>
          </a:p>
        </p:txBody>
      </p:sp>
      <p:sp>
        <p:nvSpPr>
          <p:cNvPr id="15" name="TextBox 15"/>
          <p:cNvSpPr txBox="1"/>
          <p:nvPr/>
        </p:nvSpPr>
        <p:spPr>
          <a:xfrm>
            <a:off x="15044518" y="2889661"/>
            <a:ext cx="2470492" cy="2323465"/>
          </a:xfrm>
          <a:prstGeom prst="rect">
            <a:avLst/>
          </a:prstGeom>
        </p:spPr>
        <p:txBody>
          <a:bodyPr lIns="0" tIns="0" rIns="0" bIns="0" rtlCol="0" anchor="t">
            <a:spAutoFit/>
          </a:bodyPr>
          <a:lstStyle/>
          <a:p>
            <a:pPr algn="ctr">
              <a:lnSpc>
                <a:spcPts val="3709"/>
              </a:lnSpc>
            </a:pPr>
            <a:r>
              <a:rPr lang="en-US" sz="2649">
                <a:solidFill>
                  <a:srgbClr val="000000"/>
                </a:solidFill>
                <a:latin typeface="Barlow"/>
                <a:ea typeface="Barlow"/>
                <a:cs typeface="Barlow"/>
                <a:sym typeface="Barlow"/>
              </a:rPr>
              <a:t>Extremely confident (≥4/5) in applying knowledge to own practice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0" y="2141687"/>
            <a:ext cx="18288000" cy="8145313"/>
          </a:xfrm>
          <a:custGeom>
            <a:avLst/>
            <a:gdLst/>
            <a:ahLst/>
            <a:cxnLst/>
            <a:rect l="l" t="t" r="r" b="b"/>
            <a:pathLst>
              <a:path w="18288000" h="8145313">
                <a:moveTo>
                  <a:pt x="18288000" y="0"/>
                </a:moveTo>
                <a:lnTo>
                  <a:pt x="0" y="0"/>
                </a:lnTo>
                <a:lnTo>
                  <a:pt x="0" y="8145313"/>
                </a:lnTo>
                <a:lnTo>
                  <a:pt x="18288000" y="8145313"/>
                </a:lnTo>
                <a:lnTo>
                  <a:pt x="18288000" y="0"/>
                </a:lnTo>
                <a:close/>
              </a:path>
            </a:pathLst>
          </a:custGeom>
          <a:blipFill>
            <a:blip r:embed="rId2"/>
            <a:stretch>
              <a:fillRect l="-7536" r="-22504"/>
            </a:stretch>
          </a:blipFill>
        </p:spPr>
      </p:sp>
      <p:graphicFrame>
        <p:nvGraphicFramePr>
          <p:cNvPr id="3" name="Table 3"/>
          <p:cNvGraphicFramePr>
            <a:graphicFrameLocks noGrp="1"/>
          </p:cNvGraphicFramePr>
          <p:nvPr>
            <p:extLst>
              <p:ext uri="{D42A27DB-BD31-4B8C-83A1-F6EECF244321}">
                <p14:modId xmlns:p14="http://schemas.microsoft.com/office/powerpoint/2010/main" val="4186647507"/>
              </p:ext>
            </p:extLst>
          </p:nvPr>
        </p:nvGraphicFramePr>
        <p:xfrm>
          <a:off x="1568574" y="3536466"/>
          <a:ext cx="6584156" cy="5676900"/>
        </p:xfrm>
        <a:graphic>
          <a:graphicData uri="http://schemas.openxmlformats.org/drawingml/2006/table">
            <a:tbl>
              <a:tblPr firstRow="1"/>
              <a:tblGrid>
                <a:gridCol w="4780358">
                  <a:extLst>
                    <a:ext uri="{9D8B030D-6E8A-4147-A177-3AD203B41FA5}">
                      <a16:colId xmlns:a16="http://schemas.microsoft.com/office/drawing/2014/main" val="20000"/>
                    </a:ext>
                  </a:extLst>
                </a:gridCol>
                <a:gridCol w="1803798">
                  <a:extLst>
                    <a:ext uri="{9D8B030D-6E8A-4147-A177-3AD203B41FA5}">
                      <a16:colId xmlns:a16="http://schemas.microsoft.com/office/drawing/2014/main" val="20001"/>
                    </a:ext>
                  </a:extLst>
                </a:gridCol>
              </a:tblGrid>
              <a:tr h="1228583">
                <a:tc>
                  <a:txBody>
                    <a:bodyPr/>
                    <a:lstStyle/>
                    <a:p>
                      <a:pPr algn="l">
                        <a:lnSpc>
                          <a:spcPts val="5459"/>
                        </a:lnSpc>
                        <a:defRPr/>
                      </a:pPr>
                      <a:r>
                        <a:rPr lang="en-US" sz="3899">
                          <a:solidFill>
                            <a:srgbClr val="000000"/>
                          </a:solidFill>
                          <a:latin typeface="Barlow"/>
                          <a:ea typeface="Barlow"/>
                          <a:cs typeface="Barlow"/>
                          <a:sym typeface="Barlow"/>
                        </a:rPr>
                        <a:t>Overall session</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just">
                        <a:lnSpc>
                          <a:spcPts val="5459"/>
                        </a:lnSpc>
                        <a:defRPr/>
                      </a:pPr>
                      <a:r>
                        <a:rPr lang="en-US" sz="3899">
                          <a:solidFill>
                            <a:srgbClr val="000000"/>
                          </a:solidFill>
                          <a:latin typeface="Barlow"/>
                          <a:ea typeface="Barlow"/>
                          <a:cs typeface="Barlow"/>
                          <a:sym typeface="Barlow"/>
                        </a:rPr>
                        <a:t>9/10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228583">
                <a:tc>
                  <a:txBody>
                    <a:bodyPr/>
                    <a:lstStyle/>
                    <a:p>
                      <a:pPr algn="l">
                        <a:lnSpc>
                          <a:spcPts val="5459"/>
                        </a:lnSpc>
                        <a:defRPr/>
                      </a:pPr>
                      <a:r>
                        <a:rPr lang="en-US" sz="3899">
                          <a:solidFill>
                            <a:srgbClr val="000000"/>
                          </a:solidFill>
                          <a:latin typeface="Barlow"/>
                          <a:ea typeface="Barlow"/>
                          <a:cs typeface="Barlow"/>
                          <a:sym typeface="Barlow"/>
                        </a:rPr>
                        <a:t>Speakers</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just">
                        <a:lnSpc>
                          <a:spcPts val="5459"/>
                        </a:lnSpc>
                        <a:defRPr/>
                      </a:pPr>
                      <a:r>
                        <a:rPr lang="en-US" sz="3899">
                          <a:solidFill>
                            <a:srgbClr val="000000"/>
                          </a:solidFill>
                          <a:latin typeface="Barlow"/>
                          <a:ea typeface="Barlow"/>
                          <a:cs typeface="Barlow"/>
                          <a:sym typeface="Barlow"/>
                        </a:rPr>
                        <a:t>4.7/5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28583">
                <a:tc>
                  <a:txBody>
                    <a:bodyPr/>
                    <a:lstStyle/>
                    <a:p>
                      <a:pPr algn="l">
                        <a:lnSpc>
                          <a:spcPts val="5459"/>
                        </a:lnSpc>
                        <a:defRPr/>
                      </a:pPr>
                      <a:r>
                        <a:rPr lang="en-US" sz="3899">
                          <a:solidFill>
                            <a:srgbClr val="000000"/>
                          </a:solidFill>
                          <a:latin typeface="Barlow"/>
                          <a:ea typeface="Barlow"/>
                          <a:cs typeface="Barlow"/>
                          <a:sym typeface="Barlow"/>
                        </a:rPr>
                        <a:t>Relevance</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just">
                        <a:lnSpc>
                          <a:spcPts val="5459"/>
                        </a:lnSpc>
                        <a:defRPr/>
                      </a:pPr>
                      <a:r>
                        <a:rPr lang="en-US" sz="3899">
                          <a:solidFill>
                            <a:srgbClr val="000000"/>
                          </a:solidFill>
                          <a:latin typeface="Barlow"/>
                          <a:ea typeface="Barlow"/>
                          <a:cs typeface="Barlow"/>
                          <a:sym typeface="Barlow"/>
                        </a:rPr>
                        <a:t>4.7/5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91151">
                <a:tc>
                  <a:txBody>
                    <a:bodyPr/>
                    <a:lstStyle/>
                    <a:p>
                      <a:pPr algn="l">
                        <a:lnSpc>
                          <a:spcPts val="5459"/>
                        </a:lnSpc>
                        <a:defRPr/>
                      </a:pPr>
                      <a:r>
                        <a:rPr lang="en-US" sz="3899">
                          <a:solidFill>
                            <a:srgbClr val="000000"/>
                          </a:solidFill>
                          <a:latin typeface="Barlow"/>
                          <a:ea typeface="Barlow"/>
                          <a:cs typeface="Barlow"/>
                          <a:sym typeface="Barlow"/>
                        </a:rPr>
                        <a:t>Would recommend to others</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just">
                        <a:lnSpc>
                          <a:spcPts val="5459"/>
                        </a:lnSpc>
                        <a:defRPr/>
                      </a:pPr>
                      <a:r>
                        <a:rPr lang="en-US" sz="3899" dirty="0">
                          <a:solidFill>
                            <a:srgbClr val="000000"/>
                          </a:solidFill>
                          <a:latin typeface="Barlow"/>
                          <a:ea typeface="Barlow"/>
                          <a:cs typeface="Barlow"/>
                          <a:sym typeface="Barlow"/>
                        </a:rPr>
                        <a:t>90%</a:t>
                      </a:r>
                      <a:endParaRPr lang="en-US" sz="1100" dirty="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4" name="Freeform 4">
            <a:extLst>
              <a:ext uri="{C183D7F6-B498-43B3-948B-1728B52AA6E4}">
                <adec:decorative xmlns:adec="http://schemas.microsoft.com/office/drawing/2017/decorative" val="1"/>
              </a:ext>
            </a:extLst>
          </p:cNvPr>
          <p:cNvSpPr/>
          <p:nvPr/>
        </p:nvSpPr>
        <p:spPr>
          <a:xfrm>
            <a:off x="15970102" y="2536498"/>
            <a:ext cx="1999935" cy="1999935"/>
          </a:xfrm>
          <a:custGeom>
            <a:avLst/>
            <a:gdLst/>
            <a:ahLst/>
            <a:cxnLst/>
            <a:rect l="l" t="t" r="r" b="b"/>
            <a:pathLst>
              <a:path w="1999935" h="1999935">
                <a:moveTo>
                  <a:pt x="0" y="0"/>
                </a:moveTo>
                <a:lnTo>
                  <a:pt x="1999935" y="0"/>
                </a:lnTo>
                <a:lnTo>
                  <a:pt x="1999935" y="1999935"/>
                </a:lnTo>
                <a:lnTo>
                  <a:pt x="0" y="1999935"/>
                </a:lnTo>
                <a:lnTo>
                  <a:pt x="0" y="0"/>
                </a:lnTo>
                <a:close/>
              </a:path>
            </a:pathLst>
          </a:custGeom>
          <a:blipFill>
            <a:blip r:embed="rId3"/>
            <a:stretch>
              <a:fillRect/>
            </a:stretch>
          </a:blipFill>
        </p:spPr>
      </p:sp>
      <p:sp>
        <p:nvSpPr>
          <p:cNvPr id="5" name="TextBox 5"/>
          <p:cNvSpPr txBox="1">
            <a:spLocks noGrp="1"/>
          </p:cNvSpPr>
          <p:nvPr>
            <p:ph type="title" idx="4294967295"/>
          </p:nvPr>
        </p:nvSpPr>
        <p:spPr>
          <a:xfrm>
            <a:off x="1028700" y="718344"/>
            <a:ext cx="4675733" cy="920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55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GPNI Webinar</a:t>
            </a:r>
          </a:p>
        </p:txBody>
      </p:sp>
      <p:sp>
        <p:nvSpPr>
          <p:cNvPr id="6" name="TextBox 6"/>
          <p:cNvSpPr txBox="1"/>
          <p:nvPr/>
        </p:nvSpPr>
        <p:spPr>
          <a:xfrm>
            <a:off x="1671265" y="2623962"/>
            <a:ext cx="6481465" cy="672465"/>
          </a:xfrm>
          <a:prstGeom prst="rect">
            <a:avLst/>
          </a:prstGeom>
        </p:spPr>
        <p:txBody>
          <a:bodyPr lIns="0" tIns="0" rIns="0" bIns="0" rtlCol="0" anchor="t">
            <a:spAutoFit/>
          </a:bodyPr>
          <a:lstStyle/>
          <a:p>
            <a:pPr algn="ctr">
              <a:lnSpc>
                <a:spcPts val="5459"/>
              </a:lnSpc>
            </a:pPr>
            <a:r>
              <a:rPr lang="en-US" sz="3899">
                <a:solidFill>
                  <a:srgbClr val="000000"/>
                </a:solidFill>
                <a:latin typeface="Barlow Bold"/>
                <a:ea typeface="Barlow Bold"/>
                <a:cs typeface="Barlow Bold"/>
                <a:sym typeface="Barlow Bold"/>
              </a:rPr>
              <a:t>167</a:t>
            </a:r>
            <a:r>
              <a:rPr lang="en-US" sz="3899">
                <a:solidFill>
                  <a:srgbClr val="000000"/>
                </a:solidFill>
                <a:latin typeface="Barlow"/>
                <a:ea typeface="Barlow"/>
                <a:cs typeface="Barlow"/>
                <a:sym typeface="Barlow"/>
              </a:rPr>
              <a:t> primary care professionals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28700"/>
            <a:ext cx="2977963" cy="886522"/>
          </a:xfrm>
          <a:custGeom>
            <a:avLst/>
            <a:gdLst/>
            <a:ahLst/>
            <a:cxnLst/>
            <a:rect l="l" t="t" r="r" b="b"/>
            <a:pathLst>
              <a:path w="2977963" h="886522">
                <a:moveTo>
                  <a:pt x="0" y="0"/>
                </a:moveTo>
                <a:lnTo>
                  <a:pt x="2977963" y="0"/>
                </a:lnTo>
                <a:lnTo>
                  <a:pt x="2977963" y="886522"/>
                </a:lnTo>
                <a:lnTo>
                  <a:pt x="0" y="886522"/>
                </a:lnTo>
                <a:lnTo>
                  <a:pt x="0" y="0"/>
                </a:lnTo>
                <a:close/>
              </a:path>
            </a:pathLst>
          </a:custGeom>
          <a:blipFill>
            <a:blip r:embed="rId2"/>
            <a:stretch>
              <a:fillRect/>
            </a:stretch>
          </a:blipFill>
        </p:spPr>
      </p:sp>
      <p:sp>
        <p:nvSpPr>
          <p:cNvPr id="3" name="TextBox 3"/>
          <p:cNvSpPr txBox="1">
            <a:spLocks noGrp="1"/>
          </p:cNvSpPr>
          <p:nvPr>
            <p:ph type="title" idx="4294967295"/>
          </p:nvPr>
        </p:nvSpPr>
        <p:spPr>
          <a:xfrm>
            <a:off x="1087478" y="2140708"/>
            <a:ext cx="4315680" cy="132203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357"/>
              </a:lnSpc>
              <a:spcBef>
                <a:spcPts val="0"/>
              </a:spcBef>
              <a:spcAft>
                <a:spcPts val="0"/>
              </a:spcAft>
              <a:buClrTx/>
              <a:buSzTx/>
              <a:buFontTx/>
              <a:buNone/>
              <a:tabLst/>
              <a:defRPr/>
            </a:pPr>
            <a:r>
              <a:rPr kumimoji="0" lang="en-US" sz="3826" b="0" i="0" u="none" strike="noStrike" kern="1200" cap="none" spc="0" normalizeH="0" baseline="0" noProof="0" dirty="0">
                <a:ln>
                  <a:noFill/>
                </a:ln>
                <a:solidFill>
                  <a:srgbClr val="000000"/>
                </a:solidFill>
                <a:effectLst/>
                <a:uLnTx/>
                <a:uFillTx/>
                <a:latin typeface="Proxima Nova Bold"/>
                <a:ea typeface="Proxima Nova Bold"/>
                <a:cs typeface="Proxima Nova Bold"/>
                <a:sym typeface="Proxima Nova Bold"/>
              </a:rPr>
              <a:t>Pilot Inflammatory Back Pain Pathway</a:t>
            </a:r>
          </a:p>
        </p:txBody>
      </p:sp>
      <p:sp>
        <p:nvSpPr>
          <p:cNvPr id="4" name="Freeform 4" descr="Patient pathway flowchart"/>
          <p:cNvSpPr/>
          <p:nvPr/>
        </p:nvSpPr>
        <p:spPr>
          <a:xfrm>
            <a:off x="5403159" y="1073532"/>
            <a:ext cx="7481683" cy="8226592"/>
          </a:xfrm>
          <a:custGeom>
            <a:avLst/>
            <a:gdLst/>
            <a:ahLst/>
            <a:cxnLst/>
            <a:rect l="l" t="t" r="r" b="b"/>
            <a:pathLst>
              <a:path w="7481683" h="8226592">
                <a:moveTo>
                  <a:pt x="0" y="0"/>
                </a:moveTo>
                <a:lnTo>
                  <a:pt x="7481682" y="0"/>
                </a:lnTo>
                <a:lnTo>
                  <a:pt x="7481682" y="8226592"/>
                </a:lnTo>
                <a:lnTo>
                  <a:pt x="0" y="82265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a:extLst>
              <a:ext uri="{C183D7F6-B498-43B3-948B-1728B52AA6E4}">
                <adec:decorative xmlns:adec="http://schemas.microsoft.com/office/drawing/2017/decorative" val="1"/>
              </a:ext>
            </a:extLst>
          </p:cNvPr>
          <p:cNvGrpSpPr>
            <a:grpSpLocks noChangeAspect="1"/>
          </p:cNvGrpSpPr>
          <p:nvPr/>
        </p:nvGrpSpPr>
        <p:grpSpPr>
          <a:xfrm>
            <a:off x="6638849" y="3573204"/>
            <a:ext cx="1371347" cy="1484000"/>
            <a:chOff x="0" y="0"/>
            <a:chExt cx="4307891" cy="4661776"/>
          </a:xfrm>
        </p:grpSpPr>
        <p:sp>
          <p:nvSpPr>
            <p:cNvPr id="6" name="Freeform 6"/>
            <p:cNvSpPr/>
            <p:nvPr/>
          </p:nvSpPr>
          <p:spPr>
            <a:xfrm>
              <a:off x="147574" y="571500"/>
              <a:ext cx="4096766" cy="3894836"/>
            </a:xfrm>
            <a:custGeom>
              <a:avLst/>
              <a:gdLst/>
              <a:ahLst/>
              <a:cxnLst/>
              <a:rect l="l" t="t" r="r" b="b"/>
              <a:pathLst>
                <a:path w="4096766" h="3894836">
                  <a:moveTo>
                    <a:pt x="0" y="3894836"/>
                  </a:moveTo>
                  <a:lnTo>
                    <a:pt x="0" y="95250"/>
                  </a:lnTo>
                  <a:lnTo>
                    <a:pt x="19050" y="95250"/>
                  </a:lnTo>
                  <a:lnTo>
                    <a:pt x="0" y="95250"/>
                  </a:lnTo>
                  <a:cubicBezTo>
                    <a:pt x="0" y="42672"/>
                    <a:pt x="42672" y="0"/>
                    <a:pt x="95250" y="0"/>
                  </a:cubicBezTo>
                  <a:lnTo>
                    <a:pt x="95250" y="19050"/>
                  </a:lnTo>
                  <a:lnTo>
                    <a:pt x="95250" y="0"/>
                  </a:lnTo>
                  <a:lnTo>
                    <a:pt x="4096766" y="0"/>
                  </a:lnTo>
                  <a:lnTo>
                    <a:pt x="4096766" y="38100"/>
                  </a:lnTo>
                  <a:lnTo>
                    <a:pt x="95250" y="38100"/>
                  </a:lnTo>
                  <a:cubicBezTo>
                    <a:pt x="63627" y="38100"/>
                    <a:pt x="38100" y="63627"/>
                    <a:pt x="38100" y="95250"/>
                  </a:cubicBezTo>
                  <a:lnTo>
                    <a:pt x="38100" y="3894836"/>
                  </a:lnTo>
                  <a:close/>
                </a:path>
              </a:pathLst>
            </a:custGeom>
            <a:solidFill>
              <a:srgbClr val="1F1F1F"/>
            </a:solidFill>
          </p:spPr>
        </p:sp>
        <p:sp>
          <p:nvSpPr>
            <p:cNvPr id="7" name="Freeform 7"/>
            <p:cNvSpPr/>
            <p:nvPr/>
          </p:nvSpPr>
          <p:spPr>
            <a:xfrm>
              <a:off x="147574" y="590550"/>
              <a:ext cx="38100" cy="3995801"/>
            </a:xfrm>
            <a:custGeom>
              <a:avLst/>
              <a:gdLst/>
              <a:ahLst/>
              <a:cxnLst/>
              <a:rect l="l" t="t" r="r" b="b"/>
              <a:pathLst>
                <a:path w="38100" h="3995801">
                  <a:moveTo>
                    <a:pt x="0" y="3995801"/>
                  </a:moveTo>
                  <a:lnTo>
                    <a:pt x="0" y="0"/>
                  </a:lnTo>
                  <a:lnTo>
                    <a:pt x="38100" y="0"/>
                  </a:lnTo>
                  <a:lnTo>
                    <a:pt x="38100" y="3995801"/>
                  </a:lnTo>
                  <a:close/>
                </a:path>
              </a:pathLst>
            </a:custGeom>
            <a:solidFill>
              <a:srgbClr val="000000">
                <a:alpha val="0"/>
              </a:srgbClr>
            </a:solidFill>
          </p:spPr>
        </p:sp>
        <p:sp>
          <p:nvSpPr>
            <p:cNvPr id="8" name="Freeform 8"/>
            <p:cNvSpPr/>
            <p:nvPr/>
          </p:nvSpPr>
          <p:spPr>
            <a:xfrm>
              <a:off x="166624" y="571500"/>
              <a:ext cx="4077716" cy="38100"/>
            </a:xfrm>
            <a:custGeom>
              <a:avLst/>
              <a:gdLst/>
              <a:ahLst/>
              <a:cxnLst/>
              <a:rect l="l" t="t" r="r" b="b"/>
              <a:pathLst>
                <a:path w="4077716" h="38100">
                  <a:moveTo>
                    <a:pt x="0" y="0"/>
                  </a:moveTo>
                  <a:lnTo>
                    <a:pt x="4077716" y="0"/>
                  </a:lnTo>
                  <a:lnTo>
                    <a:pt x="4077716" y="38100"/>
                  </a:lnTo>
                  <a:lnTo>
                    <a:pt x="0" y="38100"/>
                  </a:lnTo>
                  <a:close/>
                </a:path>
              </a:pathLst>
            </a:custGeom>
            <a:solidFill>
              <a:srgbClr val="000000">
                <a:alpha val="0"/>
              </a:srgbClr>
            </a:solidFill>
          </p:spPr>
        </p:sp>
        <p:sp>
          <p:nvSpPr>
            <p:cNvPr id="9" name="Freeform 9"/>
            <p:cNvSpPr/>
            <p:nvPr/>
          </p:nvSpPr>
          <p:spPr>
            <a:xfrm>
              <a:off x="69977" y="4418965"/>
              <a:ext cx="193548" cy="169164"/>
            </a:xfrm>
            <a:custGeom>
              <a:avLst/>
              <a:gdLst/>
              <a:ahLst/>
              <a:cxnLst/>
              <a:rect l="l" t="t" r="r" b="b"/>
              <a:pathLst>
                <a:path w="193548" h="169164">
                  <a:moveTo>
                    <a:pt x="105537" y="162306"/>
                  </a:moveTo>
                  <a:lnTo>
                    <a:pt x="91821" y="169164"/>
                  </a:lnTo>
                  <a:lnTo>
                    <a:pt x="3810" y="15240"/>
                  </a:lnTo>
                  <a:cubicBezTo>
                    <a:pt x="0" y="8509"/>
                    <a:pt x="4826" y="0"/>
                    <a:pt x="12573" y="0"/>
                  </a:cubicBezTo>
                  <a:lnTo>
                    <a:pt x="180848" y="0"/>
                  </a:lnTo>
                  <a:cubicBezTo>
                    <a:pt x="188595" y="0"/>
                    <a:pt x="193548" y="8382"/>
                    <a:pt x="189611" y="15240"/>
                  </a:cubicBezTo>
                  <a:lnTo>
                    <a:pt x="105537" y="162433"/>
                  </a:lnTo>
                  <a:close/>
                </a:path>
              </a:pathLst>
            </a:custGeom>
            <a:solidFill>
              <a:srgbClr val="1F1F1F"/>
            </a:solidFill>
          </p:spPr>
        </p:sp>
        <p:sp>
          <p:nvSpPr>
            <p:cNvPr id="10" name="Freeform 10"/>
            <p:cNvSpPr/>
            <p:nvPr/>
          </p:nvSpPr>
          <p:spPr>
            <a:xfrm>
              <a:off x="63500" y="4417314"/>
              <a:ext cx="206248" cy="180975"/>
            </a:xfrm>
            <a:custGeom>
              <a:avLst/>
              <a:gdLst/>
              <a:ahLst/>
              <a:cxnLst/>
              <a:rect l="l" t="t" r="r" b="b"/>
              <a:pathLst>
                <a:path w="206248" h="180975">
                  <a:moveTo>
                    <a:pt x="1524" y="0"/>
                  </a:moveTo>
                  <a:lnTo>
                    <a:pt x="204724" y="0"/>
                  </a:lnTo>
                  <a:lnTo>
                    <a:pt x="204724" y="1524"/>
                  </a:lnTo>
                  <a:lnTo>
                    <a:pt x="204724" y="0"/>
                  </a:lnTo>
                  <a:lnTo>
                    <a:pt x="206248" y="0"/>
                  </a:lnTo>
                  <a:lnTo>
                    <a:pt x="206248" y="179324"/>
                  </a:lnTo>
                  <a:lnTo>
                    <a:pt x="204724" y="179324"/>
                  </a:lnTo>
                  <a:lnTo>
                    <a:pt x="204724" y="180848"/>
                  </a:lnTo>
                  <a:lnTo>
                    <a:pt x="1524" y="180848"/>
                  </a:lnTo>
                  <a:lnTo>
                    <a:pt x="1524" y="179324"/>
                  </a:lnTo>
                  <a:lnTo>
                    <a:pt x="0" y="179324"/>
                  </a:lnTo>
                  <a:lnTo>
                    <a:pt x="0" y="0"/>
                  </a:lnTo>
                  <a:lnTo>
                    <a:pt x="1524" y="0"/>
                  </a:lnTo>
                  <a:lnTo>
                    <a:pt x="1524" y="1524"/>
                  </a:lnTo>
                  <a:lnTo>
                    <a:pt x="1524" y="0"/>
                  </a:lnTo>
                  <a:moveTo>
                    <a:pt x="1524" y="3175"/>
                  </a:moveTo>
                  <a:lnTo>
                    <a:pt x="1524" y="1651"/>
                  </a:lnTo>
                  <a:lnTo>
                    <a:pt x="3048" y="1651"/>
                  </a:lnTo>
                  <a:lnTo>
                    <a:pt x="3048" y="180975"/>
                  </a:lnTo>
                  <a:lnTo>
                    <a:pt x="1524" y="180975"/>
                  </a:lnTo>
                  <a:lnTo>
                    <a:pt x="1524" y="177800"/>
                  </a:lnTo>
                  <a:lnTo>
                    <a:pt x="204724" y="177800"/>
                  </a:lnTo>
                  <a:lnTo>
                    <a:pt x="204724" y="180975"/>
                  </a:lnTo>
                  <a:lnTo>
                    <a:pt x="203200" y="180975"/>
                  </a:lnTo>
                  <a:lnTo>
                    <a:pt x="203200" y="1524"/>
                  </a:lnTo>
                  <a:lnTo>
                    <a:pt x="204724" y="1524"/>
                  </a:lnTo>
                  <a:lnTo>
                    <a:pt x="204724" y="3048"/>
                  </a:lnTo>
                  <a:lnTo>
                    <a:pt x="1524" y="3048"/>
                  </a:lnTo>
                  <a:close/>
                </a:path>
              </a:pathLst>
            </a:custGeom>
            <a:solidFill>
              <a:srgbClr val="000000">
                <a:alpha val="0"/>
              </a:srgbClr>
            </a:solidFill>
          </p:spPr>
        </p:sp>
        <p:sp>
          <p:nvSpPr>
            <p:cNvPr id="11" name="Freeform 11"/>
            <p:cNvSpPr/>
            <p:nvPr/>
          </p:nvSpPr>
          <p:spPr>
            <a:xfrm>
              <a:off x="1041908" y="88900"/>
              <a:ext cx="2492756" cy="1003427"/>
            </a:xfrm>
            <a:custGeom>
              <a:avLst/>
              <a:gdLst/>
              <a:ahLst/>
              <a:cxnLst/>
              <a:rect l="l" t="t" r="r" b="b"/>
              <a:pathLst>
                <a:path w="2492756" h="1003427">
                  <a:moveTo>
                    <a:pt x="1200277" y="0"/>
                  </a:moveTo>
                  <a:lnTo>
                    <a:pt x="1292606" y="0"/>
                  </a:lnTo>
                  <a:cubicBezTo>
                    <a:pt x="1955165" y="0"/>
                    <a:pt x="2492756" y="216535"/>
                    <a:pt x="2492756" y="483108"/>
                  </a:cubicBezTo>
                  <a:lnTo>
                    <a:pt x="2492756" y="991870"/>
                  </a:lnTo>
                  <a:cubicBezTo>
                    <a:pt x="2492756" y="998220"/>
                    <a:pt x="2480056" y="1003427"/>
                    <a:pt x="2464308" y="1003427"/>
                  </a:cubicBezTo>
                  <a:lnTo>
                    <a:pt x="1200277" y="1003427"/>
                  </a:lnTo>
                  <a:cubicBezTo>
                    <a:pt x="537718" y="1003427"/>
                    <a:pt x="127" y="786892"/>
                    <a:pt x="127" y="520319"/>
                  </a:cubicBezTo>
                  <a:lnTo>
                    <a:pt x="127" y="483108"/>
                  </a:lnTo>
                  <a:cubicBezTo>
                    <a:pt x="0" y="216535"/>
                    <a:pt x="537718" y="0"/>
                    <a:pt x="1200277" y="0"/>
                  </a:cubicBezTo>
                  <a:close/>
                </a:path>
              </a:pathLst>
            </a:custGeom>
            <a:solidFill>
              <a:srgbClr val="FFFFFF"/>
            </a:solidFill>
          </p:spPr>
        </p:sp>
        <p:sp>
          <p:nvSpPr>
            <p:cNvPr id="12" name="Freeform 12"/>
            <p:cNvSpPr/>
            <p:nvPr/>
          </p:nvSpPr>
          <p:spPr>
            <a:xfrm>
              <a:off x="1016508" y="63500"/>
              <a:ext cx="2543556" cy="1054227"/>
            </a:xfrm>
            <a:custGeom>
              <a:avLst/>
              <a:gdLst/>
              <a:ahLst/>
              <a:cxnLst/>
              <a:rect l="l" t="t" r="r" b="b"/>
              <a:pathLst>
                <a:path w="2543556" h="1054227">
                  <a:moveTo>
                    <a:pt x="1225677" y="0"/>
                  </a:moveTo>
                  <a:lnTo>
                    <a:pt x="1318006" y="0"/>
                  </a:lnTo>
                  <a:lnTo>
                    <a:pt x="1318006" y="25400"/>
                  </a:lnTo>
                  <a:lnTo>
                    <a:pt x="1318006" y="0"/>
                  </a:lnTo>
                  <a:cubicBezTo>
                    <a:pt x="1971929" y="0"/>
                    <a:pt x="2543556" y="212852"/>
                    <a:pt x="2543556" y="508508"/>
                  </a:cubicBezTo>
                  <a:lnTo>
                    <a:pt x="2518156" y="508508"/>
                  </a:lnTo>
                  <a:lnTo>
                    <a:pt x="2543556" y="508508"/>
                  </a:lnTo>
                  <a:lnTo>
                    <a:pt x="2543556" y="1017270"/>
                  </a:lnTo>
                  <a:lnTo>
                    <a:pt x="2518156" y="1017270"/>
                  </a:lnTo>
                  <a:lnTo>
                    <a:pt x="2543556" y="1017270"/>
                  </a:lnTo>
                  <a:cubicBezTo>
                    <a:pt x="2543556" y="1035939"/>
                    <a:pt x="2528189" y="1044829"/>
                    <a:pt x="2522728" y="1047496"/>
                  </a:cubicBezTo>
                  <a:lnTo>
                    <a:pt x="2489835" y="1054227"/>
                  </a:lnTo>
                  <a:lnTo>
                    <a:pt x="1225677" y="1054227"/>
                  </a:lnTo>
                  <a:cubicBezTo>
                    <a:pt x="571754" y="1054227"/>
                    <a:pt x="127" y="841375"/>
                    <a:pt x="127" y="545719"/>
                  </a:cubicBezTo>
                  <a:lnTo>
                    <a:pt x="25527" y="545719"/>
                  </a:lnTo>
                  <a:lnTo>
                    <a:pt x="127" y="545719"/>
                  </a:lnTo>
                  <a:lnTo>
                    <a:pt x="127" y="508508"/>
                  </a:lnTo>
                  <a:lnTo>
                    <a:pt x="25527" y="508508"/>
                  </a:lnTo>
                  <a:lnTo>
                    <a:pt x="127" y="508508"/>
                  </a:lnTo>
                  <a:cubicBezTo>
                    <a:pt x="0" y="212852"/>
                    <a:pt x="571627" y="0"/>
                    <a:pt x="1225677" y="0"/>
                  </a:cubicBezTo>
                  <a:lnTo>
                    <a:pt x="1225677" y="25400"/>
                  </a:lnTo>
                  <a:lnTo>
                    <a:pt x="1225677" y="0"/>
                  </a:lnTo>
                  <a:moveTo>
                    <a:pt x="1225677" y="50800"/>
                  </a:moveTo>
                  <a:cubicBezTo>
                    <a:pt x="554609" y="50800"/>
                    <a:pt x="50927" y="270891"/>
                    <a:pt x="50927" y="508508"/>
                  </a:cubicBezTo>
                  <a:lnTo>
                    <a:pt x="50927" y="545719"/>
                  </a:lnTo>
                  <a:cubicBezTo>
                    <a:pt x="50800" y="783336"/>
                    <a:pt x="554482" y="1003300"/>
                    <a:pt x="1225677" y="1003300"/>
                  </a:cubicBezTo>
                  <a:lnTo>
                    <a:pt x="2489835" y="1003300"/>
                  </a:lnTo>
                  <a:cubicBezTo>
                    <a:pt x="2496058" y="1003300"/>
                    <a:pt x="2499741" y="1002030"/>
                    <a:pt x="2500503" y="1001776"/>
                  </a:cubicBezTo>
                  <a:lnTo>
                    <a:pt x="2492756" y="1004189"/>
                  </a:lnTo>
                  <a:lnTo>
                    <a:pt x="2492756" y="1017270"/>
                  </a:lnTo>
                  <a:lnTo>
                    <a:pt x="2492756" y="508508"/>
                  </a:lnTo>
                  <a:cubicBezTo>
                    <a:pt x="2492756" y="270891"/>
                    <a:pt x="1989074" y="50800"/>
                    <a:pt x="1317879" y="50800"/>
                  </a:cubicBezTo>
                  <a:lnTo>
                    <a:pt x="1225550" y="50800"/>
                  </a:lnTo>
                  <a:close/>
                </a:path>
              </a:pathLst>
            </a:custGeom>
            <a:solidFill>
              <a:srgbClr val="1F1F1F"/>
            </a:solidFill>
          </p:spPr>
        </p:sp>
      </p:grpSp>
      <p:grpSp>
        <p:nvGrpSpPr>
          <p:cNvPr id="13" name="Group 13">
            <a:extLst>
              <a:ext uri="{C183D7F6-B498-43B3-948B-1728B52AA6E4}">
                <adec:decorative xmlns:adec="http://schemas.microsoft.com/office/drawing/2017/decorative" val="1"/>
              </a:ext>
            </a:extLst>
          </p:cNvPr>
          <p:cNvGrpSpPr>
            <a:grpSpLocks noChangeAspect="1"/>
          </p:cNvGrpSpPr>
          <p:nvPr/>
        </p:nvGrpSpPr>
        <p:grpSpPr>
          <a:xfrm>
            <a:off x="6222034" y="5861480"/>
            <a:ext cx="3494729" cy="1650731"/>
            <a:chOff x="0" y="0"/>
            <a:chExt cx="10978198" cy="5185537"/>
          </a:xfrm>
        </p:grpSpPr>
        <p:sp>
          <p:nvSpPr>
            <p:cNvPr id="14" name="Freeform 14"/>
            <p:cNvSpPr/>
            <p:nvPr/>
          </p:nvSpPr>
          <p:spPr>
            <a:xfrm>
              <a:off x="147574" y="195453"/>
              <a:ext cx="10767060" cy="4335907"/>
            </a:xfrm>
            <a:custGeom>
              <a:avLst/>
              <a:gdLst/>
              <a:ahLst/>
              <a:cxnLst/>
              <a:rect l="l" t="t" r="r" b="b"/>
              <a:pathLst>
                <a:path w="10767060" h="4335907">
                  <a:moveTo>
                    <a:pt x="38100" y="0"/>
                  </a:moveTo>
                  <a:lnTo>
                    <a:pt x="38100" y="4240657"/>
                  </a:lnTo>
                  <a:lnTo>
                    <a:pt x="19050" y="4240657"/>
                  </a:lnTo>
                  <a:lnTo>
                    <a:pt x="38100" y="4240657"/>
                  </a:lnTo>
                  <a:cubicBezTo>
                    <a:pt x="38100" y="4272280"/>
                    <a:pt x="63627" y="4297807"/>
                    <a:pt x="95250" y="4297807"/>
                  </a:cubicBezTo>
                  <a:lnTo>
                    <a:pt x="95250" y="4316857"/>
                  </a:lnTo>
                  <a:lnTo>
                    <a:pt x="95250" y="4297807"/>
                  </a:lnTo>
                  <a:lnTo>
                    <a:pt x="10767060" y="4297807"/>
                  </a:lnTo>
                  <a:lnTo>
                    <a:pt x="10767060" y="4335907"/>
                  </a:lnTo>
                  <a:lnTo>
                    <a:pt x="95250" y="4335907"/>
                  </a:lnTo>
                  <a:cubicBezTo>
                    <a:pt x="42672" y="4335907"/>
                    <a:pt x="0" y="4293235"/>
                    <a:pt x="0" y="4240657"/>
                  </a:cubicBezTo>
                  <a:lnTo>
                    <a:pt x="0" y="0"/>
                  </a:lnTo>
                  <a:close/>
                </a:path>
              </a:pathLst>
            </a:custGeom>
            <a:solidFill>
              <a:srgbClr val="1F1F1F"/>
            </a:solidFill>
          </p:spPr>
        </p:sp>
        <p:sp>
          <p:nvSpPr>
            <p:cNvPr id="15" name="Freeform 15"/>
            <p:cNvSpPr/>
            <p:nvPr/>
          </p:nvSpPr>
          <p:spPr>
            <a:xfrm>
              <a:off x="147574" y="75438"/>
              <a:ext cx="38100" cy="4436872"/>
            </a:xfrm>
            <a:custGeom>
              <a:avLst/>
              <a:gdLst/>
              <a:ahLst/>
              <a:cxnLst/>
              <a:rect l="l" t="t" r="r" b="b"/>
              <a:pathLst>
                <a:path w="38100" h="4436872">
                  <a:moveTo>
                    <a:pt x="38100" y="0"/>
                  </a:moveTo>
                  <a:lnTo>
                    <a:pt x="38100" y="4436872"/>
                  </a:lnTo>
                  <a:lnTo>
                    <a:pt x="0" y="4436872"/>
                  </a:lnTo>
                  <a:lnTo>
                    <a:pt x="0" y="0"/>
                  </a:lnTo>
                  <a:close/>
                </a:path>
              </a:pathLst>
            </a:custGeom>
            <a:solidFill>
              <a:srgbClr val="000000">
                <a:alpha val="0"/>
              </a:srgbClr>
            </a:solidFill>
          </p:spPr>
        </p:sp>
        <p:sp>
          <p:nvSpPr>
            <p:cNvPr id="16" name="Freeform 16"/>
            <p:cNvSpPr/>
            <p:nvPr/>
          </p:nvSpPr>
          <p:spPr>
            <a:xfrm>
              <a:off x="166624" y="4493260"/>
              <a:ext cx="10748010" cy="38100"/>
            </a:xfrm>
            <a:custGeom>
              <a:avLst/>
              <a:gdLst/>
              <a:ahLst/>
              <a:cxnLst/>
              <a:rect l="l" t="t" r="r" b="b"/>
              <a:pathLst>
                <a:path w="10748010" h="38100">
                  <a:moveTo>
                    <a:pt x="0" y="0"/>
                  </a:moveTo>
                  <a:lnTo>
                    <a:pt x="10748010" y="0"/>
                  </a:lnTo>
                  <a:lnTo>
                    <a:pt x="10748010" y="38100"/>
                  </a:lnTo>
                  <a:lnTo>
                    <a:pt x="0" y="38100"/>
                  </a:lnTo>
                  <a:close/>
                </a:path>
              </a:pathLst>
            </a:custGeom>
            <a:solidFill>
              <a:srgbClr val="000000">
                <a:alpha val="0"/>
              </a:srgbClr>
            </a:solidFill>
          </p:spPr>
        </p:sp>
        <p:sp>
          <p:nvSpPr>
            <p:cNvPr id="17" name="Freeform 17"/>
            <p:cNvSpPr/>
            <p:nvPr/>
          </p:nvSpPr>
          <p:spPr>
            <a:xfrm>
              <a:off x="69850" y="73660"/>
              <a:ext cx="193548" cy="169164"/>
            </a:xfrm>
            <a:custGeom>
              <a:avLst/>
              <a:gdLst/>
              <a:ahLst/>
              <a:cxnLst/>
              <a:rect l="l" t="t" r="r" b="b"/>
              <a:pathLst>
                <a:path w="193548" h="169164">
                  <a:moveTo>
                    <a:pt x="88011" y="6858"/>
                  </a:moveTo>
                  <a:lnTo>
                    <a:pt x="101727" y="0"/>
                  </a:lnTo>
                  <a:lnTo>
                    <a:pt x="189738" y="153924"/>
                  </a:lnTo>
                  <a:cubicBezTo>
                    <a:pt x="193548" y="160655"/>
                    <a:pt x="188722" y="169164"/>
                    <a:pt x="180975" y="169164"/>
                  </a:cubicBezTo>
                  <a:lnTo>
                    <a:pt x="12700" y="169164"/>
                  </a:lnTo>
                  <a:cubicBezTo>
                    <a:pt x="4953" y="169164"/>
                    <a:pt x="0" y="160782"/>
                    <a:pt x="3937" y="153924"/>
                  </a:cubicBezTo>
                  <a:lnTo>
                    <a:pt x="88011" y="6858"/>
                  </a:lnTo>
                  <a:close/>
                </a:path>
              </a:pathLst>
            </a:custGeom>
            <a:solidFill>
              <a:srgbClr val="1F1F1F"/>
            </a:solidFill>
          </p:spPr>
        </p:sp>
        <p:sp>
          <p:nvSpPr>
            <p:cNvPr id="18" name="Freeform 18"/>
            <p:cNvSpPr/>
            <p:nvPr/>
          </p:nvSpPr>
          <p:spPr>
            <a:xfrm>
              <a:off x="63500" y="63500"/>
              <a:ext cx="206248" cy="180975"/>
            </a:xfrm>
            <a:custGeom>
              <a:avLst/>
              <a:gdLst/>
              <a:ahLst/>
              <a:cxnLst/>
              <a:rect l="l" t="t" r="r" b="b"/>
              <a:pathLst>
                <a:path w="206248" h="180975">
                  <a:moveTo>
                    <a:pt x="1524" y="0"/>
                  </a:moveTo>
                  <a:lnTo>
                    <a:pt x="204724" y="0"/>
                  </a:lnTo>
                  <a:lnTo>
                    <a:pt x="204724" y="1524"/>
                  </a:lnTo>
                  <a:lnTo>
                    <a:pt x="204724" y="0"/>
                  </a:lnTo>
                  <a:lnTo>
                    <a:pt x="206248" y="0"/>
                  </a:lnTo>
                  <a:lnTo>
                    <a:pt x="206248" y="179451"/>
                  </a:lnTo>
                  <a:lnTo>
                    <a:pt x="204724" y="179451"/>
                  </a:lnTo>
                  <a:lnTo>
                    <a:pt x="204724" y="180975"/>
                  </a:lnTo>
                  <a:lnTo>
                    <a:pt x="1524" y="180975"/>
                  </a:lnTo>
                  <a:lnTo>
                    <a:pt x="1524" y="179451"/>
                  </a:lnTo>
                  <a:lnTo>
                    <a:pt x="0" y="179451"/>
                  </a:lnTo>
                  <a:lnTo>
                    <a:pt x="0" y="0"/>
                  </a:lnTo>
                  <a:lnTo>
                    <a:pt x="1524" y="0"/>
                  </a:lnTo>
                  <a:lnTo>
                    <a:pt x="1524" y="1524"/>
                  </a:lnTo>
                  <a:lnTo>
                    <a:pt x="1524" y="0"/>
                  </a:lnTo>
                  <a:moveTo>
                    <a:pt x="1524" y="3175"/>
                  </a:moveTo>
                  <a:lnTo>
                    <a:pt x="1524" y="1651"/>
                  </a:lnTo>
                  <a:lnTo>
                    <a:pt x="3048" y="1651"/>
                  </a:lnTo>
                  <a:lnTo>
                    <a:pt x="3048" y="180975"/>
                  </a:lnTo>
                  <a:lnTo>
                    <a:pt x="1524" y="180975"/>
                  </a:lnTo>
                  <a:lnTo>
                    <a:pt x="1524" y="177800"/>
                  </a:lnTo>
                  <a:lnTo>
                    <a:pt x="204724" y="177800"/>
                  </a:lnTo>
                  <a:lnTo>
                    <a:pt x="204724" y="180975"/>
                  </a:lnTo>
                  <a:lnTo>
                    <a:pt x="203200" y="180975"/>
                  </a:lnTo>
                  <a:lnTo>
                    <a:pt x="203200" y="1651"/>
                  </a:lnTo>
                  <a:lnTo>
                    <a:pt x="204724" y="1651"/>
                  </a:lnTo>
                  <a:lnTo>
                    <a:pt x="204724" y="3175"/>
                  </a:lnTo>
                  <a:lnTo>
                    <a:pt x="1524" y="3175"/>
                  </a:lnTo>
                  <a:close/>
                </a:path>
              </a:pathLst>
            </a:custGeom>
            <a:solidFill>
              <a:srgbClr val="000000">
                <a:alpha val="0"/>
              </a:srgbClr>
            </a:solidFill>
          </p:spPr>
        </p:sp>
        <p:sp>
          <p:nvSpPr>
            <p:cNvPr id="19" name="Freeform 19"/>
            <p:cNvSpPr/>
            <p:nvPr/>
          </p:nvSpPr>
          <p:spPr>
            <a:xfrm>
              <a:off x="8021320" y="4046093"/>
              <a:ext cx="1121283" cy="800862"/>
            </a:xfrm>
            <a:custGeom>
              <a:avLst/>
              <a:gdLst/>
              <a:ahLst/>
              <a:cxnLst/>
              <a:rect l="l" t="t" r="r" b="b"/>
              <a:pathLst>
                <a:path w="1121283" h="800862">
                  <a:moveTo>
                    <a:pt x="539877" y="0"/>
                  </a:moveTo>
                  <a:lnTo>
                    <a:pt x="581406" y="0"/>
                  </a:lnTo>
                  <a:cubicBezTo>
                    <a:pt x="879348" y="0"/>
                    <a:pt x="1121283" y="172847"/>
                    <a:pt x="1121283" y="385572"/>
                  </a:cubicBezTo>
                  <a:lnTo>
                    <a:pt x="1121283" y="791718"/>
                  </a:lnTo>
                  <a:cubicBezTo>
                    <a:pt x="1121283" y="796798"/>
                    <a:pt x="1115568" y="800862"/>
                    <a:pt x="1108456" y="800862"/>
                  </a:cubicBezTo>
                  <a:lnTo>
                    <a:pt x="539877" y="800862"/>
                  </a:lnTo>
                  <a:cubicBezTo>
                    <a:pt x="241935" y="800862"/>
                    <a:pt x="0" y="628015"/>
                    <a:pt x="0" y="415290"/>
                  </a:cubicBezTo>
                  <a:lnTo>
                    <a:pt x="0" y="385573"/>
                  </a:lnTo>
                  <a:cubicBezTo>
                    <a:pt x="0" y="172720"/>
                    <a:pt x="241935" y="0"/>
                    <a:pt x="539877" y="0"/>
                  </a:cubicBezTo>
                  <a:close/>
                </a:path>
              </a:pathLst>
            </a:custGeom>
            <a:solidFill>
              <a:srgbClr val="FFFFFF"/>
            </a:solidFill>
          </p:spPr>
        </p:sp>
        <p:sp>
          <p:nvSpPr>
            <p:cNvPr id="20" name="Freeform 20"/>
            <p:cNvSpPr/>
            <p:nvPr/>
          </p:nvSpPr>
          <p:spPr>
            <a:xfrm>
              <a:off x="7995920" y="4020693"/>
              <a:ext cx="1172083" cy="851662"/>
            </a:xfrm>
            <a:custGeom>
              <a:avLst/>
              <a:gdLst/>
              <a:ahLst/>
              <a:cxnLst/>
              <a:rect l="l" t="t" r="r" b="b"/>
              <a:pathLst>
                <a:path w="1172083" h="851662">
                  <a:moveTo>
                    <a:pt x="565277" y="0"/>
                  </a:moveTo>
                  <a:lnTo>
                    <a:pt x="606806" y="0"/>
                  </a:lnTo>
                  <a:lnTo>
                    <a:pt x="606806" y="25400"/>
                  </a:lnTo>
                  <a:lnTo>
                    <a:pt x="606806" y="0"/>
                  </a:lnTo>
                  <a:cubicBezTo>
                    <a:pt x="910336" y="0"/>
                    <a:pt x="1172083" y="176911"/>
                    <a:pt x="1172083" y="410972"/>
                  </a:cubicBezTo>
                  <a:lnTo>
                    <a:pt x="1146683" y="410972"/>
                  </a:lnTo>
                  <a:lnTo>
                    <a:pt x="1172083" y="410972"/>
                  </a:lnTo>
                  <a:lnTo>
                    <a:pt x="1172083" y="817118"/>
                  </a:lnTo>
                  <a:lnTo>
                    <a:pt x="1146683" y="817118"/>
                  </a:lnTo>
                  <a:lnTo>
                    <a:pt x="1172083" y="817118"/>
                  </a:lnTo>
                  <a:cubicBezTo>
                    <a:pt x="1172083" y="843280"/>
                    <a:pt x="1146556" y="851662"/>
                    <a:pt x="1133856" y="851662"/>
                  </a:cubicBezTo>
                  <a:lnTo>
                    <a:pt x="565277" y="851662"/>
                  </a:lnTo>
                  <a:cubicBezTo>
                    <a:pt x="261747" y="851662"/>
                    <a:pt x="0" y="674751"/>
                    <a:pt x="0" y="440690"/>
                  </a:cubicBezTo>
                  <a:lnTo>
                    <a:pt x="25400" y="440690"/>
                  </a:lnTo>
                  <a:lnTo>
                    <a:pt x="0" y="440690"/>
                  </a:lnTo>
                  <a:lnTo>
                    <a:pt x="0" y="410973"/>
                  </a:lnTo>
                  <a:lnTo>
                    <a:pt x="25400" y="410973"/>
                  </a:lnTo>
                  <a:lnTo>
                    <a:pt x="0" y="410973"/>
                  </a:lnTo>
                  <a:cubicBezTo>
                    <a:pt x="0" y="176912"/>
                    <a:pt x="261747" y="0"/>
                    <a:pt x="565277" y="0"/>
                  </a:cubicBezTo>
                  <a:lnTo>
                    <a:pt x="565277" y="25400"/>
                  </a:lnTo>
                  <a:lnTo>
                    <a:pt x="565277" y="0"/>
                  </a:lnTo>
                  <a:moveTo>
                    <a:pt x="565277" y="50800"/>
                  </a:moveTo>
                  <a:cubicBezTo>
                    <a:pt x="272795" y="50800"/>
                    <a:pt x="50800" y="219456"/>
                    <a:pt x="50800" y="410972"/>
                  </a:cubicBezTo>
                  <a:lnTo>
                    <a:pt x="50800" y="440690"/>
                  </a:lnTo>
                  <a:cubicBezTo>
                    <a:pt x="50800" y="632333"/>
                    <a:pt x="272795" y="800862"/>
                    <a:pt x="565277" y="800862"/>
                  </a:cubicBezTo>
                  <a:lnTo>
                    <a:pt x="1133856" y="800862"/>
                  </a:lnTo>
                  <a:cubicBezTo>
                    <a:pt x="1135253" y="800862"/>
                    <a:pt x="1121283" y="800989"/>
                    <a:pt x="1121283" y="817118"/>
                  </a:cubicBezTo>
                  <a:lnTo>
                    <a:pt x="1121283" y="410972"/>
                  </a:lnTo>
                  <a:cubicBezTo>
                    <a:pt x="1121283" y="219329"/>
                    <a:pt x="899287" y="50800"/>
                    <a:pt x="606806" y="50800"/>
                  </a:cubicBezTo>
                  <a:lnTo>
                    <a:pt x="565277" y="50800"/>
                  </a:lnTo>
                  <a:close/>
                </a:path>
              </a:pathLst>
            </a:custGeom>
            <a:solidFill>
              <a:srgbClr val="1F1F1F"/>
            </a:solidFill>
          </p:spPr>
        </p:sp>
        <p:sp>
          <p:nvSpPr>
            <p:cNvPr id="21" name="Freeform 21"/>
            <p:cNvSpPr/>
            <p:nvPr/>
          </p:nvSpPr>
          <p:spPr>
            <a:xfrm>
              <a:off x="1184402" y="3796411"/>
              <a:ext cx="4483735" cy="1300353"/>
            </a:xfrm>
            <a:custGeom>
              <a:avLst/>
              <a:gdLst/>
              <a:ahLst/>
              <a:cxnLst/>
              <a:rect l="l" t="t" r="r" b="b"/>
              <a:pathLst>
                <a:path w="4483735" h="1300353">
                  <a:moveTo>
                    <a:pt x="4421632" y="0"/>
                  </a:moveTo>
                  <a:lnTo>
                    <a:pt x="62103" y="0"/>
                  </a:lnTo>
                  <a:cubicBezTo>
                    <a:pt x="27813" y="0"/>
                    <a:pt x="0" y="27686"/>
                    <a:pt x="0" y="61976"/>
                  </a:cubicBezTo>
                  <a:lnTo>
                    <a:pt x="0" y="1238377"/>
                  </a:lnTo>
                  <a:cubicBezTo>
                    <a:pt x="0" y="1272540"/>
                    <a:pt x="27813" y="1300353"/>
                    <a:pt x="62103" y="1300353"/>
                  </a:cubicBezTo>
                  <a:lnTo>
                    <a:pt x="4421632" y="1300353"/>
                  </a:lnTo>
                  <a:cubicBezTo>
                    <a:pt x="4455922" y="1300353"/>
                    <a:pt x="4483735" y="1272667"/>
                    <a:pt x="4483735" y="1238377"/>
                  </a:cubicBezTo>
                  <a:lnTo>
                    <a:pt x="4483735" y="61976"/>
                  </a:lnTo>
                  <a:cubicBezTo>
                    <a:pt x="4483735" y="27813"/>
                    <a:pt x="4455922" y="0"/>
                    <a:pt x="4421632" y="0"/>
                  </a:cubicBezTo>
                  <a:close/>
                </a:path>
              </a:pathLst>
            </a:custGeom>
            <a:solidFill>
              <a:srgbClr val="FFFFFF"/>
            </a:solidFill>
          </p:spPr>
        </p:sp>
        <p:sp>
          <p:nvSpPr>
            <p:cNvPr id="22" name="Freeform 22"/>
            <p:cNvSpPr/>
            <p:nvPr/>
          </p:nvSpPr>
          <p:spPr>
            <a:xfrm>
              <a:off x="1159002" y="3771011"/>
              <a:ext cx="4534535" cy="1351153"/>
            </a:xfrm>
            <a:custGeom>
              <a:avLst/>
              <a:gdLst/>
              <a:ahLst/>
              <a:cxnLst/>
              <a:rect l="l" t="t" r="r" b="b"/>
              <a:pathLst>
                <a:path w="4534535" h="1351153">
                  <a:moveTo>
                    <a:pt x="4447032" y="50800"/>
                  </a:moveTo>
                  <a:lnTo>
                    <a:pt x="87503" y="50800"/>
                  </a:lnTo>
                  <a:cubicBezTo>
                    <a:pt x="67183" y="50800"/>
                    <a:pt x="50800" y="67183"/>
                    <a:pt x="50800" y="87376"/>
                  </a:cubicBezTo>
                  <a:lnTo>
                    <a:pt x="25400" y="87376"/>
                  </a:lnTo>
                  <a:lnTo>
                    <a:pt x="50800" y="87376"/>
                  </a:lnTo>
                  <a:lnTo>
                    <a:pt x="50800" y="1263777"/>
                  </a:lnTo>
                  <a:lnTo>
                    <a:pt x="25400" y="1263777"/>
                  </a:lnTo>
                  <a:lnTo>
                    <a:pt x="50800" y="1263777"/>
                  </a:lnTo>
                  <a:cubicBezTo>
                    <a:pt x="50800" y="1283843"/>
                    <a:pt x="67183" y="1300353"/>
                    <a:pt x="87503" y="1300353"/>
                  </a:cubicBezTo>
                  <a:lnTo>
                    <a:pt x="87503" y="1325753"/>
                  </a:lnTo>
                  <a:lnTo>
                    <a:pt x="87503" y="1300353"/>
                  </a:lnTo>
                  <a:lnTo>
                    <a:pt x="4447032" y="1300353"/>
                  </a:lnTo>
                  <a:lnTo>
                    <a:pt x="4447032" y="1325753"/>
                  </a:lnTo>
                  <a:lnTo>
                    <a:pt x="4447032" y="1300353"/>
                  </a:lnTo>
                  <a:cubicBezTo>
                    <a:pt x="4467352" y="1300353"/>
                    <a:pt x="4483735" y="1283970"/>
                    <a:pt x="4483735" y="1263777"/>
                  </a:cubicBezTo>
                  <a:lnTo>
                    <a:pt x="4509135" y="1263777"/>
                  </a:lnTo>
                  <a:lnTo>
                    <a:pt x="4483735" y="1263777"/>
                  </a:lnTo>
                  <a:lnTo>
                    <a:pt x="4483735" y="87376"/>
                  </a:lnTo>
                  <a:lnTo>
                    <a:pt x="4509135" y="87376"/>
                  </a:lnTo>
                  <a:lnTo>
                    <a:pt x="4483735" y="87376"/>
                  </a:lnTo>
                  <a:cubicBezTo>
                    <a:pt x="4483735" y="67310"/>
                    <a:pt x="4467352" y="50800"/>
                    <a:pt x="4447032" y="50800"/>
                  </a:cubicBezTo>
                  <a:moveTo>
                    <a:pt x="4447032" y="0"/>
                  </a:moveTo>
                  <a:cubicBezTo>
                    <a:pt x="4495292" y="0"/>
                    <a:pt x="4534535" y="38989"/>
                    <a:pt x="4534535" y="87376"/>
                  </a:cubicBezTo>
                  <a:lnTo>
                    <a:pt x="4534535" y="1263777"/>
                  </a:lnTo>
                  <a:cubicBezTo>
                    <a:pt x="4534535" y="1312037"/>
                    <a:pt x="4495292" y="1351153"/>
                    <a:pt x="4447032" y="1351153"/>
                  </a:cubicBezTo>
                  <a:lnTo>
                    <a:pt x="87503" y="1351153"/>
                  </a:lnTo>
                  <a:cubicBezTo>
                    <a:pt x="39243" y="1351153"/>
                    <a:pt x="0" y="1312164"/>
                    <a:pt x="0" y="1263777"/>
                  </a:cubicBezTo>
                  <a:lnTo>
                    <a:pt x="0" y="87376"/>
                  </a:lnTo>
                  <a:cubicBezTo>
                    <a:pt x="0" y="39116"/>
                    <a:pt x="39243" y="0"/>
                    <a:pt x="87503" y="0"/>
                  </a:cubicBezTo>
                  <a:lnTo>
                    <a:pt x="4447032" y="0"/>
                  </a:lnTo>
                  <a:close/>
                </a:path>
              </a:pathLst>
            </a:custGeom>
            <a:solidFill>
              <a:srgbClr val="1F1F1F"/>
            </a:solidFill>
          </p:spPr>
        </p:sp>
      </p:grpSp>
      <p:grpSp>
        <p:nvGrpSpPr>
          <p:cNvPr id="23" name="Group 23">
            <a:extLst>
              <a:ext uri="{C183D7F6-B498-43B3-948B-1728B52AA6E4}">
                <adec:decorative xmlns:adec="http://schemas.microsoft.com/office/drawing/2017/decorative" val="1"/>
              </a:ext>
            </a:extLst>
          </p:cNvPr>
          <p:cNvGrpSpPr>
            <a:grpSpLocks noChangeAspect="1"/>
          </p:cNvGrpSpPr>
          <p:nvPr/>
        </p:nvGrpSpPr>
        <p:grpSpPr>
          <a:xfrm>
            <a:off x="8583059" y="3954416"/>
            <a:ext cx="850121" cy="1644469"/>
            <a:chOff x="0" y="0"/>
            <a:chExt cx="2670531" cy="5165865"/>
          </a:xfrm>
        </p:grpSpPr>
        <p:sp>
          <p:nvSpPr>
            <p:cNvPr id="24" name="Freeform 24"/>
            <p:cNvSpPr/>
            <p:nvPr/>
          </p:nvSpPr>
          <p:spPr>
            <a:xfrm>
              <a:off x="1316228" y="63500"/>
              <a:ext cx="38100" cy="4906899"/>
            </a:xfrm>
            <a:custGeom>
              <a:avLst/>
              <a:gdLst/>
              <a:ahLst/>
              <a:cxnLst/>
              <a:rect l="l" t="t" r="r" b="b"/>
              <a:pathLst>
                <a:path w="38100" h="4906899">
                  <a:moveTo>
                    <a:pt x="0" y="4906899"/>
                  </a:moveTo>
                  <a:lnTo>
                    <a:pt x="0" y="2513457"/>
                  </a:lnTo>
                  <a:lnTo>
                    <a:pt x="19050" y="2513457"/>
                  </a:lnTo>
                  <a:lnTo>
                    <a:pt x="0" y="2513457"/>
                  </a:lnTo>
                  <a:lnTo>
                    <a:pt x="8001" y="2532507"/>
                  </a:lnTo>
                  <a:lnTo>
                    <a:pt x="19050" y="2513457"/>
                  </a:lnTo>
                  <a:lnTo>
                    <a:pt x="19050" y="2532507"/>
                  </a:lnTo>
                  <a:lnTo>
                    <a:pt x="0" y="2523998"/>
                  </a:lnTo>
                  <a:lnTo>
                    <a:pt x="19050" y="2513457"/>
                  </a:lnTo>
                  <a:lnTo>
                    <a:pt x="0" y="2513457"/>
                  </a:lnTo>
                  <a:lnTo>
                    <a:pt x="0" y="0"/>
                  </a:lnTo>
                  <a:lnTo>
                    <a:pt x="38100" y="0"/>
                  </a:lnTo>
                  <a:lnTo>
                    <a:pt x="38100" y="2513457"/>
                  </a:lnTo>
                  <a:cubicBezTo>
                    <a:pt x="38100" y="2502916"/>
                    <a:pt x="29591" y="2494407"/>
                    <a:pt x="19050" y="2494407"/>
                  </a:cubicBezTo>
                  <a:cubicBezTo>
                    <a:pt x="29591" y="2494407"/>
                    <a:pt x="38100" y="2502916"/>
                    <a:pt x="38100" y="2513457"/>
                  </a:cubicBezTo>
                  <a:cubicBezTo>
                    <a:pt x="38100" y="2523998"/>
                    <a:pt x="29591" y="2532507"/>
                    <a:pt x="19050" y="2532507"/>
                  </a:cubicBezTo>
                  <a:cubicBezTo>
                    <a:pt x="8509" y="2532507"/>
                    <a:pt x="0" y="2523998"/>
                    <a:pt x="0" y="2513457"/>
                  </a:cubicBezTo>
                  <a:cubicBezTo>
                    <a:pt x="0" y="2502916"/>
                    <a:pt x="8509" y="2494407"/>
                    <a:pt x="19050" y="2494407"/>
                  </a:cubicBezTo>
                  <a:cubicBezTo>
                    <a:pt x="30099" y="2494407"/>
                    <a:pt x="38100" y="2503424"/>
                    <a:pt x="38100" y="2513457"/>
                  </a:cubicBezTo>
                  <a:lnTo>
                    <a:pt x="38100" y="4906899"/>
                  </a:lnTo>
                  <a:close/>
                </a:path>
              </a:pathLst>
            </a:custGeom>
            <a:solidFill>
              <a:srgbClr val="1F1F1F"/>
            </a:solidFill>
          </p:spPr>
        </p:sp>
        <p:sp>
          <p:nvSpPr>
            <p:cNvPr id="25" name="Freeform 25"/>
            <p:cNvSpPr/>
            <p:nvPr/>
          </p:nvSpPr>
          <p:spPr>
            <a:xfrm>
              <a:off x="1316228" y="2576957"/>
              <a:ext cx="38100" cy="2513457"/>
            </a:xfrm>
            <a:custGeom>
              <a:avLst/>
              <a:gdLst/>
              <a:ahLst/>
              <a:cxnLst/>
              <a:rect l="l" t="t" r="r" b="b"/>
              <a:pathLst>
                <a:path w="38100" h="2513457">
                  <a:moveTo>
                    <a:pt x="0" y="2513457"/>
                  </a:moveTo>
                  <a:lnTo>
                    <a:pt x="0" y="0"/>
                  </a:lnTo>
                  <a:lnTo>
                    <a:pt x="38100" y="0"/>
                  </a:lnTo>
                  <a:lnTo>
                    <a:pt x="38100" y="2513457"/>
                  </a:lnTo>
                  <a:close/>
                </a:path>
              </a:pathLst>
            </a:custGeom>
            <a:solidFill>
              <a:srgbClr val="000000">
                <a:alpha val="0"/>
              </a:srgbClr>
            </a:solidFill>
          </p:spPr>
        </p:sp>
        <p:sp>
          <p:nvSpPr>
            <p:cNvPr id="26" name="Freeform 26"/>
            <p:cNvSpPr/>
            <p:nvPr/>
          </p:nvSpPr>
          <p:spPr>
            <a:xfrm>
              <a:off x="1335151" y="2557907"/>
              <a:ext cx="127" cy="38100"/>
            </a:xfrm>
            <a:custGeom>
              <a:avLst/>
              <a:gdLst/>
              <a:ahLst/>
              <a:cxnLst/>
              <a:rect l="l" t="t" r="r" b="b"/>
              <a:pathLst>
                <a:path w="127" h="38100">
                  <a:moveTo>
                    <a:pt x="127" y="38100"/>
                  </a:moveTo>
                  <a:lnTo>
                    <a:pt x="0" y="38100"/>
                  </a:lnTo>
                  <a:lnTo>
                    <a:pt x="0" y="0"/>
                  </a:lnTo>
                  <a:lnTo>
                    <a:pt x="127" y="0"/>
                  </a:lnTo>
                  <a:close/>
                </a:path>
              </a:pathLst>
            </a:custGeom>
            <a:solidFill>
              <a:srgbClr val="000000">
                <a:alpha val="0"/>
              </a:srgbClr>
            </a:solidFill>
          </p:spPr>
        </p:sp>
        <p:sp>
          <p:nvSpPr>
            <p:cNvPr id="27" name="Freeform 27"/>
            <p:cNvSpPr/>
            <p:nvPr/>
          </p:nvSpPr>
          <p:spPr>
            <a:xfrm>
              <a:off x="1316101" y="63500"/>
              <a:ext cx="38100" cy="2513457"/>
            </a:xfrm>
            <a:custGeom>
              <a:avLst/>
              <a:gdLst/>
              <a:ahLst/>
              <a:cxnLst/>
              <a:rect l="l" t="t" r="r" b="b"/>
              <a:pathLst>
                <a:path w="38100" h="2513457">
                  <a:moveTo>
                    <a:pt x="0" y="2513457"/>
                  </a:moveTo>
                  <a:lnTo>
                    <a:pt x="0" y="0"/>
                  </a:lnTo>
                  <a:lnTo>
                    <a:pt x="38100" y="0"/>
                  </a:lnTo>
                  <a:lnTo>
                    <a:pt x="38100" y="2513457"/>
                  </a:lnTo>
                  <a:close/>
                </a:path>
              </a:pathLst>
            </a:custGeom>
            <a:solidFill>
              <a:srgbClr val="000000">
                <a:alpha val="0"/>
              </a:srgbClr>
            </a:solidFill>
          </p:spPr>
        </p:sp>
        <p:sp>
          <p:nvSpPr>
            <p:cNvPr id="28" name="Freeform 28"/>
            <p:cNvSpPr/>
            <p:nvPr/>
          </p:nvSpPr>
          <p:spPr>
            <a:xfrm>
              <a:off x="1238504" y="4923028"/>
              <a:ext cx="193421" cy="169164"/>
            </a:xfrm>
            <a:custGeom>
              <a:avLst/>
              <a:gdLst/>
              <a:ahLst/>
              <a:cxnLst/>
              <a:rect l="l" t="t" r="r" b="b"/>
              <a:pathLst>
                <a:path w="193421" h="169164">
                  <a:moveTo>
                    <a:pt x="105537" y="162306"/>
                  </a:moveTo>
                  <a:lnTo>
                    <a:pt x="91821" y="169164"/>
                  </a:lnTo>
                  <a:lnTo>
                    <a:pt x="3810" y="15240"/>
                  </a:lnTo>
                  <a:cubicBezTo>
                    <a:pt x="0" y="8509"/>
                    <a:pt x="4826" y="0"/>
                    <a:pt x="12573" y="0"/>
                  </a:cubicBezTo>
                  <a:lnTo>
                    <a:pt x="180721" y="0"/>
                  </a:lnTo>
                  <a:cubicBezTo>
                    <a:pt x="188468" y="0"/>
                    <a:pt x="193421" y="8382"/>
                    <a:pt x="189484" y="15240"/>
                  </a:cubicBezTo>
                  <a:lnTo>
                    <a:pt x="105410" y="162433"/>
                  </a:lnTo>
                  <a:close/>
                </a:path>
              </a:pathLst>
            </a:custGeom>
            <a:solidFill>
              <a:srgbClr val="1F1F1F"/>
            </a:solidFill>
          </p:spPr>
        </p:sp>
        <p:sp>
          <p:nvSpPr>
            <p:cNvPr id="29" name="Freeform 29"/>
            <p:cNvSpPr/>
            <p:nvPr/>
          </p:nvSpPr>
          <p:spPr>
            <a:xfrm>
              <a:off x="1232154" y="4921377"/>
              <a:ext cx="206248" cy="180975"/>
            </a:xfrm>
            <a:custGeom>
              <a:avLst/>
              <a:gdLst/>
              <a:ahLst/>
              <a:cxnLst/>
              <a:rect l="l" t="t" r="r" b="b"/>
              <a:pathLst>
                <a:path w="206248" h="180975">
                  <a:moveTo>
                    <a:pt x="1524" y="0"/>
                  </a:moveTo>
                  <a:lnTo>
                    <a:pt x="204724" y="0"/>
                  </a:lnTo>
                  <a:lnTo>
                    <a:pt x="204724" y="1524"/>
                  </a:lnTo>
                  <a:lnTo>
                    <a:pt x="204724" y="0"/>
                  </a:lnTo>
                  <a:lnTo>
                    <a:pt x="206248" y="0"/>
                  </a:lnTo>
                  <a:lnTo>
                    <a:pt x="206248" y="179324"/>
                  </a:lnTo>
                  <a:lnTo>
                    <a:pt x="204724" y="179324"/>
                  </a:lnTo>
                  <a:lnTo>
                    <a:pt x="204724" y="180848"/>
                  </a:lnTo>
                  <a:lnTo>
                    <a:pt x="1524" y="180848"/>
                  </a:lnTo>
                  <a:lnTo>
                    <a:pt x="1524" y="179324"/>
                  </a:lnTo>
                  <a:lnTo>
                    <a:pt x="0" y="179324"/>
                  </a:lnTo>
                  <a:lnTo>
                    <a:pt x="0" y="0"/>
                  </a:lnTo>
                  <a:lnTo>
                    <a:pt x="1524" y="0"/>
                  </a:lnTo>
                  <a:lnTo>
                    <a:pt x="1524" y="1524"/>
                  </a:lnTo>
                  <a:lnTo>
                    <a:pt x="1524" y="0"/>
                  </a:lnTo>
                  <a:moveTo>
                    <a:pt x="1524" y="3175"/>
                  </a:moveTo>
                  <a:lnTo>
                    <a:pt x="1524" y="1651"/>
                  </a:lnTo>
                  <a:lnTo>
                    <a:pt x="3048" y="1651"/>
                  </a:lnTo>
                  <a:lnTo>
                    <a:pt x="3048" y="180975"/>
                  </a:lnTo>
                  <a:lnTo>
                    <a:pt x="1524" y="180975"/>
                  </a:lnTo>
                  <a:lnTo>
                    <a:pt x="1524" y="177800"/>
                  </a:lnTo>
                  <a:lnTo>
                    <a:pt x="204724" y="177800"/>
                  </a:lnTo>
                  <a:lnTo>
                    <a:pt x="204724" y="180975"/>
                  </a:lnTo>
                  <a:lnTo>
                    <a:pt x="203200" y="180975"/>
                  </a:lnTo>
                  <a:lnTo>
                    <a:pt x="203200" y="1651"/>
                  </a:lnTo>
                  <a:lnTo>
                    <a:pt x="204724" y="1651"/>
                  </a:lnTo>
                  <a:lnTo>
                    <a:pt x="204724" y="3175"/>
                  </a:lnTo>
                  <a:lnTo>
                    <a:pt x="1524" y="3175"/>
                  </a:lnTo>
                  <a:close/>
                </a:path>
              </a:pathLst>
            </a:custGeom>
            <a:solidFill>
              <a:srgbClr val="000000">
                <a:alpha val="0"/>
              </a:srgbClr>
            </a:solidFill>
          </p:spPr>
        </p:sp>
        <p:sp>
          <p:nvSpPr>
            <p:cNvPr id="30" name="Freeform 30"/>
            <p:cNvSpPr/>
            <p:nvPr/>
          </p:nvSpPr>
          <p:spPr>
            <a:xfrm>
              <a:off x="88900" y="1662049"/>
              <a:ext cx="2492629" cy="1003427"/>
            </a:xfrm>
            <a:custGeom>
              <a:avLst/>
              <a:gdLst/>
              <a:ahLst/>
              <a:cxnLst/>
              <a:rect l="l" t="t" r="r" b="b"/>
              <a:pathLst>
                <a:path w="2492629" h="1003427">
                  <a:moveTo>
                    <a:pt x="1200150" y="0"/>
                  </a:moveTo>
                  <a:lnTo>
                    <a:pt x="1292479" y="0"/>
                  </a:lnTo>
                  <a:cubicBezTo>
                    <a:pt x="1955038" y="0"/>
                    <a:pt x="2492629" y="216535"/>
                    <a:pt x="2492629" y="483108"/>
                  </a:cubicBezTo>
                  <a:lnTo>
                    <a:pt x="2492629" y="991870"/>
                  </a:lnTo>
                  <a:cubicBezTo>
                    <a:pt x="2492629" y="998220"/>
                    <a:pt x="2479929" y="1003427"/>
                    <a:pt x="2464308" y="1003427"/>
                  </a:cubicBezTo>
                  <a:lnTo>
                    <a:pt x="1200150" y="1003427"/>
                  </a:lnTo>
                  <a:cubicBezTo>
                    <a:pt x="537718" y="1003300"/>
                    <a:pt x="0" y="786892"/>
                    <a:pt x="0" y="520319"/>
                  </a:cubicBezTo>
                  <a:lnTo>
                    <a:pt x="0" y="483108"/>
                  </a:lnTo>
                  <a:cubicBezTo>
                    <a:pt x="0" y="216535"/>
                    <a:pt x="537718" y="0"/>
                    <a:pt x="1200150" y="0"/>
                  </a:cubicBezTo>
                  <a:close/>
                </a:path>
              </a:pathLst>
            </a:custGeom>
            <a:solidFill>
              <a:srgbClr val="FFFFFF"/>
            </a:solidFill>
          </p:spPr>
        </p:sp>
        <p:sp>
          <p:nvSpPr>
            <p:cNvPr id="31" name="Freeform 31"/>
            <p:cNvSpPr/>
            <p:nvPr/>
          </p:nvSpPr>
          <p:spPr>
            <a:xfrm>
              <a:off x="63500" y="1636649"/>
              <a:ext cx="2543429" cy="1054227"/>
            </a:xfrm>
            <a:custGeom>
              <a:avLst/>
              <a:gdLst/>
              <a:ahLst/>
              <a:cxnLst/>
              <a:rect l="l" t="t" r="r" b="b"/>
              <a:pathLst>
                <a:path w="2543429" h="1054227">
                  <a:moveTo>
                    <a:pt x="1225550" y="0"/>
                  </a:moveTo>
                  <a:lnTo>
                    <a:pt x="1317879" y="0"/>
                  </a:lnTo>
                  <a:lnTo>
                    <a:pt x="1317879" y="25400"/>
                  </a:lnTo>
                  <a:lnTo>
                    <a:pt x="1317879" y="0"/>
                  </a:lnTo>
                  <a:cubicBezTo>
                    <a:pt x="1971802" y="0"/>
                    <a:pt x="2543429" y="212852"/>
                    <a:pt x="2543429" y="508508"/>
                  </a:cubicBezTo>
                  <a:lnTo>
                    <a:pt x="2518029" y="508508"/>
                  </a:lnTo>
                  <a:lnTo>
                    <a:pt x="2543429" y="508508"/>
                  </a:lnTo>
                  <a:lnTo>
                    <a:pt x="2543429" y="1017270"/>
                  </a:lnTo>
                  <a:lnTo>
                    <a:pt x="2518029" y="1017270"/>
                  </a:lnTo>
                  <a:lnTo>
                    <a:pt x="2543429" y="1017270"/>
                  </a:lnTo>
                  <a:cubicBezTo>
                    <a:pt x="2543429" y="1035939"/>
                    <a:pt x="2528062" y="1044829"/>
                    <a:pt x="2522601" y="1047496"/>
                  </a:cubicBezTo>
                  <a:lnTo>
                    <a:pt x="2489708" y="1054227"/>
                  </a:lnTo>
                  <a:lnTo>
                    <a:pt x="1225550" y="1054227"/>
                  </a:lnTo>
                  <a:cubicBezTo>
                    <a:pt x="571627" y="1054100"/>
                    <a:pt x="0" y="841248"/>
                    <a:pt x="0" y="545719"/>
                  </a:cubicBezTo>
                  <a:lnTo>
                    <a:pt x="25400" y="545719"/>
                  </a:lnTo>
                  <a:lnTo>
                    <a:pt x="0" y="545719"/>
                  </a:lnTo>
                  <a:lnTo>
                    <a:pt x="0" y="508508"/>
                  </a:lnTo>
                  <a:lnTo>
                    <a:pt x="25400" y="508508"/>
                  </a:lnTo>
                  <a:lnTo>
                    <a:pt x="0" y="508508"/>
                  </a:lnTo>
                  <a:cubicBezTo>
                    <a:pt x="0" y="212979"/>
                    <a:pt x="571627" y="0"/>
                    <a:pt x="1225550" y="0"/>
                  </a:cubicBezTo>
                  <a:lnTo>
                    <a:pt x="1225550" y="25400"/>
                  </a:lnTo>
                  <a:lnTo>
                    <a:pt x="1225550" y="0"/>
                  </a:lnTo>
                  <a:moveTo>
                    <a:pt x="1225550" y="50800"/>
                  </a:moveTo>
                  <a:cubicBezTo>
                    <a:pt x="554482" y="50800"/>
                    <a:pt x="50800" y="270891"/>
                    <a:pt x="50800" y="508508"/>
                  </a:cubicBezTo>
                  <a:lnTo>
                    <a:pt x="50800" y="545719"/>
                  </a:lnTo>
                  <a:cubicBezTo>
                    <a:pt x="50800" y="783336"/>
                    <a:pt x="554482" y="1003427"/>
                    <a:pt x="1225550" y="1003427"/>
                  </a:cubicBezTo>
                  <a:lnTo>
                    <a:pt x="2489708" y="1003427"/>
                  </a:lnTo>
                  <a:cubicBezTo>
                    <a:pt x="2495931" y="1003427"/>
                    <a:pt x="2499614" y="1002157"/>
                    <a:pt x="2500376" y="1001903"/>
                  </a:cubicBezTo>
                  <a:lnTo>
                    <a:pt x="2492629" y="1004316"/>
                  </a:lnTo>
                  <a:lnTo>
                    <a:pt x="2492629" y="1017397"/>
                  </a:lnTo>
                  <a:lnTo>
                    <a:pt x="2492629" y="508635"/>
                  </a:lnTo>
                  <a:cubicBezTo>
                    <a:pt x="2492629" y="271018"/>
                    <a:pt x="1988947" y="50927"/>
                    <a:pt x="1317879" y="50927"/>
                  </a:cubicBezTo>
                  <a:lnTo>
                    <a:pt x="1225550" y="50927"/>
                  </a:lnTo>
                  <a:close/>
                </a:path>
              </a:pathLst>
            </a:custGeom>
            <a:solidFill>
              <a:srgbClr val="1F1F1F"/>
            </a:solidFill>
          </p:spPr>
        </p:sp>
      </p:grpSp>
      <p:grpSp>
        <p:nvGrpSpPr>
          <p:cNvPr id="32" name="Group 32">
            <a:extLst>
              <a:ext uri="{C183D7F6-B498-43B3-948B-1728B52AA6E4}">
                <adec:decorative xmlns:adec="http://schemas.microsoft.com/office/drawing/2017/decorative" val="1"/>
              </a:ext>
            </a:extLst>
          </p:cNvPr>
          <p:cNvGrpSpPr>
            <a:grpSpLocks noChangeAspect="1"/>
          </p:cNvGrpSpPr>
          <p:nvPr/>
        </p:nvGrpSpPr>
        <p:grpSpPr>
          <a:xfrm>
            <a:off x="10078912" y="7542207"/>
            <a:ext cx="413537" cy="311560"/>
            <a:chOff x="0" y="0"/>
            <a:chExt cx="1299058" cy="978726"/>
          </a:xfrm>
        </p:grpSpPr>
        <p:sp>
          <p:nvSpPr>
            <p:cNvPr id="33" name="Freeform 33"/>
            <p:cNvSpPr/>
            <p:nvPr/>
          </p:nvSpPr>
          <p:spPr>
            <a:xfrm>
              <a:off x="88900" y="88900"/>
              <a:ext cx="1121283" cy="800862"/>
            </a:xfrm>
            <a:custGeom>
              <a:avLst/>
              <a:gdLst/>
              <a:ahLst/>
              <a:cxnLst/>
              <a:rect l="l" t="t" r="r" b="b"/>
              <a:pathLst>
                <a:path w="1121283" h="800862">
                  <a:moveTo>
                    <a:pt x="539877" y="0"/>
                  </a:moveTo>
                  <a:lnTo>
                    <a:pt x="581406" y="0"/>
                  </a:lnTo>
                  <a:cubicBezTo>
                    <a:pt x="879348" y="0"/>
                    <a:pt x="1121283" y="172847"/>
                    <a:pt x="1121283" y="385572"/>
                  </a:cubicBezTo>
                  <a:lnTo>
                    <a:pt x="1121283" y="791718"/>
                  </a:lnTo>
                  <a:cubicBezTo>
                    <a:pt x="1121283" y="796798"/>
                    <a:pt x="1115568" y="800862"/>
                    <a:pt x="1108456" y="800862"/>
                  </a:cubicBezTo>
                  <a:lnTo>
                    <a:pt x="539877" y="800862"/>
                  </a:lnTo>
                  <a:cubicBezTo>
                    <a:pt x="241935" y="800862"/>
                    <a:pt x="0" y="628142"/>
                    <a:pt x="0" y="415290"/>
                  </a:cubicBezTo>
                  <a:lnTo>
                    <a:pt x="0" y="385572"/>
                  </a:lnTo>
                  <a:cubicBezTo>
                    <a:pt x="0" y="172847"/>
                    <a:pt x="241935" y="0"/>
                    <a:pt x="539877" y="0"/>
                  </a:cubicBezTo>
                  <a:close/>
                </a:path>
              </a:pathLst>
            </a:custGeom>
            <a:solidFill>
              <a:srgbClr val="FFFFFF"/>
            </a:solidFill>
          </p:spPr>
        </p:sp>
        <p:sp>
          <p:nvSpPr>
            <p:cNvPr id="34" name="Freeform 34"/>
            <p:cNvSpPr/>
            <p:nvPr/>
          </p:nvSpPr>
          <p:spPr>
            <a:xfrm>
              <a:off x="63500" y="63500"/>
              <a:ext cx="1172083" cy="851662"/>
            </a:xfrm>
            <a:custGeom>
              <a:avLst/>
              <a:gdLst/>
              <a:ahLst/>
              <a:cxnLst/>
              <a:rect l="l" t="t" r="r" b="b"/>
              <a:pathLst>
                <a:path w="1172083" h="851662">
                  <a:moveTo>
                    <a:pt x="565277" y="0"/>
                  </a:moveTo>
                  <a:lnTo>
                    <a:pt x="606806" y="0"/>
                  </a:lnTo>
                  <a:lnTo>
                    <a:pt x="606806" y="25400"/>
                  </a:lnTo>
                  <a:lnTo>
                    <a:pt x="606806" y="0"/>
                  </a:lnTo>
                  <a:cubicBezTo>
                    <a:pt x="910336" y="0"/>
                    <a:pt x="1172083" y="176911"/>
                    <a:pt x="1172083" y="410972"/>
                  </a:cubicBezTo>
                  <a:lnTo>
                    <a:pt x="1146683" y="410972"/>
                  </a:lnTo>
                  <a:lnTo>
                    <a:pt x="1172083" y="410972"/>
                  </a:lnTo>
                  <a:lnTo>
                    <a:pt x="1172083" y="817118"/>
                  </a:lnTo>
                  <a:lnTo>
                    <a:pt x="1146683" y="817118"/>
                  </a:lnTo>
                  <a:lnTo>
                    <a:pt x="1172083" y="817118"/>
                  </a:lnTo>
                  <a:cubicBezTo>
                    <a:pt x="1172083" y="843280"/>
                    <a:pt x="1146556" y="851662"/>
                    <a:pt x="1133856" y="851662"/>
                  </a:cubicBezTo>
                  <a:lnTo>
                    <a:pt x="565277" y="851662"/>
                  </a:lnTo>
                  <a:cubicBezTo>
                    <a:pt x="261747" y="851662"/>
                    <a:pt x="0" y="674751"/>
                    <a:pt x="0" y="440690"/>
                  </a:cubicBezTo>
                  <a:lnTo>
                    <a:pt x="25400" y="440690"/>
                  </a:lnTo>
                  <a:lnTo>
                    <a:pt x="0" y="440690"/>
                  </a:lnTo>
                  <a:lnTo>
                    <a:pt x="0" y="410972"/>
                  </a:lnTo>
                  <a:lnTo>
                    <a:pt x="25400" y="410972"/>
                  </a:lnTo>
                  <a:lnTo>
                    <a:pt x="0" y="410972"/>
                  </a:lnTo>
                  <a:cubicBezTo>
                    <a:pt x="0" y="176911"/>
                    <a:pt x="261747" y="0"/>
                    <a:pt x="565277" y="0"/>
                  </a:cubicBezTo>
                  <a:lnTo>
                    <a:pt x="565277" y="25400"/>
                  </a:lnTo>
                  <a:lnTo>
                    <a:pt x="565277" y="0"/>
                  </a:lnTo>
                  <a:moveTo>
                    <a:pt x="565277" y="50800"/>
                  </a:moveTo>
                  <a:cubicBezTo>
                    <a:pt x="272796" y="50800"/>
                    <a:pt x="50800" y="219456"/>
                    <a:pt x="50800" y="410972"/>
                  </a:cubicBezTo>
                  <a:lnTo>
                    <a:pt x="50800" y="440690"/>
                  </a:lnTo>
                  <a:cubicBezTo>
                    <a:pt x="50800" y="632333"/>
                    <a:pt x="272796" y="800862"/>
                    <a:pt x="565277" y="800862"/>
                  </a:cubicBezTo>
                  <a:lnTo>
                    <a:pt x="1133856" y="800862"/>
                  </a:lnTo>
                  <a:cubicBezTo>
                    <a:pt x="1135253" y="800862"/>
                    <a:pt x="1121283" y="800989"/>
                    <a:pt x="1121283" y="817118"/>
                  </a:cubicBezTo>
                  <a:lnTo>
                    <a:pt x="1121283" y="410972"/>
                  </a:lnTo>
                  <a:cubicBezTo>
                    <a:pt x="1121283" y="219456"/>
                    <a:pt x="899287" y="50800"/>
                    <a:pt x="606806" y="50800"/>
                  </a:cubicBezTo>
                  <a:lnTo>
                    <a:pt x="565277" y="50800"/>
                  </a:lnTo>
                  <a:close/>
                </a:path>
              </a:pathLst>
            </a:custGeom>
            <a:solidFill>
              <a:srgbClr val="1F1F1F"/>
            </a:solidFill>
          </p:spPr>
        </p:sp>
      </p:grpSp>
      <p:grpSp>
        <p:nvGrpSpPr>
          <p:cNvPr id="35" name="Group 35">
            <a:extLst>
              <a:ext uri="{C183D7F6-B498-43B3-948B-1728B52AA6E4}">
                <adec:decorative xmlns:adec="http://schemas.microsoft.com/office/drawing/2017/decorative" val="1"/>
              </a:ext>
            </a:extLst>
          </p:cNvPr>
          <p:cNvGrpSpPr>
            <a:grpSpLocks noChangeAspect="1"/>
          </p:cNvGrpSpPr>
          <p:nvPr/>
        </p:nvGrpSpPr>
        <p:grpSpPr>
          <a:xfrm>
            <a:off x="8898971" y="337155"/>
            <a:ext cx="2661943" cy="788954"/>
            <a:chOff x="0" y="0"/>
            <a:chExt cx="8362112" cy="2478380"/>
          </a:xfrm>
        </p:grpSpPr>
        <p:sp>
          <p:nvSpPr>
            <p:cNvPr id="36" name="Freeform 36"/>
            <p:cNvSpPr/>
            <p:nvPr/>
          </p:nvSpPr>
          <p:spPr>
            <a:xfrm>
              <a:off x="88900" y="143129"/>
              <a:ext cx="7895463" cy="1232154"/>
            </a:xfrm>
            <a:custGeom>
              <a:avLst/>
              <a:gdLst/>
              <a:ahLst/>
              <a:cxnLst/>
              <a:rect l="l" t="t" r="r" b="b"/>
              <a:pathLst>
                <a:path w="7895463" h="1232154">
                  <a:moveTo>
                    <a:pt x="7277481" y="0"/>
                  </a:moveTo>
                  <a:lnTo>
                    <a:pt x="617982" y="0"/>
                  </a:lnTo>
                  <a:cubicBezTo>
                    <a:pt x="276733" y="0"/>
                    <a:pt x="0" y="275844"/>
                    <a:pt x="0" y="616077"/>
                  </a:cubicBezTo>
                  <a:cubicBezTo>
                    <a:pt x="0" y="956310"/>
                    <a:pt x="276733" y="1232154"/>
                    <a:pt x="617982" y="1232154"/>
                  </a:cubicBezTo>
                  <a:lnTo>
                    <a:pt x="7277481" y="1232154"/>
                  </a:lnTo>
                  <a:cubicBezTo>
                    <a:pt x="7618730" y="1232154"/>
                    <a:pt x="7895463" y="956310"/>
                    <a:pt x="7895463" y="616077"/>
                  </a:cubicBezTo>
                  <a:cubicBezTo>
                    <a:pt x="7895463" y="275844"/>
                    <a:pt x="7618730" y="0"/>
                    <a:pt x="7277481" y="0"/>
                  </a:cubicBezTo>
                  <a:close/>
                </a:path>
              </a:pathLst>
            </a:custGeom>
            <a:solidFill>
              <a:srgbClr val="EDEDED"/>
            </a:solidFill>
          </p:spPr>
        </p:sp>
        <p:sp>
          <p:nvSpPr>
            <p:cNvPr id="37" name="Freeform 37"/>
            <p:cNvSpPr/>
            <p:nvPr/>
          </p:nvSpPr>
          <p:spPr>
            <a:xfrm>
              <a:off x="63500" y="117729"/>
              <a:ext cx="7946263" cy="1282954"/>
            </a:xfrm>
            <a:custGeom>
              <a:avLst/>
              <a:gdLst/>
              <a:ahLst/>
              <a:cxnLst/>
              <a:rect l="l" t="t" r="r" b="b"/>
              <a:pathLst>
                <a:path w="7946263" h="1282954">
                  <a:moveTo>
                    <a:pt x="7302881" y="50800"/>
                  </a:moveTo>
                  <a:lnTo>
                    <a:pt x="643382" y="50800"/>
                  </a:lnTo>
                  <a:cubicBezTo>
                    <a:pt x="315976" y="50800"/>
                    <a:pt x="50800" y="315341"/>
                    <a:pt x="50800" y="641477"/>
                  </a:cubicBezTo>
                  <a:lnTo>
                    <a:pt x="25400" y="641477"/>
                  </a:lnTo>
                  <a:lnTo>
                    <a:pt x="50800" y="641477"/>
                  </a:lnTo>
                  <a:cubicBezTo>
                    <a:pt x="50800" y="967613"/>
                    <a:pt x="315976" y="1232154"/>
                    <a:pt x="643382" y="1232154"/>
                  </a:cubicBezTo>
                  <a:lnTo>
                    <a:pt x="643382" y="1257554"/>
                  </a:lnTo>
                  <a:lnTo>
                    <a:pt x="643382" y="1232154"/>
                  </a:lnTo>
                  <a:lnTo>
                    <a:pt x="7302881" y="1232154"/>
                  </a:lnTo>
                  <a:lnTo>
                    <a:pt x="7302881" y="1257554"/>
                  </a:lnTo>
                  <a:lnTo>
                    <a:pt x="7302881" y="1232154"/>
                  </a:lnTo>
                  <a:cubicBezTo>
                    <a:pt x="7630288" y="1232154"/>
                    <a:pt x="7895463" y="967613"/>
                    <a:pt x="7895463" y="641477"/>
                  </a:cubicBezTo>
                  <a:lnTo>
                    <a:pt x="7920863" y="641477"/>
                  </a:lnTo>
                  <a:lnTo>
                    <a:pt x="7895463" y="641477"/>
                  </a:lnTo>
                  <a:cubicBezTo>
                    <a:pt x="7895463" y="315341"/>
                    <a:pt x="7630287" y="50800"/>
                    <a:pt x="7302881" y="50800"/>
                  </a:cubicBezTo>
                  <a:moveTo>
                    <a:pt x="7302881" y="0"/>
                  </a:moveTo>
                  <a:cubicBezTo>
                    <a:pt x="7658100" y="0"/>
                    <a:pt x="7946263" y="287147"/>
                    <a:pt x="7946263" y="641477"/>
                  </a:cubicBezTo>
                  <a:cubicBezTo>
                    <a:pt x="7946263" y="995807"/>
                    <a:pt x="7658100" y="1282954"/>
                    <a:pt x="7302881" y="1282954"/>
                  </a:cubicBezTo>
                  <a:lnTo>
                    <a:pt x="643382" y="1282954"/>
                  </a:lnTo>
                  <a:cubicBezTo>
                    <a:pt x="288163" y="1282954"/>
                    <a:pt x="0" y="995807"/>
                    <a:pt x="0" y="641477"/>
                  </a:cubicBezTo>
                  <a:cubicBezTo>
                    <a:pt x="0" y="287147"/>
                    <a:pt x="288163" y="0"/>
                    <a:pt x="643382" y="0"/>
                  </a:cubicBezTo>
                  <a:lnTo>
                    <a:pt x="7302881" y="0"/>
                  </a:lnTo>
                  <a:close/>
                </a:path>
              </a:pathLst>
            </a:custGeom>
            <a:solidFill>
              <a:srgbClr val="1F1F1F"/>
            </a:solidFill>
          </p:spPr>
        </p:sp>
        <p:sp>
          <p:nvSpPr>
            <p:cNvPr id="38" name="Freeform 38"/>
            <p:cNvSpPr/>
            <p:nvPr/>
          </p:nvSpPr>
          <p:spPr>
            <a:xfrm>
              <a:off x="417957" y="63500"/>
              <a:ext cx="7880604" cy="1282954"/>
            </a:xfrm>
            <a:custGeom>
              <a:avLst/>
              <a:gdLst/>
              <a:ahLst/>
              <a:cxnLst/>
              <a:rect l="l" t="t" r="r" b="b"/>
              <a:pathLst>
                <a:path w="7880604" h="1282954">
                  <a:moveTo>
                    <a:pt x="7237222" y="50800"/>
                  </a:moveTo>
                  <a:lnTo>
                    <a:pt x="643382" y="50800"/>
                  </a:lnTo>
                  <a:cubicBezTo>
                    <a:pt x="315976" y="50800"/>
                    <a:pt x="50800" y="315341"/>
                    <a:pt x="50800" y="641477"/>
                  </a:cubicBezTo>
                  <a:lnTo>
                    <a:pt x="25400" y="641477"/>
                  </a:lnTo>
                  <a:lnTo>
                    <a:pt x="50800" y="641477"/>
                  </a:lnTo>
                  <a:cubicBezTo>
                    <a:pt x="50800" y="967613"/>
                    <a:pt x="316103" y="1232154"/>
                    <a:pt x="643382" y="1232154"/>
                  </a:cubicBezTo>
                  <a:lnTo>
                    <a:pt x="643382" y="1257554"/>
                  </a:lnTo>
                  <a:lnTo>
                    <a:pt x="643382" y="1232154"/>
                  </a:lnTo>
                  <a:lnTo>
                    <a:pt x="7237222" y="1232154"/>
                  </a:lnTo>
                  <a:lnTo>
                    <a:pt x="7237222" y="1257554"/>
                  </a:lnTo>
                  <a:lnTo>
                    <a:pt x="7237222" y="1232154"/>
                  </a:lnTo>
                  <a:cubicBezTo>
                    <a:pt x="7564629" y="1232154"/>
                    <a:pt x="7829804" y="967613"/>
                    <a:pt x="7829804" y="641477"/>
                  </a:cubicBezTo>
                  <a:lnTo>
                    <a:pt x="7855204" y="641477"/>
                  </a:lnTo>
                  <a:lnTo>
                    <a:pt x="7829804" y="641477"/>
                  </a:lnTo>
                  <a:cubicBezTo>
                    <a:pt x="7829804" y="315341"/>
                    <a:pt x="7564628" y="50800"/>
                    <a:pt x="7237222" y="50800"/>
                  </a:cubicBezTo>
                  <a:moveTo>
                    <a:pt x="7237222" y="0"/>
                  </a:moveTo>
                  <a:cubicBezTo>
                    <a:pt x="7592441" y="0"/>
                    <a:pt x="7880604" y="287147"/>
                    <a:pt x="7880604" y="641477"/>
                  </a:cubicBezTo>
                  <a:cubicBezTo>
                    <a:pt x="7880604" y="995807"/>
                    <a:pt x="7592441" y="1282954"/>
                    <a:pt x="7237222" y="1282954"/>
                  </a:cubicBezTo>
                  <a:lnTo>
                    <a:pt x="643382" y="1282954"/>
                  </a:lnTo>
                  <a:cubicBezTo>
                    <a:pt x="288036" y="1282954"/>
                    <a:pt x="0" y="995807"/>
                    <a:pt x="0" y="641477"/>
                  </a:cubicBezTo>
                  <a:cubicBezTo>
                    <a:pt x="0" y="287147"/>
                    <a:pt x="288163" y="0"/>
                    <a:pt x="643382" y="0"/>
                  </a:cubicBezTo>
                  <a:lnTo>
                    <a:pt x="7237222" y="0"/>
                  </a:lnTo>
                  <a:close/>
                </a:path>
              </a:pathLst>
            </a:custGeom>
            <a:solidFill>
              <a:srgbClr val="FFFFFF">
                <a:alpha val="0"/>
              </a:srgbClr>
            </a:solidFill>
          </p:spPr>
        </p:sp>
        <p:sp>
          <p:nvSpPr>
            <p:cNvPr id="39" name="Freeform 39"/>
            <p:cNvSpPr/>
            <p:nvPr/>
          </p:nvSpPr>
          <p:spPr>
            <a:xfrm>
              <a:off x="823214" y="382397"/>
              <a:ext cx="361950" cy="883031"/>
            </a:xfrm>
            <a:custGeom>
              <a:avLst/>
              <a:gdLst/>
              <a:ahLst/>
              <a:cxnLst/>
              <a:rect l="l" t="t" r="r" b="b"/>
              <a:pathLst>
                <a:path w="361950" h="883031">
                  <a:moveTo>
                    <a:pt x="310134" y="22733"/>
                  </a:moveTo>
                  <a:cubicBezTo>
                    <a:pt x="271526" y="0"/>
                    <a:pt x="222377" y="6477"/>
                    <a:pt x="191008" y="38608"/>
                  </a:cubicBezTo>
                  <a:lnTo>
                    <a:pt x="259588" y="37084"/>
                  </a:lnTo>
                  <a:cubicBezTo>
                    <a:pt x="264160" y="37084"/>
                    <a:pt x="267970" y="40767"/>
                    <a:pt x="267970" y="45466"/>
                  </a:cubicBezTo>
                  <a:lnTo>
                    <a:pt x="264287" y="53848"/>
                  </a:lnTo>
                  <a:lnTo>
                    <a:pt x="93218" y="57531"/>
                  </a:lnTo>
                  <a:cubicBezTo>
                    <a:pt x="65405" y="58166"/>
                    <a:pt x="43180" y="81026"/>
                    <a:pt x="43180" y="108839"/>
                  </a:cubicBezTo>
                  <a:lnTo>
                    <a:pt x="43180" y="251714"/>
                  </a:lnTo>
                  <a:cubicBezTo>
                    <a:pt x="43053" y="260858"/>
                    <a:pt x="47117" y="269494"/>
                    <a:pt x="54229" y="275209"/>
                  </a:cubicBezTo>
                  <a:cubicBezTo>
                    <a:pt x="61341" y="280924"/>
                    <a:pt x="70612" y="283083"/>
                    <a:pt x="79502" y="281051"/>
                  </a:cubicBezTo>
                  <a:cubicBezTo>
                    <a:pt x="93472" y="278257"/>
                    <a:pt x="103505" y="265938"/>
                    <a:pt x="103632" y="251714"/>
                  </a:cubicBezTo>
                  <a:lnTo>
                    <a:pt x="103632" y="161544"/>
                  </a:lnTo>
                  <a:cubicBezTo>
                    <a:pt x="103632" y="154686"/>
                    <a:pt x="106680" y="148082"/>
                    <a:pt x="111887" y="143637"/>
                  </a:cubicBezTo>
                  <a:lnTo>
                    <a:pt x="124079" y="137160"/>
                  </a:lnTo>
                  <a:lnTo>
                    <a:pt x="212471" y="150876"/>
                  </a:lnTo>
                  <a:cubicBezTo>
                    <a:pt x="217043" y="151638"/>
                    <a:pt x="220218" y="155829"/>
                    <a:pt x="219456" y="160528"/>
                  </a:cubicBezTo>
                  <a:lnTo>
                    <a:pt x="214503" y="168275"/>
                  </a:lnTo>
                  <a:lnTo>
                    <a:pt x="128397" y="154686"/>
                  </a:lnTo>
                  <a:cubicBezTo>
                    <a:pt x="126492" y="154432"/>
                    <a:pt x="124460" y="154940"/>
                    <a:pt x="122936" y="156210"/>
                  </a:cubicBezTo>
                  <a:lnTo>
                    <a:pt x="120523" y="159385"/>
                  </a:lnTo>
                  <a:lnTo>
                    <a:pt x="120523" y="251587"/>
                  </a:lnTo>
                  <a:cubicBezTo>
                    <a:pt x="120523" y="273812"/>
                    <a:pt x="104775" y="292989"/>
                    <a:pt x="82931" y="297307"/>
                  </a:cubicBezTo>
                  <a:lnTo>
                    <a:pt x="76962" y="298196"/>
                  </a:lnTo>
                  <a:cubicBezTo>
                    <a:pt x="63119" y="298069"/>
                    <a:pt x="52705" y="294132"/>
                    <a:pt x="44450" y="287147"/>
                  </a:cubicBezTo>
                  <a:lnTo>
                    <a:pt x="43434" y="286004"/>
                  </a:lnTo>
                  <a:lnTo>
                    <a:pt x="23622" y="319024"/>
                  </a:lnTo>
                  <a:cubicBezTo>
                    <a:pt x="889" y="357886"/>
                    <a:pt x="0" y="405765"/>
                    <a:pt x="21082" y="445516"/>
                  </a:cubicBezTo>
                  <a:lnTo>
                    <a:pt x="133096" y="656082"/>
                  </a:lnTo>
                  <a:lnTo>
                    <a:pt x="89154" y="883031"/>
                  </a:lnTo>
                  <a:lnTo>
                    <a:pt x="184277" y="883031"/>
                  </a:lnTo>
                  <a:lnTo>
                    <a:pt x="235458" y="655574"/>
                  </a:lnTo>
                  <a:lnTo>
                    <a:pt x="168529" y="442722"/>
                  </a:lnTo>
                  <a:lnTo>
                    <a:pt x="343916" y="158623"/>
                  </a:lnTo>
                  <a:cubicBezTo>
                    <a:pt x="357759" y="136144"/>
                    <a:pt x="361950" y="109220"/>
                    <a:pt x="355600" y="83566"/>
                  </a:cubicBezTo>
                  <a:cubicBezTo>
                    <a:pt x="349250" y="57912"/>
                    <a:pt x="332867" y="36068"/>
                    <a:pt x="310134" y="22733"/>
                  </a:cubicBezTo>
                  <a:close/>
                </a:path>
              </a:pathLst>
            </a:custGeom>
            <a:solidFill>
              <a:srgbClr val="1F1F1F"/>
            </a:solidFill>
          </p:spPr>
        </p:sp>
        <p:sp>
          <p:nvSpPr>
            <p:cNvPr id="40" name="Freeform 40"/>
            <p:cNvSpPr/>
            <p:nvPr/>
          </p:nvSpPr>
          <p:spPr>
            <a:xfrm>
              <a:off x="1191133" y="262382"/>
              <a:ext cx="197358" cy="197358"/>
            </a:xfrm>
            <a:custGeom>
              <a:avLst/>
              <a:gdLst/>
              <a:ahLst/>
              <a:cxnLst/>
              <a:rect l="l" t="t" r="r" b="b"/>
              <a:pathLst>
                <a:path w="197358" h="197358">
                  <a:moveTo>
                    <a:pt x="197358" y="98679"/>
                  </a:moveTo>
                  <a:cubicBezTo>
                    <a:pt x="197358" y="153289"/>
                    <a:pt x="153162" y="197358"/>
                    <a:pt x="98679" y="197358"/>
                  </a:cubicBezTo>
                  <a:cubicBezTo>
                    <a:pt x="44196" y="197358"/>
                    <a:pt x="0" y="153162"/>
                    <a:pt x="0" y="98679"/>
                  </a:cubicBezTo>
                  <a:cubicBezTo>
                    <a:pt x="0" y="44196"/>
                    <a:pt x="44196" y="0"/>
                    <a:pt x="98679" y="0"/>
                  </a:cubicBezTo>
                  <a:cubicBezTo>
                    <a:pt x="153162" y="0"/>
                    <a:pt x="197358" y="44196"/>
                    <a:pt x="197358" y="98679"/>
                  </a:cubicBezTo>
                </a:path>
              </a:pathLst>
            </a:custGeom>
            <a:solidFill>
              <a:srgbClr val="1F1F1F"/>
            </a:solidFill>
          </p:spPr>
        </p:sp>
        <p:sp>
          <p:nvSpPr>
            <p:cNvPr id="41" name="Freeform 41"/>
            <p:cNvSpPr/>
            <p:nvPr/>
          </p:nvSpPr>
          <p:spPr>
            <a:xfrm>
              <a:off x="677799" y="376047"/>
              <a:ext cx="117983" cy="124333"/>
            </a:xfrm>
            <a:custGeom>
              <a:avLst/>
              <a:gdLst/>
              <a:ahLst/>
              <a:cxnLst/>
              <a:rect l="l" t="t" r="r" b="b"/>
              <a:pathLst>
                <a:path w="117983" h="124333">
                  <a:moveTo>
                    <a:pt x="127" y="6223"/>
                  </a:moveTo>
                  <a:lnTo>
                    <a:pt x="0" y="10668"/>
                  </a:lnTo>
                  <a:lnTo>
                    <a:pt x="4191" y="15748"/>
                  </a:lnTo>
                  <a:cubicBezTo>
                    <a:pt x="8382" y="16256"/>
                    <a:pt x="53340" y="27432"/>
                    <a:pt x="53340" y="64262"/>
                  </a:cubicBezTo>
                  <a:cubicBezTo>
                    <a:pt x="53340" y="104267"/>
                    <a:pt x="90043" y="121158"/>
                    <a:pt x="109093" y="124333"/>
                  </a:cubicBezTo>
                  <a:lnTo>
                    <a:pt x="110490" y="124333"/>
                  </a:lnTo>
                  <a:lnTo>
                    <a:pt x="110490" y="124333"/>
                  </a:lnTo>
                  <a:lnTo>
                    <a:pt x="117983" y="120777"/>
                  </a:lnTo>
                  <a:lnTo>
                    <a:pt x="115951" y="108712"/>
                  </a:lnTo>
                  <a:cubicBezTo>
                    <a:pt x="110236" y="107823"/>
                    <a:pt x="69469" y="99822"/>
                    <a:pt x="69723" y="64262"/>
                  </a:cubicBezTo>
                  <a:cubicBezTo>
                    <a:pt x="69723" y="14732"/>
                    <a:pt x="12446" y="508"/>
                    <a:pt x="10033" y="0"/>
                  </a:cubicBezTo>
                  <a:lnTo>
                    <a:pt x="10033" y="0"/>
                  </a:lnTo>
                  <a:lnTo>
                    <a:pt x="1397" y="1905"/>
                  </a:lnTo>
                  <a:close/>
                </a:path>
              </a:pathLst>
            </a:custGeom>
            <a:solidFill>
              <a:srgbClr val="1F1F1F"/>
            </a:solidFill>
          </p:spPr>
        </p:sp>
        <p:sp>
          <p:nvSpPr>
            <p:cNvPr id="42" name="Freeform 42"/>
            <p:cNvSpPr/>
            <p:nvPr/>
          </p:nvSpPr>
          <p:spPr>
            <a:xfrm>
              <a:off x="776478" y="253238"/>
              <a:ext cx="61595" cy="160020"/>
            </a:xfrm>
            <a:custGeom>
              <a:avLst/>
              <a:gdLst/>
              <a:ahLst/>
              <a:cxnLst/>
              <a:rect l="l" t="t" r="r" b="b"/>
              <a:pathLst>
                <a:path w="61595" h="160020">
                  <a:moveTo>
                    <a:pt x="47371" y="158369"/>
                  </a:moveTo>
                  <a:lnTo>
                    <a:pt x="50546" y="160020"/>
                  </a:lnTo>
                  <a:lnTo>
                    <a:pt x="59309" y="157734"/>
                  </a:lnTo>
                  <a:lnTo>
                    <a:pt x="60325" y="146939"/>
                  </a:lnTo>
                  <a:cubicBezTo>
                    <a:pt x="55880" y="143764"/>
                    <a:pt x="22987" y="118872"/>
                    <a:pt x="39243" y="86995"/>
                  </a:cubicBezTo>
                  <a:cubicBezTo>
                    <a:pt x="61595" y="42418"/>
                    <a:pt x="16891" y="4318"/>
                    <a:pt x="14732" y="2794"/>
                  </a:cubicBezTo>
                  <a:lnTo>
                    <a:pt x="5842" y="0"/>
                  </a:lnTo>
                  <a:lnTo>
                    <a:pt x="0" y="12319"/>
                  </a:lnTo>
                  <a:cubicBezTo>
                    <a:pt x="4953" y="16764"/>
                    <a:pt x="40132" y="47117"/>
                    <a:pt x="23876" y="79375"/>
                  </a:cubicBezTo>
                  <a:cubicBezTo>
                    <a:pt x="6096" y="115062"/>
                    <a:pt x="31369" y="146558"/>
                    <a:pt x="47498" y="158369"/>
                  </a:cubicBezTo>
                  <a:close/>
                </a:path>
              </a:pathLst>
            </a:custGeom>
            <a:solidFill>
              <a:srgbClr val="1F1F1F"/>
            </a:solidFill>
          </p:spPr>
        </p:sp>
        <p:sp>
          <p:nvSpPr>
            <p:cNvPr id="43" name="Freeform 43"/>
            <p:cNvSpPr/>
            <p:nvPr/>
          </p:nvSpPr>
          <p:spPr>
            <a:xfrm>
              <a:off x="618744" y="504063"/>
              <a:ext cx="161671" cy="79121"/>
            </a:xfrm>
            <a:custGeom>
              <a:avLst/>
              <a:gdLst/>
              <a:ahLst/>
              <a:cxnLst/>
              <a:rect l="l" t="t" r="r" b="b"/>
              <a:pathLst>
                <a:path w="161671" h="79121">
                  <a:moveTo>
                    <a:pt x="6985" y="18542"/>
                  </a:moveTo>
                  <a:lnTo>
                    <a:pt x="2667" y="20447"/>
                  </a:lnTo>
                  <a:lnTo>
                    <a:pt x="0" y="26924"/>
                  </a:lnTo>
                  <a:lnTo>
                    <a:pt x="3048" y="33274"/>
                  </a:lnTo>
                  <a:lnTo>
                    <a:pt x="9779" y="35179"/>
                  </a:lnTo>
                  <a:cubicBezTo>
                    <a:pt x="13843" y="33655"/>
                    <a:pt x="58166" y="19812"/>
                    <a:pt x="76835" y="50927"/>
                  </a:cubicBezTo>
                  <a:lnTo>
                    <a:pt x="76835" y="50927"/>
                  </a:lnTo>
                  <a:cubicBezTo>
                    <a:pt x="87503" y="68707"/>
                    <a:pt x="106934" y="79121"/>
                    <a:pt x="127508" y="78359"/>
                  </a:cubicBezTo>
                  <a:lnTo>
                    <a:pt x="155956" y="73152"/>
                  </a:lnTo>
                  <a:cubicBezTo>
                    <a:pt x="158115" y="72263"/>
                    <a:pt x="159893" y="70739"/>
                    <a:pt x="160782" y="68580"/>
                  </a:cubicBezTo>
                  <a:lnTo>
                    <a:pt x="161671" y="64135"/>
                  </a:lnTo>
                  <a:lnTo>
                    <a:pt x="158242" y="58166"/>
                  </a:lnTo>
                  <a:lnTo>
                    <a:pt x="151638" y="56388"/>
                  </a:lnTo>
                  <a:cubicBezTo>
                    <a:pt x="147955" y="57912"/>
                    <a:pt x="109347" y="72644"/>
                    <a:pt x="90805" y="42037"/>
                  </a:cubicBezTo>
                  <a:cubicBezTo>
                    <a:pt x="66167" y="0"/>
                    <a:pt x="9144" y="17780"/>
                    <a:pt x="6731" y="18542"/>
                  </a:cubicBezTo>
                  <a:close/>
                </a:path>
              </a:pathLst>
            </a:custGeom>
            <a:solidFill>
              <a:srgbClr val="1F1F1F"/>
            </a:solidFill>
          </p:spPr>
        </p:sp>
        <p:sp>
          <p:nvSpPr>
            <p:cNvPr id="44" name="Freeform 44"/>
            <p:cNvSpPr/>
            <p:nvPr/>
          </p:nvSpPr>
          <p:spPr>
            <a:xfrm>
              <a:off x="4017518" y="1375029"/>
              <a:ext cx="45847" cy="907288"/>
            </a:xfrm>
            <a:custGeom>
              <a:avLst/>
              <a:gdLst/>
              <a:ahLst/>
              <a:cxnLst/>
              <a:rect l="l" t="t" r="r" b="b"/>
              <a:pathLst>
                <a:path w="45847" h="907288">
                  <a:moveTo>
                    <a:pt x="7747" y="907288"/>
                  </a:moveTo>
                  <a:lnTo>
                    <a:pt x="0" y="381"/>
                  </a:lnTo>
                  <a:lnTo>
                    <a:pt x="38100" y="0"/>
                  </a:lnTo>
                  <a:lnTo>
                    <a:pt x="45847" y="906907"/>
                  </a:lnTo>
                  <a:close/>
                </a:path>
              </a:pathLst>
            </a:custGeom>
            <a:solidFill>
              <a:srgbClr val="1F1F1F"/>
            </a:solidFill>
          </p:spPr>
        </p:sp>
        <p:sp>
          <p:nvSpPr>
            <p:cNvPr id="45" name="Freeform 45"/>
            <p:cNvSpPr/>
            <p:nvPr/>
          </p:nvSpPr>
          <p:spPr>
            <a:xfrm>
              <a:off x="3947160" y="2233803"/>
              <a:ext cx="193421" cy="170053"/>
            </a:xfrm>
            <a:custGeom>
              <a:avLst/>
              <a:gdLst/>
              <a:ahLst/>
              <a:cxnLst/>
              <a:rect l="l" t="t" r="r" b="b"/>
              <a:pathLst>
                <a:path w="193421" h="170053">
                  <a:moveTo>
                    <a:pt x="106934" y="163068"/>
                  </a:moveTo>
                  <a:lnTo>
                    <a:pt x="93218" y="170053"/>
                  </a:lnTo>
                  <a:lnTo>
                    <a:pt x="3937" y="16764"/>
                  </a:lnTo>
                  <a:cubicBezTo>
                    <a:pt x="0" y="10033"/>
                    <a:pt x="4826" y="1524"/>
                    <a:pt x="12573" y="1524"/>
                  </a:cubicBezTo>
                  <a:lnTo>
                    <a:pt x="180721" y="127"/>
                  </a:lnTo>
                  <a:cubicBezTo>
                    <a:pt x="188468" y="0"/>
                    <a:pt x="193421" y="8509"/>
                    <a:pt x="189611" y="15240"/>
                  </a:cubicBezTo>
                  <a:lnTo>
                    <a:pt x="106807" y="163068"/>
                  </a:lnTo>
                  <a:close/>
                </a:path>
              </a:pathLst>
            </a:custGeom>
            <a:solidFill>
              <a:srgbClr val="1F1F1F"/>
            </a:solidFill>
          </p:spPr>
        </p:sp>
        <p:sp>
          <p:nvSpPr>
            <p:cNvPr id="46" name="Freeform 46"/>
            <p:cNvSpPr/>
            <p:nvPr/>
          </p:nvSpPr>
          <p:spPr>
            <a:xfrm>
              <a:off x="3940810" y="2232152"/>
              <a:ext cx="207772" cy="182753"/>
            </a:xfrm>
            <a:custGeom>
              <a:avLst/>
              <a:gdLst/>
              <a:ahLst/>
              <a:cxnLst/>
              <a:rect l="l" t="t" r="r" b="b"/>
              <a:pathLst>
                <a:path w="207772" h="182753">
                  <a:moveTo>
                    <a:pt x="1524" y="0"/>
                  </a:moveTo>
                  <a:lnTo>
                    <a:pt x="206248" y="0"/>
                  </a:lnTo>
                  <a:lnTo>
                    <a:pt x="206248" y="1524"/>
                  </a:lnTo>
                  <a:lnTo>
                    <a:pt x="206248" y="0"/>
                  </a:lnTo>
                  <a:lnTo>
                    <a:pt x="207772" y="0"/>
                  </a:lnTo>
                  <a:lnTo>
                    <a:pt x="207772" y="181102"/>
                  </a:lnTo>
                  <a:lnTo>
                    <a:pt x="206248" y="181102"/>
                  </a:lnTo>
                  <a:lnTo>
                    <a:pt x="206248" y="182626"/>
                  </a:lnTo>
                  <a:lnTo>
                    <a:pt x="1524" y="182626"/>
                  </a:lnTo>
                  <a:lnTo>
                    <a:pt x="1524" y="181102"/>
                  </a:lnTo>
                  <a:lnTo>
                    <a:pt x="0" y="181102"/>
                  </a:lnTo>
                  <a:lnTo>
                    <a:pt x="0" y="0"/>
                  </a:lnTo>
                  <a:lnTo>
                    <a:pt x="1524" y="0"/>
                  </a:lnTo>
                  <a:lnTo>
                    <a:pt x="1524" y="1524"/>
                  </a:lnTo>
                  <a:lnTo>
                    <a:pt x="1524" y="0"/>
                  </a:lnTo>
                  <a:moveTo>
                    <a:pt x="1524" y="3175"/>
                  </a:moveTo>
                  <a:lnTo>
                    <a:pt x="1524" y="1651"/>
                  </a:lnTo>
                  <a:lnTo>
                    <a:pt x="3048" y="1651"/>
                  </a:lnTo>
                  <a:lnTo>
                    <a:pt x="3048" y="182753"/>
                  </a:lnTo>
                  <a:lnTo>
                    <a:pt x="1524" y="182753"/>
                  </a:lnTo>
                  <a:lnTo>
                    <a:pt x="1524" y="179578"/>
                  </a:lnTo>
                  <a:lnTo>
                    <a:pt x="206248" y="179578"/>
                  </a:lnTo>
                  <a:lnTo>
                    <a:pt x="206248" y="182753"/>
                  </a:lnTo>
                  <a:lnTo>
                    <a:pt x="204724" y="182753"/>
                  </a:lnTo>
                  <a:lnTo>
                    <a:pt x="204724" y="1651"/>
                  </a:lnTo>
                  <a:lnTo>
                    <a:pt x="206248" y="1651"/>
                  </a:lnTo>
                  <a:lnTo>
                    <a:pt x="206248" y="3175"/>
                  </a:lnTo>
                  <a:lnTo>
                    <a:pt x="1524" y="3175"/>
                  </a:lnTo>
                  <a:close/>
                </a:path>
              </a:pathLst>
            </a:custGeom>
            <a:solidFill>
              <a:srgbClr val="000000">
                <a:alpha val="0"/>
              </a:srgbClr>
            </a:solidFill>
          </p:spPr>
        </p:sp>
      </p:grpSp>
      <p:grpSp>
        <p:nvGrpSpPr>
          <p:cNvPr id="47" name="Group 47">
            <a:extLst>
              <a:ext uri="{C183D7F6-B498-43B3-948B-1728B52AA6E4}">
                <adec:decorative xmlns:adec="http://schemas.microsoft.com/office/drawing/2017/decorative" val="1"/>
              </a:ext>
            </a:extLst>
          </p:cNvPr>
          <p:cNvGrpSpPr>
            <a:grpSpLocks noChangeAspect="1"/>
          </p:cNvGrpSpPr>
          <p:nvPr/>
        </p:nvGrpSpPr>
        <p:grpSpPr>
          <a:xfrm>
            <a:off x="8572707" y="9251413"/>
            <a:ext cx="3398835" cy="1035587"/>
            <a:chOff x="0" y="0"/>
            <a:chExt cx="10676954" cy="3253143"/>
          </a:xfrm>
        </p:grpSpPr>
        <p:sp>
          <p:nvSpPr>
            <p:cNvPr id="48" name="Freeform 48"/>
            <p:cNvSpPr/>
            <p:nvPr/>
          </p:nvSpPr>
          <p:spPr>
            <a:xfrm>
              <a:off x="88900" y="1110234"/>
              <a:ext cx="10499089" cy="2053971"/>
            </a:xfrm>
            <a:custGeom>
              <a:avLst/>
              <a:gdLst/>
              <a:ahLst/>
              <a:cxnLst/>
              <a:rect l="l" t="t" r="r" b="b"/>
              <a:pathLst>
                <a:path w="10499089" h="2053971">
                  <a:moveTo>
                    <a:pt x="10401046" y="0"/>
                  </a:moveTo>
                  <a:lnTo>
                    <a:pt x="98044" y="0"/>
                  </a:lnTo>
                  <a:cubicBezTo>
                    <a:pt x="43815" y="0"/>
                    <a:pt x="0" y="43815"/>
                    <a:pt x="0" y="97790"/>
                  </a:cubicBezTo>
                  <a:lnTo>
                    <a:pt x="0" y="1956181"/>
                  </a:lnTo>
                  <a:cubicBezTo>
                    <a:pt x="0" y="2010156"/>
                    <a:pt x="43942" y="2053971"/>
                    <a:pt x="98044" y="2053971"/>
                  </a:cubicBezTo>
                  <a:lnTo>
                    <a:pt x="10401046" y="2053971"/>
                  </a:lnTo>
                  <a:cubicBezTo>
                    <a:pt x="10455275" y="2053971"/>
                    <a:pt x="10499089" y="2010156"/>
                    <a:pt x="10499089" y="1956181"/>
                  </a:cubicBezTo>
                  <a:lnTo>
                    <a:pt x="10499089" y="97917"/>
                  </a:lnTo>
                  <a:cubicBezTo>
                    <a:pt x="10499089" y="43942"/>
                    <a:pt x="10455147" y="127"/>
                    <a:pt x="10401046" y="127"/>
                  </a:cubicBezTo>
                  <a:close/>
                </a:path>
              </a:pathLst>
            </a:custGeom>
            <a:solidFill>
              <a:srgbClr val="FBF9E5"/>
            </a:solidFill>
          </p:spPr>
        </p:sp>
        <p:sp>
          <p:nvSpPr>
            <p:cNvPr id="49" name="Freeform 49"/>
            <p:cNvSpPr/>
            <p:nvPr/>
          </p:nvSpPr>
          <p:spPr>
            <a:xfrm>
              <a:off x="63500" y="1084961"/>
              <a:ext cx="10549889" cy="2104644"/>
            </a:xfrm>
            <a:custGeom>
              <a:avLst/>
              <a:gdLst/>
              <a:ahLst/>
              <a:cxnLst/>
              <a:rect l="l" t="t" r="r" b="b"/>
              <a:pathLst>
                <a:path w="10549889" h="2104644">
                  <a:moveTo>
                    <a:pt x="10426446" y="50673"/>
                  </a:moveTo>
                  <a:lnTo>
                    <a:pt x="123444" y="50673"/>
                  </a:lnTo>
                  <a:cubicBezTo>
                    <a:pt x="83185" y="50673"/>
                    <a:pt x="50800" y="83185"/>
                    <a:pt x="50800" y="123063"/>
                  </a:cubicBezTo>
                  <a:lnTo>
                    <a:pt x="25400" y="123063"/>
                  </a:lnTo>
                  <a:lnTo>
                    <a:pt x="50800" y="123063"/>
                  </a:lnTo>
                  <a:lnTo>
                    <a:pt x="50800" y="1981454"/>
                  </a:lnTo>
                  <a:lnTo>
                    <a:pt x="25400" y="1981454"/>
                  </a:lnTo>
                  <a:lnTo>
                    <a:pt x="50800" y="1981454"/>
                  </a:lnTo>
                  <a:cubicBezTo>
                    <a:pt x="50800" y="2021332"/>
                    <a:pt x="83312" y="2053844"/>
                    <a:pt x="123444" y="2053844"/>
                  </a:cubicBezTo>
                  <a:lnTo>
                    <a:pt x="123444" y="2079244"/>
                  </a:lnTo>
                  <a:lnTo>
                    <a:pt x="123444" y="2053844"/>
                  </a:lnTo>
                  <a:lnTo>
                    <a:pt x="10426446" y="2053844"/>
                  </a:lnTo>
                  <a:lnTo>
                    <a:pt x="10426446" y="2079244"/>
                  </a:lnTo>
                  <a:lnTo>
                    <a:pt x="10426446" y="2053844"/>
                  </a:lnTo>
                  <a:cubicBezTo>
                    <a:pt x="10466705" y="2053844"/>
                    <a:pt x="10499089" y="2021332"/>
                    <a:pt x="10499089" y="1981454"/>
                  </a:cubicBezTo>
                  <a:lnTo>
                    <a:pt x="10524489" y="1981454"/>
                  </a:lnTo>
                  <a:lnTo>
                    <a:pt x="10499089" y="1981454"/>
                  </a:lnTo>
                  <a:lnTo>
                    <a:pt x="10499089" y="123190"/>
                  </a:lnTo>
                  <a:lnTo>
                    <a:pt x="10524489" y="123190"/>
                  </a:lnTo>
                  <a:lnTo>
                    <a:pt x="10499089" y="123190"/>
                  </a:lnTo>
                  <a:cubicBezTo>
                    <a:pt x="10499089" y="83312"/>
                    <a:pt x="10466577" y="50800"/>
                    <a:pt x="10426446" y="50800"/>
                  </a:cubicBezTo>
                  <a:moveTo>
                    <a:pt x="10426446" y="0"/>
                  </a:moveTo>
                  <a:cubicBezTo>
                    <a:pt x="10494518" y="0"/>
                    <a:pt x="10549889" y="55118"/>
                    <a:pt x="10549889" y="123190"/>
                  </a:cubicBezTo>
                  <a:lnTo>
                    <a:pt x="10549889" y="1981454"/>
                  </a:lnTo>
                  <a:cubicBezTo>
                    <a:pt x="10549889" y="2049526"/>
                    <a:pt x="10494518" y="2104644"/>
                    <a:pt x="10426446" y="2104644"/>
                  </a:cubicBezTo>
                  <a:lnTo>
                    <a:pt x="123444" y="2104644"/>
                  </a:lnTo>
                  <a:cubicBezTo>
                    <a:pt x="55372" y="2104644"/>
                    <a:pt x="0" y="2049526"/>
                    <a:pt x="0" y="1981454"/>
                  </a:cubicBezTo>
                  <a:lnTo>
                    <a:pt x="0" y="123190"/>
                  </a:lnTo>
                  <a:cubicBezTo>
                    <a:pt x="0" y="55118"/>
                    <a:pt x="55372" y="0"/>
                    <a:pt x="123444" y="0"/>
                  </a:cubicBezTo>
                  <a:lnTo>
                    <a:pt x="10426446" y="0"/>
                  </a:lnTo>
                  <a:close/>
                </a:path>
              </a:pathLst>
            </a:custGeom>
            <a:solidFill>
              <a:srgbClr val="D4D4D4"/>
            </a:solidFill>
          </p:spPr>
        </p:sp>
        <p:sp>
          <p:nvSpPr>
            <p:cNvPr id="50" name="Freeform 50"/>
            <p:cNvSpPr/>
            <p:nvPr/>
          </p:nvSpPr>
          <p:spPr>
            <a:xfrm>
              <a:off x="1345184" y="1575943"/>
              <a:ext cx="7989189" cy="1122553"/>
            </a:xfrm>
            <a:custGeom>
              <a:avLst/>
              <a:gdLst/>
              <a:ahLst/>
              <a:cxnLst/>
              <a:rect l="l" t="t" r="r" b="b"/>
              <a:pathLst>
                <a:path w="7989189" h="1122553">
                  <a:moveTo>
                    <a:pt x="7935595" y="0"/>
                  </a:moveTo>
                  <a:lnTo>
                    <a:pt x="53594" y="0"/>
                  </a:lnTo>
                  <a:cubicBezTo>
                    <a:pt x="24003" y="0"/>
                    <a:pt x="0" y="23876"/>
                    <a:pt x="0" y="53467"/>
                  </a:cubicBezTo>
                  <a:lnTo>
                    <a:pt x="0" y="1069086"/>
                  </a:lnTo>
                  <a:cubicBezTo>
                    <a:pt x="0" y="1098550"/>
                    <a:pt x="24003" y="1122553"/>
                    <a:pt x="53594" y="1122553"/>
                  </a:cubicBezTo>
                  <a:lnTo>
                    <a:pt x="7935595" y="1122553"/>
                  </a:lnTo>
                  <a:cubicBezTo>
                    <a:pt x="7965186" y="1122553"/>
                    <a:pt x="7989189" y="1098677"/>
                    <a:pt x="7989189" y="1069086"/>
                  </a:cubicBezTo>
                  <a:lnTo>
                    <a:pt x="7989189" y="53467"/>
                  </a:lnTo>
                  <a:cubicBezTo>
                    <a:pt x="7989189" y="24003"/>
                    <a:pt x="7965186" y="0"/>
                    <a:pt x="7935595" y="0"/>
                  </a:cubicBezTo>
                  <a:close/>
                </a:path>
              </a:pathLst>
            </a:custGeom>
            <a:solidFill>
              <a:srgbClr val="FFFFFF"/>
            </a:solidFill>
          </p:spPr>
        </p:sp>
        <p:sp>
          <p:nvSpPr>
            <p:cNvPr id="51" name="Freeform 51"/>
            <p:cNvSpPr/>
            <p:nvPr/>
          </p:nvSpPr>
          <p:spPr>
            <a:xfrm>
              <a:off x="1300734" y="1531493"/>
              <a:ext cx="8078089" cy="1211453"/>
            </a:xfrm>
            <a:custGeom>
              <a:avLst/>
              <a:gdLst/>
              <a:ahLst/>
              <a:cxnLst/>
              <a:rect l="l" t="t" r="r" b="b"/>
              <a:pathLst>
                <a:path w="8078089" h="1211453">
                  <a:moveTo>
                    <a:pt x="7980045" y="88900"/>
                  </a:moveTo>
                  <a:lnTo>
                    <a:pt x="98044" y="88900"/>
                  </a:lnTo>
                  <a:lnTo>
                    <a:pt x="88900" y="93091"/>
                  </a:lnTo>
                  <a:lnTo>
                    <a:pt x="44450" y="97917"/>
                  </a:lnTo>
                  <a:lnTo>
                    <a:pt x="88900" y="97917"/>
                  </a:lnTo>
                  <a:lnTo>
                    <a:pt x="88900" y="1113536"/>
                  </a:lnTo>
                  <a:lnTo>
                    <a:pt x="44450" y="1113536"/>
                  </a:lnTo>
                  <a:lnTo>
                    <a:pt x="88900" y="1113536"/>
                  </a:lnTo>
                  <a:cubicBezTo>
                    <a:pt x="88900" y="1118362"/>
                    <a:pt x="92837" y="1122553"/>
                    <a:pt x="98044" y="1122553"/>
                  </a:cubicBezTo>
                  <a:lnTo>
                    <a:pt x="98044" y="1167003"/>
                  </a:lnTo>
                  <a:lnTo>
                    <a:pt x="98044" y="1122553"/>
                  </a:lnTo>
                  <a:lnTo>
                    <a:pt x="7980045" y="1122553"/>
                  </a:lnTo>
                  <a:lnTo>
                    <a:pt x="7980045" y="1167003"/>
                  </a:lnTo>
                  <a:lnTo>
                    <a:pt x="7980045" y="1122553"/>
                  </a:lnTo>
                  <a:cubicBezTo>
                    <a:pt x="7985252" y="1122553"/>
                    <a:pt x="7989189" y="1118362"/>
                    <a:pt x="7989189" y="1113536"/>
                  </a:cubicBezTo>
                  <a:lnTo>
                    <a:pt x="8033639" y="1113536"/>
                  </a:lnTo>
                  <a:lnTo>
                    <a:pt x="7989189" y="1113536"/>
                  </a:lnTo>
                  <a:lnTo>
                    <a:pt x="7989189" y="97917"/>
                  </a:lnTo>
                  <a:lnTo>
                    <a:pt x="8033639" y="97917"/>
                  </a:lnTo>
                  <a:lnTo>
                    <a:pt x="7989189" y="97917"/>
                  </a:lnTo>
                  <a:cubicBezTo>
                    <a:pt x="7989189" y="93091"/>
                    <a:pt x="7985252" y="88900"/>
                    <a:pt x="7980045" y="88900"/>
                  </a:cubicBezTo>
                  <a:moveTo>
                    <a:pt x="7980045" y="0"/>
                  </a:moveTo>
                  <a:cubicBezTo>
                    <a:pt x="8034020" y="0"/>
                    <a:pt x="8078089" y="43688"/>
                    <a:pt x="8078089" y="97917"/>
                  </a:cubicBezTo>
                  <a:lnTo>
                    <a:pt x="8078089" y="1113536"/>
                  </a:lnTo>
                  <a:cubicBezTo>
                    <a:pt x="8078089" y="1167765"/>
                    <a:pt x="8034020" y="1211453"/>
                    <a:pt x="7980045" y="1211453"/>
                  </a:cubicBezTo>
                  <a:lnTo>
                    <a:pt x="98044" y="1211453"/>
                  </a:lnTo>
                  <a:cubicBezTo>
                    <a:pt x="44069" y="1211453"/>
                    <a:pt x="0" y="1167765"/>
                    <a:pt x="0" y="1113536"/>
                  </a:cubicBezTo>
                  <a:lnTo>
                    <a:pt x="0" y="97917"/>
                  </a:lnTo>
                  <a:cubicBezTo>
                    <a:pt x="0" y="43688"/>
                    <a:pt x="44069" y="0"/>
                    <a:pt x="98044" y="0"/>
                  </a:cubicBezTo>
                  <a:lnTo>
                    <a:pt x="7980045" y="0"/>
                  </a:lnTo>
                  <a:close/>
                </a:path>
              </a:pathLst>
            </a:custGeom>
            <a:solidFill>
              <a:srgbClr val="1F1F1F"/>
            </a:solidFill>
          </p:spPr>
        </p:sp>
        <p:sp>
          <p:nvSpPr>
            <p:cNvPr id="52" name="Freeform 52"/>
            <p:cNvSpPr/>
            <p:nvPr/>
          </p:nvSpPr>
          <p:spPr>
            <a:xfrm>
              <a:off x="5288280" y="63500"/>
              <a:ext cx="68199" cy="927481"/>
            </a:xfrm>
            <a:custGeom>
              <a:avLst/>
              <a:gdLst/>
              <a:ahLst/>
              <a:cxnLst/>
              <a:rect l="l" t="t" r="r" b="b"/>
              <a:pathLst>
                <a:path w="68199" h="927481">
                  <a:moveTo>
                    <a:pt x="30226" y="927481"/>
                  </a:moveTo>
                  <a:lnTo>
                    <a:pt x="0" y="1270"/>
                  </a:lnTo>
                  <a:lnTo>
                    <a:pt x="38100" y="0"/>
                  </a:lnTo>
                  <a:lnTo>
                    <a:pt x="68199" y="926211"/>
                  </a:lnTo>
                  <a:close/>
                </a:path>
              </a:pathLst>
            </a:custGeom>
            <a:solidFill>
              <a:srgbClr val="1F1F1F"/>
            </a:solidFill>
          </p:spPr>
        </p:sp>
        <p:sp>
          <p:nvSpPr>
            <p:cNvPr id="53" name="Freeform 53"/>
            <p:cNvSpPr/>
            <p:nvPr/>
          </p:nvSpPr>
          <p:spPr>
            <a:xfrm>
              <a:off x="5239512" y="939927"/>
              <a:ext cx="193548" cy="172212"/>
            </a:xfrm>
            <a:custGeom>
              <a:avLst/>
              <a:gdLst/>
              <a:ahLst/>
              <a:cxnLst/>
              <a:rect l="l" t="t" r="r" b="b"/>
              <a:pathLst>
                <a:path w="193548" h="172212">
                  <a:moveTo>
                    <a:pt x="110490" y="164973"/>
                  </a:moveTo>
                  <a:lnTo>
                    <a:pt x="97028" y="172212"/>
                  </a:lnTo>
                  <a:lnTo>
                    <a:pt x="4064" y="21209"/>
                  </a:lnTo>
                  <a:cubicBezTo>
                    <a:pt x="0" y="14605"/>
                    <a:pt x="4572" y="5969"/>
                    <a:pt x="12446" y="5715"/>
                  </a:cubicBezTo>
                  <a:lnTo>
                    <a:pt x="180594" y="254"/>
                  </a:lnTo>
                  <a:cubicBezTo>
                    <a:pt x="188341" y="0"/>
                    <a:pt x="193548" y="8255"/>
                    <a:pt x="189865" y="15113"/>
                  </a:cubicBezTo>
                  <a:lnTo>
                    <a:pt x="110490" y="164973"/>
                  </a:lnTo>
                  <a:close/>
                </a:path>
              </a:pathLst>
            </a:custGeom>
            <a:solidFill>
              <a:srgbClr val="1F1F1F"/>
            </a:solidFill>
          </p:spPr>
        </p:sp>
        <p:sp>
          <p:nvSpPr>
            <p:cNvPr id="54" name="Freeform 54"/>
            <p:cNvSpPr/>
            <p:nvPr/>
          </p:nvSpPr>
          <p:spPr>
            <a:xfrm>
              <a:off x="5232908" y="938022"/>
              <a:ext cx="211963" cy="187452"/>
            </a:xfrm>
            <a:custGeom>
              <a:avLst/>
              <a:gdLst/>
              <a:ahLst/>
              <a:cxnLst/>
              <a:rect l="l" t="t" r="r" b="b"/>
              <a:pathLst>
                <a:path w="211963" h="187452">
                  <a:moveTo>
                    <a:pt x="1524" y="0"/>
                  </a:moveTo>
                  <a:lnTo>
                    <a:pt x="210439" y="0"/>
                  </a:lnTo>
                  <a:lnTo>
                    <a:pt x="210439" y="1524"/>
                  </a:lnTo>
                  <a:lnTo>
                    <a:pt x="210439" y="0"/>
                  </a:lnTo>
                  <a:lnTo>
                    <a:pt x="211963" y="0"/>
                  </a:lnTo>
                  <a:lnTo>
                    <a:pt x="211963" y="185928"/>
                  </a:lnTo>
                  <a:lnTo>
                    <a:pt x="210439" y="185928"/>
                  </a:lnTo>
                  <a:lnTo>
                    <a:pt x="210439" y="187452"/>
                  </a:lnTo>
                  <a:lnTo>
                    <a:pt x="1524" y="187452"/>
                  </a:lnTo>
                  <a:lnTo>
                    <a:pt x="1524" y="185928"/>
                  </a:lnTo>
                  <a:lnTo>
                    <a:pt x="0" y="185928"/>
                  </a:lnTo>
                  <a:lnTo>
                    <a:pt x="0" y="0"/>
                  </a:lnTo>
                  <a:lnTo>
                    <a:pt x="1524" y="0"/>
                  </a:lnTo>
                  <a:lnTo>
                    <a:pt x="1524" y="1524"/>
                  </a:lnTo>
                  <a:lnTo>
                    <a:pt x="1524" y="0"/>
                  </a:lnTo>
                  <a:moveTo>
                    <a:pt x="1524" y="3175"/>
                  </a:moveTo>
                  <a:lnTo>
                    <a:pt x="1524" y="1651"/>
                  </a:lnTo>
                  <a:lnTo>
                    <a:pt x="3048" y="1651"/>
                  </a:lnTo>
                  <a:lnTo>
                    <a:pt x="3048" y="187452"/>
                  </a:lnTo>
                  <a:lnTo>
                    <a:pt x="1524" y="187452"/>
                  </a:lnTo>
                  <a:lnTo>
                    <a:pt x="1524" y="184277"/>
                  </a:lnTo>
                  <a:lnTo>
                    <a:pt x="210439" y="184277"/>
                  </a:lnTo>
                  <a:lnTo>
                    <a:pt x="210439" y="187452"/>
                  </a:lnTo>
                  <a:lnTo>
                    <a:pt x="208915" y="187452"/>
                  </a:lnTo>
                  <a:lnTo>
                    <a:pt x="208915" y="1524"/>
                  </a:lnTo>
                  <a:lnTo>
                    <a:pt x="210439" y="1524"/>
                  </a:lnTo>
                  <a:lnTo>
                    <a:pt x="210439" y="3048"/>
                  </a:lnTo>
                  <a:lnTo>
                    <a:pt x="1524" y="3048"/>
                  </a:lnTo>
                  <a:close/>
                </a:path>
              </a:pathLst>
            </a:custGeom>
            <a:solidFill>
              <a:srgbClr val="000000">
                <a:alpha val="0"/>
              </a:srgbClr>
            </a:solidFill>
          </p:spPr>
        </p:sp>
      </p:grpSp>
      <p:sp>
        <p:nvSpPr>
          <p:cNvPr id="55" name="Freeform 55">
            <a:extLst>
              <a:ext uri="{C183D7F6-B498-43B3-948B-1728B52AA6E4}">
                <adec:decorative xmlns:adec="http://schemas.microsoft.com/office/drawing/2017/decorative" val="1"/>
              </a:ext>
            </a:extLst>
          </p:cNvPr>
          <p:cNvSpPr/>
          <p:nvPr/>
        </p:nvSpPr>
        <p:spPr>
          <a:xfrm>
            <a:off x="10251934" y="1205739"/>
            <a:ext cx="2527538" cy="4393146"/>
          </a:xfrm>
          <a:custGeom>
            <a:avLst/>
            <a:gdLst/>
            <a:ahLst/>
            <a:cxnLst/>
            <a:rect l="l" t="t" r="r" b="b"/>
            <a:pathLst>
              <a:path w="2527538" h="4393146">
                <a:moveTo>
                  <a:pt x="0" y="0"/>
                </a:moveTo>
                <a:lnTo>
                  <a:pt x="2527538" y="0"/>
                </a:lnTo>
                <a:lnTo>
                  <a:pt x="2527538" y="4393146"/>
                </a:lnTo>
                <a:lnTo>
                  <a:pt x="0" y="43931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6" name="TextBox 56"/>
          <p:cNvSpPr txBox="1"/>
          <p:nvPr/>
        </p:nvSpPr>
        <p:spPr>
          <a:xfrm>
            <a:off x="6693491" y="7176447"/>
            <a:ext cx="1266769"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Advice and signposting</a:t>
            </a:r>
          </a:p>
        </p:txBody>
      </p:sp>
      <p:sp>
        <p:nvSpPr>
          <p:cNvPr id="57" name="TextBox 57"/>
          <p:cNvSpPr txBox="1"/>
          <p:nvPr/>
        </p:nvSpPr>
        <p:spPr>
          <a:xfrm>
            <a:off x="8106287" y="2083885"/>
            <a:ext cx="676605" cy="306925"/>
          </a:xfrm>
          <a:prstGeom prst="rect">
            <a:avLst/>
          </a:prstGeom>
        </p:spPr>
        <p:txBody>
          <a:bodyPr lIns="0" tIns="0" rIns="0" bIns="0" rtlCol="0" anchor="t">
            <a:spAutoFit/>
          </a:bodyPr>
          <a:lstStyle/>
          <a:p>
            <a:pPr algn="ctr">
              <a:lnSpc>
                <a:spcPts val="1191"/>
              </a:lnSpc>
            </a:pPr>
            <a:r>
              <a:rPr lang="en-US" sz="955">
                <a:solidFill>
                  <a:srgbClr val="000000"/>
                </a:solidFill>
                <a:latin typeface="Proxima Nova"/>
                <a:ea typeface="Proxima Nova"/>
                <a:cs typeface="Proxima Nova"/>
                <a:sym typeface="Proxima Nova"/>
              </a:rPr>
              <a:t>Orthopaedic ICATS</a:t>
            </a:r>
          </a:p>
        </p:txBody>
      </p:sp>
      <p:sp>
        <p:nvSpPr>
          <p:cNvPr id="58" name="TextBox 58"/>
          <p:cNvSpPr txBox="1"/>
          <p:nvPr/>
        </p:nvSpPr>
        <p:spPr>
          <a:xfrm>
            <a:off x="8040435" y="1575818"/>
            <a:ext cx="810946" cy="306925"/>
          </a:xfrm>
          <a:prstGeom prst="rect">
            <a:avLst/>
          </a:prstGeom>
        </p:spPr>
        <p:txBody>
          <a:bodyPr lIns="0" tIns="0" rIns="0" bIns="0" rtlCol="0" anchor="t">
            <a:spAutoFit/>
          </a:bodyPr>
          <a:lstStyle/>
          <a:p>
            <a:pPr algn="ctr">
              <a:lnSpc>
                <a:spcPts val="1191"/>
              </a:lnSpc>
            </a:pPr>
            <a:r>
              <a:rPr lang="en-US" sz="955">
                <a:solidFill>
                  <a:srgbClr val="000000"/>
                </a:solidFill>
                <a:latin typeface="Proxima Nova"/>
                <a:ea typeface="Proxima Nova"/>
                <a:cs typeface="Proxima Nova"/>
                <a:sym typeface="Proxima Nova"/>
              </a:rPr>
              <a:t>GP or First Contact Physio</a:t>
            </a:r>
          </a:p>
        </p:txBody>
      </p:sp>
      <p:sp>
        <p:nvSpPr>
          <p:cNvPr id="59" name="TextBox 59"/>
          <p:cNvSpPr txBox="1"/>
          <p:nvPr/>
        </p:nvSpPr>
        <p:spPr>
          <a:xfrm>
            <a:off x="8368600" y="2649234"/>
            <a:ext cx="1307060" cy="306925"/>
          </a:xfrm>
          <a:prstGeom prst="rect">
            <a:avLst/>
          </a:prstGeom>
        </p:spPr>
        <p:txBody>
          <a:bodyPr lIns="0" tIns="0" rIns="0" bIns="0" rtlCol="0" anchor="t">
            <a:spAutoFit/>
          </a:bodyPr>
          <a:lstStyle/>
          <a:p>
            <a:pPr algn="ctr">
              <a:lnSpc>
                <a:spcPts val="1191"/>
              </a:lnSpc>
            </a:pPr>
            <a:r>
              <a:rPr lang="en-US" sz="955">
                <a:solidFill>
                  <a:srgbClr val="000000"/>
                </a:solidFill>
                <a:latin typeface="Proxima Nova"/>
                <a:ea typeface="Proxima Nova"/>
                <a:cs typeface="Proxima Nova"/>
                <a:sym typeface="Proxima Nova"/>
              </a:rPr>
              <a:t>Signs and symptoms of inflammatory back pain?</a:t>
            </a:r>
          </a:p>
        </p:txBody>
      </p:sp>
      <p:sp>
        <p:nvSpPr>
          <p:cNvPr id="60" name="TextBox 60"/>
          <p:cNvSpPr txBox="1"/>
          <p:nvPr/>
        </p:nvSpPr>
        <p:spPr>
          <a:xfrm>
            <a:off x="9225901" y="2083885"/>
            <a:ext cx="643563" cy="306925"/>
          </a:xfrm>
          <a:prstGeom prst="rect">
            <a:avLst/>
          </a:prstGeom>
        </p:spPr>
        <p:txBody>
          <a:bodyPr lIns="0" tIns="0" rIns="0" bIns="0" rtlCol="0" anchor="t">
            <a:spAutoFit/>
          </a:bodyPr>
          <a:lstStyle/>
          <a:p>
            <a:pPr algn="ctr">
              <a:lnSpc>
                <a:spcPts val="1191"/>
              </a:lnSpc>
            </a:pPr>
            <a:r>
              <a:rPr lang="en-US" sz="955">
                <a:solidFill>
                  <a:srgbClr val="000000"/>
                </a:solidFill>
                <a:latin typeface="Proxima Nova"/>
                <a:ea typeface="Proxima Nova"/>
                <a:cs typeface="Proxima Nova"/>
                <a:sym typeface="Proxima Nova"/>
              </a:rPr>
              <a:t>Emergency Department</a:t>
            </a:r>
          </a:p>
        </p:txBody>
      </p:sp>
      <p:sp>
        <p:nvSpPr>
          <p:cNvPr id="61" name="TextBox 61"/>
          <p:cNvSpPr txBox="1"/>
          <p:nvPr/>
        </p:nvSpPr>
        <p:spPr>
          <a:xfrm>
            <a:off x="9115838" y="1575818"/>
            <a:ext cx="868150" cy="306925"/>
          </a:xfrm>
          <a:prstGeom prst="rect">
            <a:avLst/>
          </a:prstGeom>
        </p:spPr>
        <p:txBody>
          <a:bodyPr lIns="0" tIns="0" rIns="0" bIns="0" rtlCol="0" anchor="t">
            <a:spAutoFit/>
          </a:bodyPr>
          <a:lstStyle/>
          <a:p>
            <a:pPr algn="ctr">
              <a:lnSpc>
                <a:spcPts val="1191"/>
              </a:lnSpc>
            </a:pPr>
            <a:r>
              <a:rPr lang="en-US" sz="955">
                <a:solidFill>
                  <a:srgbClr val="000000"/>
                </a:solidFill>
                <a:latin typeface="Proxima Nova"/>
                <a:ea typeface="Proxima Nova"/>
                <a:cs typeface="Proxima Nova"/>
                <a:sym typeface="Proxima Nova"/>
              </a:rPr>
              <a:t>Musculoskeletal Physiotherapy</a:t>
            </a:r>
          </a:p>
        </p:txBody>
      </p:sp>
      <p:sp>
        <p:nvSpPr>
          <p:cNvPr id="62" name="TextBox 62"/>
          <p:cNvSpPr txBox="1"/>
          <p:nvPr/>
        </p:nvSpPr>
        <p:spPr>
          <a:xfrm>
            <a:off x="8519967" y="8850622"/>
            <a:ext cx="1640258"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Pharmacological management</a:t>
            </a:r>
          </a:p>
        </p:txBody>
      </p:sp>
      <p:sp>
        <p:nvSpPr>
          <p:cNvPr id="63" name="TextBox 63"/>
          <p:cNvSpPr txBox="1"/>
          <p:nvPr/>
        </p:nvSpPr>
        <p:spPr>
          <a:xfrm>
            <a:off x="10069849" y="7976963"/>
            <a:ext cx="441987"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Educate</a:t>
            </a:r>
          </a:p>
        </p:txBody>
      </p:sp>
      <p:sp>
        <p:nvSpPr>
          <p:cNvPr id="64" name="TextBox 64"/>
          <p:cNvSpPr txBox="1"/>
          <p:nvPr/>
        </p:nvSpPr>
        <p:spPr>
          <a:xfrm>
            <a:off x="9996426" y="6754363"/>
            <a:ext cx="591735"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Investigate</a:t>
            </a:r>
          </a:p>
        </p:txBody>
      </p:sp>
      <p:sp>
        <p:nvSpPr>
          <p:cNvPr id="65" name="TextBox 65"/>
          <p:cNvSpPr txBox="1"/>
          <p:nvPr/>
        </p:nvSpPr>
        <p:spPr>
          <a:xfrm>
            <a:off x="9837939" y="8420797"/>
            <a:ext cx="915085"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Initiate treatment</a:t>
            </a:r>
          </a:p>
        </p:txBody>
      </p:sp>
      <p:sp>
        <p:nvSpPr>
          <p:cNvPr id="66" name="TextBox 66"/>
          <p:cNvSpPr txBox="1"/>
          <p:nvPr/>
        </p:nvSpPr>
        <p:spPr>
          <a:xfrm>
            <a:off x="9808694" y="7197378"/>
            <a:ext cx="974705"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Confirm diagnosis</a:t>
            </a:r>
          </a:p>
        </p:txBody>
      </p:sp>
      <p:sp>
        <p:nvSpPr>
          <p:cNvPr id="67" name="TextBox 67"/>
          <p:cNvSpPr txBox="1"/>
          <p:nvPr/>
        </p:nvSpPr>
        <p:spPr>
          <a:xfrm>
            <a:off x="9611770" y="4173923"/>
            <a:ext cx="1400447"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Diagnostic investigations?</a:t>
            </a:r>
          </a:p>
        </p:txBody>
      </p:sp>
      <p:sp>
        <p:nvSpPr>
          <p:cNvPr id="68" name="TextBox 68"/>
          <p:cNvSpPr txBox="1"/>
          <p:nvPr/>
        </p:nvSpPr>
        <p:spPr>
          <a:xfrm>
            <a:off x="9366692" y="6232927"/>
            <a:ext cx="1877167" cy="306925"/>
          </a:xfrm>
          <a:prstGeom prst="rect">
            <a:avLst/>
          </a:prstGeom>
        </p:spPr>
        <p:txBody>
          <a:bodyPr lIns="0" tIns="0" rIns="0" bIns="0" rtlCol="0" anchor="t">
            <a:spAutoFit/>
          </a:bodyPr>
          <a:lstStyle/>
          <a:p>
            <a:pPr algn="ctr">
              <a:lnSpc>
                <a:spcPts val="1191"/>
              </a:lnSpc>
            </a:pPr>
            <a:r>
              <a:rPr lang="en-US" sz="955">
                <a:solidFill>
                  <a:srgbClr val="000000"/>
                </a:solidFill>
                <a:latin typeface="Proxima Nova"/>
                <a:ea typeface="Proxima Nova"/>
                <a:cs typeface="Proxima Nova"/>
                <a:sym typeface="Proxima Nova"/>
              </a:rPr>
              <a:t>Co-located Rheumatologist and Advanced Practice Physiotherapist</a:t>
            </a:r>
          </a:p>
        </p:txBody>
      </p:sp>
      <p:sp>
        <p:nvSpPr>
          <p:cNvPr id="69" name="TextBox 69"/>
          <p:cNvSpPr txBox="1"/>
          <p:nvPr/>
        </p:nvSpPr>
        <p:spPr>
          <a:xfrm>
            <a:off x="10621599" y="1634172"/>
            <a:ext cx="699258"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Dermatology</a:t>
            </a:r>
          </a:p>
        </p:txBody>
      </p:sp>
      <p:sp>
        <p:nvSpPr>
          <p:cNvPr id="70" name="TextBox 70"/>
          <p:cNvSpPr txBox="1"/>
          <p:nvPr/>
        </p:nvSpPr>
        <p:spPr>
          <a:xfrm>
            <a:off x="10556460" y="2142236"/>
            <a:ext cx="832150"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Ophthalmology</a:t>
            </a:r>
          </a:p>
        </p:txBody>
      </p:sp>
      <p:sp>
        <p:nvSpPr>
          <p:cNvPr id="71" name="TextBox 71"/>
          <p:cNvSpPr txBox="1"/>
          <p:nvPr/>
        </p:nvSpPr>
        <p:spPr>
          <a:xfrm>
            <a:off x="10846122" y="8854710"/>
            <a:ext cx="769266"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Physiotherapy</a:t>
            </a:r>
          </a:p>
        </p:txBody>
      </p:sp>
      <p:sp>
        <p:nvSpPr>
          <p:cNvPr id="72" name="TextBox 72"/>
          <p:cNvSpPr txBox="1"/>
          <p:nvPr/>
        </p:nvSpPr>
        <p:spPr>
          <a:xfrm>
            <a:off x="10908981" y="2649234"/>
            <a:ext cx="1307060" cy="306925"/>
          </a:xfrm>
          <a:prstGeom prst="rect">
            <a:avLst/>
          </a:prstGeom>
        </p:spPr>
        <p:txBody>
          <a:bodyPr lIns="0" tIns="0" rIns="0" bIns="0" rtlCol="0" anchor="t">
            <a:spAutoFit/>
          </a:bodyPr>
          <a:lstStyle/>
          <a:p>
            <a:pPr algn="ctr">
              <a:lnSpc>
                <a:spcPts val="1191"/>
              </a:lnSpc>
            </a:pPr>
            <a:r>
              <a:rPr lang="en-US" sz="955">
                <a:solidFill>
                  <a:srgbClr val="000000"/>
                </a:solidFill>
                <a:latin typeface="Proxima Nova"/>
                <a:ea typeface="Proxima Nova"/>
                <a:cs typeface="Proxima Nova"/>
                <a:sym typeface="Proxima Nova"/>
              </a:rPr>
              <a:t>Signs and symptoms of inflammatory back pain?</a:t>
            </a:r>
          </a:p>
        </p:txBody>
      </p:sp>
      <p:sp>
        <p:nvSpPr>
          <p:cNvPr id="73" name="TextBox 73"/>
          <p:cNvSpPr txBox="1"/>
          <p:nvPr/>
        </p:nvSpPr>
        <p:spPr>
          <a:xfrm>
            <a:off x="11651953" y="2142236"/>
            <a:ext cx="912911"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Other specialties</a:t>
            </a:r>
          </a:p>
        </p:txBody>
      </p:sp>
      <p:sp>
        <p:nvSpPr>
          <p:cNvPr id="74" name="TextBox 74"/>
          <p:cNvSpPr txBox="1"/>
          <p:nvPr/>
        </p:nvSpPr>
        <p:spPr>
          <a:xfrm>
            <a:off x="11636644" y="1634172"/>
            <a:ext cx="944141" cy="174657"/>
          </a:xfrm>
          <a:prstGeom prst="rect">
            <a:avLst/>
          </a:prstGeom>
        </p:spPr>
        <p:txBody>
          <a:bodyPr lIns="0" tIns="0" rIns="0" bIns="0" rtlCol="0" anchor="t">
            <a:spAutoFit/>
          </a:bodyPr>
          <a:lstStyle/>
          <a:p>
            <a:pPr algn="l">
              <a:lnSpc>
                <a:spcPts val="1337"/>
              </a:lnSpc>
            </a:pPr>
            <a:r>
              <a:rPr lang="en-US" sz="955">
                <a:solidFill>
                  <a:srgbClr val="000000"/>
                </a:solidFill>
                <a:latin typeface="Proxima Nova"/>
                <a:ea typeface="Proxima Nova"/>
                <a:cs typeface="Proxima Nova"/>
                <a:sym typeface="Proxima Nova"/>
              </a:rPr>
              <a:t>Gastroenterology</a:t>
            </a:r>
          </a:p>
        </p:txBody>
      </p:sp>
      <p:sp>
        <p:nvSpPr>
          <p:cNvPr id="75" name="TextBox 75"/>
          <p:cNvSpPr txBox="1"/>
          <p:nvPr/>
        </p:nvSpPr>
        <p:spPr>
          <a:xfrm>
            <a:off x="5518798" y="5177197"/>
            <a:ext cx="1547738" cy="548313"/>
          </a:xfrm>
          <a:prstGeom prst="rect">
            <a:avLst/>
          </a:prstGeom>
        </p:spPr>
        <p:txBody>
          <a:bodyPr lIns="0" tIns="0" rIns="0" bIns="0" rtlCol="0" anchor="t">
            <a:spAutoFit/>
          </a:bodyPr>
          <a:lstStyle/>
          <a:p>
            <a:pPr algn="ctr">
              <a:lnSpc>
                <a:spcPts val="1431"/>
              </a:lnSpc>
            </a:pPr>
            <a:r>
              <a:rPr lang="en-US" sz="1146">
                <a:solidFill>
                  <a:srgbClr val="000000"/>
                </a:solidFill>
                <a:latin typeface="Proxima Nova"/>
                <a:ea typeface="Proxima Nova"/>
                <a:cs typeface="Proxima Nova"/>
                <a:sym typeface="Proxima Nova"/>
              </a:rPr>
              <a:t>Patient remains on local non-inflammatory back pain pathways</a:t>
            </a:r>
          </a:p>
        </p:txBody>
      </p:sp>
      <p:sp>
        <p:nvSpPr>
          <p:cNvPr id="76" name="TextBox 76"/>
          <p:cNvSpPr txBox="1"/>
          <p:nvPr/>
        </p:nvSpPr>
        <p:spPr>
          <a:xfrm>
            <a:off x="8284931" y="1287294"/>
            <a:ext cx="1477138" cy="203872"/>
          </a:xfrm>
          <a:prstGeom prst="rect">
            <a:avLst/>
          </a:prstGeom>
        </p:spPr>
        <p:txBody>
          <a:bodyPr lIns="0" tIns="0" rIns="0" bIns="0" rtlCol="0" anchor="t">
            <a:spAutoFit/>
          </a:bodyPr>
          <a:lstStyle/>
          <a:p>
            <a:pPr algn="l">
              <a:lnSpc>
                <a:spcPts val="1604"/>
              </a:lnSpc>
            </a:pPr>
            <a:r>
              <a:rPr lang="en-US" sz="1146">
                <a:solidFill>
                  <a:srgbClr val="000000"/>
                </a:solidFill>
                <a:latin typeface="Proxima Nova"/>
                <a:ea typeface="Proxima Nova"/>
                <a:cs typeface="Proxima Nova"/>
                <a:sym typeface="Proxima Nova"/>
              </a:rPr>
              <a:t>Back pain assessment:</a:t>
            </a:r>
          </a:p>
        </p:txBody>
      </p:sp>
      <p:sp>
        <p:nvSpPr>
          <p:cNvPr id="77" name="TextBox 77"/>
          <p:cNvSpPr txBox="1"/>
          <p:nvPr/>
        </p:nvSpPr>
        <p:spPr>
          <a:xfrm>
            <a:off x="8215416" y="3646306"/>
            <a:ext cx="1619503" cy="203872"/>
          </a:xfrm>
          <a:prstGeom prst="rect">
            <a:avLst/>
          </a:prstGeom>
        </p:spPr>
        <p:txBody>
          <a:bodyPr lIns="0" tIns="0" rIns="0" bIns="0" rtlCol="0" anchor="t">
            <a:spAutoFit/>
          </a:bodyPr>
          <a:lstStyle/>
          <a:p>
            <a:pPr algn="l">
              <a:lnSpc>
                <a:spcPts val="1604"/>
              </a:lnSpc>
            </a:pPr>
            <a:r>
              <a:rPr lang="en-US" sz="1146">
                <a:solidFill>
                  <a:srgbClr val="000000"/>
                </a:solidFill>
                <a:latin typeface="Proxima Nova"/>
                <a:ea typeface="Proxima Nova"/>
                <a:cs typeface="Proxima Nova"/>
                <a:sym typeface="Proxima Nova"/>
              </a:rPr>
              <a:t>Screen using SPADE tool</a:t>
            </a:r>
          </a:p>
        </p:txBody>
      </p:sp>
      <p:sp>
        <p:nvSpPr>
          <p:cNvPr id="78" name="TextBox 78"/>
          <p:cNvSpPr txBox="1"/>
          <p:nvPr/>
        </p:nvSpPr>
        <p:spPr>
          <a:xfrm>
            <a:off x="9351213" y="5803108"/>
            <a:ext cx="1908216" cy="203872"/>
          </a:xfrm>
          <a:prstGeom prst="rect">
            <a:avLst/>
          </a:prstGeom>
        </p:spPr>
        <p:txBody>
          <a:bodyPr lIns="0" tIns="0" rIns="0" bIns="0" rtlCol="0" anchor="t">
            <a:spAutoFit/>
          </a:bodyPr>
          <a:lstStyle/>
          <a:p>
            <a:pPr algn="l">
              <a:lnSpc>
                <a:spcPts val="1604"/>
              </a:lnSpc>
            </a:pPr>
            <a:r>
              <a:rPr lang="en-US" sz="1146">
                <a:solidFill>
                  <a:srgbClr val="000000"/>
                </a:solidFill>
                <a:latin typeface="Proxima Nova"/>
                <a:ea typeface="Proxima Nova"/>
                <a:cs typeface="Proxima Nova"/>
                <a:sym typeface="Proxima Nova"/>
              </a:rPr>
              <a:t>Inflammatory Back Pain Clinic</a:t>
            </a:r>
          </a:p>
        </p:txBody>
      </p:sp>
      <p:sp>
        <p:nvSpPr>
          <p:cNvPr id="79" name="TextBox 79"/>
          <p:cNvSpPr txBox="1"/>
          <p:nvPr/>
        </p:nvSpPr>
        <p:spPr>
          <a:xfrm>
            <a:off x="9185780" y="9816877"/>
            <a:ext cx="2220055" cy="203872"/>
          </a:xfrm>
          <a:prstGeom prst="rect">
            <a:avLst/>
          </a:prstGeom>
        </p:spPr>
        <p:txBody>
          <a:bodyPr lIns="0" tIns="0" rIns="0" bIns="0" rtlCol="0" anchor="t">
            <a:spAutoFit/>
          </a:bodyPr>
          <a:lstStyle/>
          <a:p>
            <a:pPr algn="l">
              <a:lnSpc>
                <a:spcPts val="1604"/>
              </a:lnSpc>
            </a:pPr>
            <a:r>
              <a:rPr lang="en-US" sz="1146">
                <a:solidFill>
                  <a:srgbClr val="000000"/>
                </a:solidFill>
                <a:latin typeface="Proxima Nova"/>
                <a:ea typeface="Proxima Nova"/>
                <a:cs typeface="Proxima Nova"/>
                <a:sym typeface="Proxima Nova"/>
              </a:rPr>
              <a:t>Axial SpA Long-term Management</a:t>
            </a:r>
          </a:p>
        </p:txBody>
      </p:sp>
      <p:sp>
        <p:nvSpPr>
          <p:cNvPr id="80" name="TextBox 80"/>
          <p:cNvSpPr txBox="1"/>
          <p:nvPr/>
        </p:nvSpPr>
        <p:spPr>
          <a:xfrm>
            <a:off x="10637272" y="3646300"/>
            <a:ext cx="1861318" cy="203872"/>
          </a:xfrm>
          <a:prstGeom prst="rect">
            <a:avLst/>
          </a:prstGeom>
        </p:spPr>
        <p:txBody>
          <a:bodyPr lIns="0" tIns="0" rIns="0" bIns="0" rtlCol="0" anchor="t">
            <a:spAutoFit/>
          </a:bodyPr>
          <a:lstStyle/>
          <a:p>
            <a:pPr algn="l">
              <a:lnSpc>
                <a:spcPts val="1604"/>
              </a:lnSpc>
            </a:pPr>
            <a:r>
              <a:rPr lang="en-US" sz="1146">
                <a:solidFill>
                  <a:srgbClr val="000000"/>
                </a:solidFill>
                <a:latin typeface="Proxima Nova"/>
                <a:ea typeface="Proxima Nova"/>
                <a:cs typeface="Proxima Nova"/>
                <a:sym typeface="Proxima Nova"/>
              </a:rPr>
              <a:t>Screen using local measures</a:t>
            </a:r>
          </a:p>
        </p:txBody>
      </p:sp>
      <p:sp>
        <p:nvSpPr>
          <p:cNvPr id="81" name="TextBox 81"/>
          <p:cNvSpPr txBox="1"/>
          <p:nvPr/>
        </p:nvSpPr>
        <p:spPr>
          <a:xfrm>
            <a:off x="10506533" y="1285526"/>
            <a:ext cx="2000320" cy="200800"/>
          </a:xfrm>
          <a:prstGeom prst="rect">
            <a:avLst/>
          </a:prstGeom>
        </p:spPr>
        <p:txBody>
          <a:bodyPr lIns="0" tIns="0" rIns="0" bIns="0" rtlCol="0" anchor="t">
            <a:spAutoFit/>
          </a:bodyPr>
          <a:lstStyle/>
          <a:p>
            <a:pPr algn="ctr">
              <a:lnSpc>
                <a:spcPts val="1604"/>
              </a:lnSpc>
            </a:pPr>
            <a:r>
              <a:rPr lang="en-US" sz="1145">
                <a:solidFill>
                  <a:srgbClr val="000000"/>
                </a:solidFill>
                <a:latin typeface="Proxima Nova"/>
                <a:ea typeface="Proxima Nova"/>
                <a:cs typeface="Proxima Nova"/>
                <a:sym typeface="Proxima Nova"/>
              </a:rPr>
              <a:t>Identified in secondary care</a:t>
            </a:r>
          </a:p>
        </p:txBody>
      </p:sp>
      <p:sp>
        <p:nvSpPr>
          <p:cNvPr id="82" name="TextBox 82"/>
          <p:cNvSpPr txBox="1"/>
          <p:nvPr/>
        </p:nvSpPr>
        <p:spPr>
          <a:xfrm>
            <a:off x="7305699" y="3196640"/>
            <a:ext cx="126610" cy="126389"/>
          </a:xfrm>
          <a:prstGeom prst="rect">
            <a:avLst/>
          </a:prstGeom>
        </p:spPr>
        <p:txBody>
          <a:bodyPr lIns="0" tIns="0" rIns="0" bIns="0" rtlCol="0" anchor="t">
            <a:spAutoFit/>
          </a:bodyPr>
          <a:lstStyle/>
          <a:p>
            <a:pPr algn="l">
              <a:lnSpc>
                <a:spcPts val="1069"/>
              </a:lnSpc>
            </a:pPr>
            <a:r>
              <a:rPr lang="en-US" sz="764">
                <a:solidFill>
                  <a:srgbClr val="1F1F1F"/>
                </a:solidFill>
                <a:latin typeface="Proxima Nova"/>
                <a:ea typeface="Proxima Nova"/>
                <a:cs typeface="Proxima Nova"/>
                <a:sym typeface="Proxima Nova"/>
              </a:rPr>
              <a:t>No</a:t>
            </a:r>
          </a:p>
        </p:txBody>
      </p:sp>
      <p:sp>
        <p:nvSpPr>
          <p:cNvPr id="83" name="TextBox 83"/>
          <p:cNvSpPr txBox="1"/>
          <p:nvPr/>
        </p:nvSpPr>
        <p:spPr>
          <a:xfrm>
            <a:off x="7126491" y="3694131"/>
            <a:ext cx="493394" cy="126389"/>
          </a:xfrm>
          <a:prstGeom prst="rect">
            <a:avLst/>
          </a:prstGeom>
        </p:spPr>
        <p:txBody>
          <a:bodyPr lIns="0" tIns="0" rIns="0" bIns="0" rtlCol="0" anchor="t">
            <a:spAutoFit/>
          </a:bodyPr>
          <a:lstStyle/>
          <a:p>
            <a:pPr algn="l">
              <a:lnSpc>
                <a:spcPts val="1069"/>
              </a:lnSpc>
            </a:pPr>
            <a:r>
              <a:rPr lang="en-US" sz="764">
                <a:solidFill>
                  <a:srgbClr val="1F1F1F"/>
                </a:solidFill>
                <a:latin typeface="Proxima Nova"/>
                <a:ea typeface="Proxima Nova"/>
                <a:cs typeface="Proxima Nova"/>
                <a:sym typeface="Proxima Nova"/>
              </a:rPr>
              <a:t>Improbable</a:t>
            </a:r>
          </a:p>
        </p:txBody>
      </p:sp>
      <p:sp>
        <p:nvSpPr>
          <p:cNvPr id="84" name="TextBox 84"/>
          <p:cNvSpPr txBox="1"/>
          <p:nvPr/>
        </p:nvSpPr>
        <p:spPr>
          <a:xfrm>
            <a:off x="8892373" y="7218833"/>
            <a:ext cx="126610" cy="126389"/>
          </a:xfrm>
          <a:prstGeom prst="rect">
            <a:avLst/>
          </a:prstGeom>
        </p:spPr>
        <p:txBody>
          <a:bodyPr lIns="0" tIns="0" rIns="0" bIns="0" rtlCol="0" anchor="t">
            <a:spAutoFit/>
          </a:bodyPr>
          <a:lstStyle/>
          <a:p>
            <a:pPr algn="l">
              <a:lnSpc>
                <a:spcPts val="1069"/>
              </a:lnSpc>
            </a:pPr>
            <a:r>
              <a:rPr lang="en-US" sz="764">
                <a:solidFill>
                  <a:srgbClr val="1F1F1F"/>
                </a:solidFill>
                <a:latin typeface="Proxima Nova"/>
                <a:ea typeface="Proxima Nova"/>
                <a:cs typeface="Proxima Nova"/>
                <a:sym typeface="Proxima Nova"/>
              </a:rPr>
              <a:t>No</a:t>
            </a:r>
          </a:p>
        </p:txBody>
      </p:sp>
      <p:sp>
        <p:nvSpPr>
          <p:cNvPr id="85" name="TextBox 85"/>
          <p:cNvSpPr txBox="1"/>
          <p:nvPr/>
        </p:nvSpPr>
        <p:spPr>
          <a:xfrm>
            <a:off x="8934501" y="3228908"/>
            <a:ext cx="151112" cy="126389"/>
          </a:xfrm>
          <a:prstGeom prst="rect">
            <a:avLst/>
          </a:prstGeom>
        </p:spPr>
        <p:txBody>
          <a:bodyPr lIns="0" tIns="0" rIns="0" bIns="0" rtlCol="0" anchor="t">
            <a:spAutoFit/>
          </a:bodyPr>
          <a:lstStyle/>
          <a:p>
            <a:pPr algn="l">
              <a:lnSpc>
                <a:spcPts val="1069"/>
              </a:lnSpc>
            </a:pPr>
            <a:r>
              <a:rPr lang="en-US" sz="764">
                <a:solidFill>
                  <a:srgbClr val="1F1F1F"/>
                </a:solidFill>
                <a:latin typeface="Proxima Nova"/>
                <a:ea typeface="Proxima Nova"/>
                <a:cs typeface="Proxima Nova"/>
                <a:sym typeface="Proxima Nova"/>
              </a:rPr>
              <a:t>Yes</a:t>
            </a:r>
          </a:p>
        </p:txBody>
      </p:sp>
      <p:sp>
        <p:nvSpPr>
          <p:cNvPr id="86" name="TextBox 86"/>
          <p:cNvSpPr txBox="1"/>
          <p:nvPr/>
        </p:nvSpPr>
        <p:spPr>
          <a:xfrm>
            <a:off x="8817452" y="4576132"/>
            <a:ext cx="391139" cy="126389"/>
          </a:xfrm>
          <a:prstGeom prst="rect">
            <a:avLst/>
          </a:prstGeom>
        </p:spPr>
        <p:txBody>
          <a:bodyPr lIns="0" tIns="0" rIns="0" bIns="0" rtlCol="0" anchor="t">
            <a:spAutoFit/>
          </a:bodyPr>
          <a:lstStyle/>
          <a:p>
            <a:pPr algn="l">
              <a:lnSpc>
                <a:spcPts val="1069"/>
              </a:lnSpc>
            </a:pPr>
            <a:r>
              <a:rPr lang="en-US" sz="764">
                <a:solidFill>
                  <a:srgbClr val="1F1F1F"/>
                </a:solidFill>
                <a:latin typeface="Proxima Nova"/>
                <a:ea typeface="Proxima Nova"/>
                <a:cs typeface="Proxima Nova"/>
                <a:sym typeface="Proxima Nova"/>
              </a:rPr>
              <a:t>Probable</a:t>
            </a:r>
          </a:p>
        </p:txBody>
      </p:sp>
      <p:sp>
        <p:nvSpPr>
          <p:cNvPr id="87" name="TextBox 87"/>
          <p:cNvSpPr txBox="1"/>
          <p:nvPr/>
        </p:nvSpPr>
        <p:spPr>
          <a:xfrm>
            <a:off x="10212086" y="7639859"/>
            <a:ext cx="151112" cy="126389"/>
          </a:xfrm>
          <a:prstGeom prst="rect">
            <a:avLst/>
          </a:prstGeom>
        </p:spPr>
        <p:txBody>
          <a:bodyPr lIns="0" tIns="0" rIns="0" bIns="0" rtlCol="0" anchor="t">
            <a:spAutoFit/>
          </a:bodyPr>
          <a:lstStyle/>
          <a:p>
            <a:pPr algn="l">
              <a:lnSpc>
                <a:spcPts val="1069"/>
              </a:lnSpc>
            </a:pPr>
            <a:r>
              <a:rPr lang="en-US" sz="764">
                <a:solidFill>
                  <a:srgbClr val="1F1F1F"/>
                </a:solidFill>
                <a:latin typeface="Proxima Nova"/>
                <a:ea typeface="Proxima Nova"/>
                <a:cs typeface="Proxima Nova"/>
                <a:sym typeface="Proxima Nova"/>
              </a:rPr>
              <a:t>Yes</a:t>
            </a:r>
          </a:p>
        </p:txBody>
      </p:sp>
      <p:sp>
        <p:nvSpPr>
          <p:cNvPr id="88" name="TextBox 88"/>
          <p:cNvSpPr txBox="1"/>
          <p:nvPr/>
        </p:nvSpPr>
        <p:spPr>
          <a:xfrm>
            <a:off x="10159393" y="4702408"/>
            <a:ext cx="300530" cy="126389"/>
          </a:xfrm>
          <a:prstGeom prst="rect">
            <a:avLst/>
          </a:prstGeom>
        </p:spPr>
        <p:txBody>
          <a:bodyPr lIns="0" tIns="0" rIns="0" bIns="0" rtlCol="0" anchor="t">
            <a:spAutoFit/>
          </a:bodyPr>
          <a:lstStyle/>
          <a:p>
            <a:pPr algn="l">
              <a:lnSpc>
                <a:spcPts val="1069"/>
              </a:lnSpc>
            </a:pPr>
            <a:r>
              <a:rPr lang="en-US" sz="764">
                <a:solidFill>
                  <a:srgbClr val="000000"/>
                </a:solidFill>
                <a:latin typeface="Proxima Nova"/>
                <a:ea typeface="Proxima Nova"/>
                <a:cs typeface="Proxima Nova"/>
                <a:sym typeface="Proxima Nova"/>
              </a:rPr>
              <a:t>Bloods</a:t>
            </a:r>
          </a:p>
        </p:txBody>
      </p:sp>
      <p:sp>
        <p:nvSpPr>
          <p:cNvPr id="89" name="TextBox 89"/>
          <p:cNvSpPr txBox="1"/>
          <p:nvPr/>
        </p:nvSpPr>
        <p:spPr>
          <a:xfrm>
            <a:off x="10163093" y="4519419"/>
            <a:ext cx="346005" cy="126389"/>
          </a:xfrm>
          <a:prstGeom prst="rect">
            <a:avLst/>
          </a:prstGeom>
        </p:spPr>
        <p:txBody>
          <a:bodyPr lIns="0" tIns="0" rIns="0" bIns="0" rtlCol="0" anchor="t">
            <a:spAutoFit/>
          </a:bodyPr>
          <a:lstStyle/>
          <a:p>
            <a:pPr algn="l">
              <a:lnSpc>
                <a:spcPts val="1069"/>
              </a:lnSpc>
            </a:pPr>
            <a:r>
              <a:rPr lang="en-US" sz="764">
                <a:solidFill>
                  <a:srgbClr val="000000"/>
                </a:solidFill>
                <a:latin typeface="Proxima Nova"/>
                <a:ea typeface="Proxima Nova"/>
                <a:cs typeface="Proxima Nova"/>
                <a:sym typeface="Proxima Nova"/>
              </a:rPr>
              <a:t>Imaging</a:t>
            </a:r>
          </a:p>
        </p:txBody>
      </p:sp>
      <p:sp>
        <p:nvSpPr>
          <p:cNvPr id="90" name="TextBox 90"/>
          <p:cNvSpPr txBox="1"/>
          <p:nvPr/>
        </p:nvSpPr>
        <p:spPr>
          <a:xfrm>
            <a:off x="10159127" y="4891312"/>
            <a:ext cx="382876" cy="126389"/>
          </a:xfrm>
          <a:prstGeom prst="rect">
            <a:avLst/>
          </a:prstGeom>
        </p:spPr>
        <p:txBody>
          <a:bodyPr lIns="0" tIns="0" rIns="0" bIns="0" rtlCol="0" anchor="t">
            <a:spAutoFit/>
          </a:bodyPr>
          <a:lstStyle/>
          <a:p>
            <a:pPr algn="l">
              <a:lnSpc>
                <a:spcPts val="1069"/>
              </a:lnSpc>
            </a:pPr>
            <a:r>
              <a:rPr lang="en-US" sz="764">
                <a:solidFill>
                  <a:srgbClr val="000000"/>
                </a:solidFill>
                <a:latin typeface="Proxima Nova"/>
                <a:ea typeface="Proxima Nova"/>
                <a:cs typeface="Proxima Nova"/>
                <a:sym typeface="Proxima Nova"/>
              </a:rPr>
              <a:t>HLA B27</a:t>
            </a:r>
          </a:p>
        </p:txBody>
      </p:sp>
      <p:sp>
        <p:nvSpPr>
          <p:cNvPr id="91" name="TextBox 91"/>
          <p:cNvSpPr txBox="1"/>
          <p:nvPr/>
        </p:nvSpPr>
        <p:spPr>
          <a:xfrm>
            <a:off x="11474892" y="3217152"/>
            <a:ext cx="176913" cy="123533"/>
          </a:xfrm>
          <a:prstGeom prst="rect">
            <a:avLst/>
          </a:prstGeom>
        </p:spPr>
        <p:txBody>
          <a:bodyPr lIns="0" tIns="0" rIns="0" bIns="0" rtlCol="0" anchor="t">
            <a:spAutoFit/>
          </a:bodyPr>
          <a:lstStyle/>
          <a:p>
            <a:pPr algn="l">
              <a:lnSpc>
                <a:spcPts val="1069"/>
              </a:lnSpc>
            </a:pPr>
            <a:r>
              <a:rPr lang="en-US" sz="764">
                <a:solidFill>
                  <a:srgbClr val="1F1F1F"/>
                </a:solidFill>
                <a:latin typeface="Proxima Nova"/>
                <a:ea typeface="Proxima Nova"/>
                <a:cs typeface="Proxima Nova"/>
                <a:sym typeface="Proxima Nova"/>
              </a:rPr>
              <a:t>Yes</a:t>
            </a:r>
          </a:p>
        </p:txBody>
      </p:sp>
      <p:sp>
        <p:nvSpPr>
          <p:cNvPr id="92" name="TextBox 92"/>
          <p:cNvSpPr txBox="1"/>
          <p:nvPr/>
        </p:nvSpPr>
        <p:spPr>
          <a:xfrm>
            <a:off x="11302443" y="4576132"/>
            <a:ext cx="503782" cy="126389"/>
          </a:xfrm>
          <a:prstGeom prst="rect">
            <a:avLst/>
          </a:prstGeom>
        </p:spPr>
        <p:txBody>
          <a:bodyPr lIns="0" tIns="0" rIns="0" bIns="0" rtlCol="0" anchor="t">
            <a:spAutoFit/>
          </a:bodyPr>
          <a:lstStyle/>
          <a:p>
            <a:pPr algn="l">
              <a:lnSpc>
                <a:spcPts val="1069"/>
              </a:lnSpc>
            </a:pPr>
            <a:r>
              <a:rPr lang="en-US" sz="764">
                <a:solidFill>
                  <a:srgbClr val="1F1F1F"/>
                </a:solidFill>
                <a:latin typeface="Proxima Nova"/>
                <a:ea typeface="Proxima Nova"/>
                <a:cs typeface="Proxima Nova"/>
                <a:sym typeface="Proxima Nova"/>
              </a:rPr>
              <a:t>Criteria met</a:t>
            </a:r>
          </a:p>
        </p:txBody>
      </p:sp>
      <p:sp>
        <p:nvSpPr>
          <p:cNvPr id="93" name="TextBox 93"/>
          <p:cNvSpPr txBox="1"/>
          <p:nvPr/>
        </p:nvSpPr>
        <p:spPr>
          <a:xfrm>
            <a:off x="9585860" y="4330419"/>
            <a:ext cx="1469685" cy="135875"/>
          </a:xfrm>
          <a:prstGeom prst="rect">
            <a:avLst/>
          </a:prstGeom>
        </p:spPr>
        <p:txBody>
          <a:bodyPr lIns="0" tIns="0" rIns="0" bIns="0" rtlCol="0" anchor="t">
            <a:spAutoFit/>
          </a:bodyPr>
          <a:lstStyle/>
          <a:p>
            <a:pPr algn="l">
              <a:lnSpc>
                <a:spcPts val="1102"/>
              </a:lnSpc>
            </a:pPr>
            <a:r>
              <a:rPr lang="en-US" sz="787">
                <a:solidFill>
                  <a:srgbClr val="000000"/>
                </a:solidFill>
                <a:latin typeface="Proxima Nova Italics"/>
                <a:ea typeface="Proxima Nova Italics"/>
                <a:cs typeface="Proxima Nova Italics"/>
                <a:sym typeface="Proxima Nova Italics"/>
              </a:rPr>
              <a:t>(Depending on scope of practice)</a:t>
            </a:r>
          </a:p>
        </p:txBody>
      </p:sp>
      <p:sp>
        <p:nvSpPr>
          <p:cNvPr id="94" name="TextBox 94"/>
          <p:cNvSpPr txBox="1"/>
          <p:nvPr/>
        </p:nvSpPr>
        <p:spPr>
          <a:xfrm>
            <a:off x="9356483" y="439307"/>
            <a:ext cx="1896934" cy="262304"/>
          </a:xfrm>
          <a:prstGeom prst="rect">
            <a:avLst/>
          </a:prstGeom>
        </p:spPr>
        <p:txBody>
          <a:bodyPr lIns="0" tIns="0" rIns="0" bIns="0" rtlCol="0" anchor="t">
            <a:spAutoFit/>
          </a:bodyPr>
          <a:lstStyle/>
          <a:p>
            <a:pPr algn="l">
              <a:lnSpc>
                <a:spcPts val="2139"/>
              </a:lnSpc>
            </a:pPr>
            <a:r>
              <a:rPr lang="en-US" sz="1528">
                <a:solidFill>
                  <a:srgbClr val="000000"/>
                </a:solidFill>
                <a:latin typeface="Proxima Nova"/>
                <a:ea typeface="Proxima Nova"/>
                <a:cs typeface="Proxima Nova"/>
                <a:sym typeface="Proxima Nova"/>
              </a:rPr>
              <a:t>Patient with back pain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0E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1583030"/>
            <a:ext cx="18288000" cy="2573937"/>
            <a:chOff x="0" y="0"/>
            <a:chExt cx="4816593" cy="677909"/>
          </a:xfrm>
        </p:grpSpPr>
        <p:sp>
          <p:nvSpPr>
            <p:cNvPr id="3" name="Freeform 3"/>
            <p:cNvSpPr/>
            <p:nvPr/>
          </p:nvSpPr>
          <p:spPr>
            <a:xfrm>
              <a:off x="0" y="0"/>
              <a:ext cx="4816592" cy="677909"/>
            </a:xfrm>
            <a:custGeom>
              <a:avLst/>
              <a:gdLst/>
              <a:ahLst/>
              <a:cxnLst/>
              <a:rect l="l" t="t" r="r" b="b"/>
              <a:pathLst>
                <a:path w="4816592" h="677909">
                  <a:moveTo>
                    <a:pt x="0" y="0"/>
                  </a:moveTo>
                  <a:lnTo>
                    <a:pt x="4816592" y="0"/>
                  </a:lnTo>
                  <a:lnTo>
                    <a:pt x="4816592" y="677909"/>
                  </a:lnTo>
                  <a:lnTo>
                    <a:pt x="0" y="677909"/>
                  </a:lnTo>
                  <a:close/>
                </a:path>
              </a:pathLst>
            </a:custGeom>
            <a:solidFill>
              <a:srgbClr val="FAFAFA"/>
            </a:solidFill>
          </p:spPr>
        </p:sp>
        <p:sp>
          <p:nvSpPr>
            <p:cNvPr id="4" name="TextBox 4"/>
            <p:cNvSpPr txBox="1"/>
            <p:nvPr/>
          </p:nvSpPr>
          <p:spPr>
            <a:xfrm>
              <a:off x="0" y="-28575"/>
              <a:ext cx="4816593" cy="706484"/>
            </a:xfrm>
            <a:prstGeom prst="rect">
              <a:avLst/>
            </a:prstGeom>
          </p:spPr>
          <p:txBody>
            <a:bodyPr lIns="50800" tIns="50800" rIns="50800" bIns="50800" rtlCol="0" anchor="ctr"/>
            <a:lstStyle/>
            <a:p>
              <a:pPr algn="ctr">
                <a:lnSpc>
                  <a:spcPts val="2100"/>
                </a:lnSpc>
              </a:pPr>
              <a:endParaRPr/>
            </a:p>
          </p:txBody>
        </p:sp>
      </p:grpSp>
      <p:grpSp>
        <p:nvGrpSpPr>
          <p:cNvPr id="5" name="Group 5" descr="Patient letter asking for feedback"/>
          <p:cNvGrpSpPr/>
          <p:nvPr/>
        </p:nvGrpSpPr>
        <p:grpSpPr>
          <a:xfrm>
            <a:off x="725567" y="358232"/>
            <a:ext cx="7265995" cy="9570536"/>
            <a:chOff x="0" y="0"/>
            <a:chExt cx="14912392" cy="19642125"/>
          </a:xfrm>
        </p:grpSpPr>
        <p:sp>
          <p:nvSpPr>
            <p:cNvPr id="6" name="Freeform 6"/>
            <p:cNvSpPr/>
            <p:nvPr/>
          </p:nvSpPr>
          <p:spPr>
            <a:xfrm>
              <a:off x="0" y="0"/>
              <a:ext cx="14912392" cy="19642125"/>
            </a:xfrm>
            <a:custGeom>
              <a:avLst/>
              <a:gdLst/>
              <a:ahLst/>
              <a:cxnLst/>
              <a:rect l="l" t="t" r="r" b="b"/>
              <a:pathLst>
                <a:path w="14912392" h="19642125">
                  <a:moveTo>
                    <a:pt x="14912392" y="471034"/>
                  </a:moveTo>
                  <a:lnTo>
                    <a:pt x="14912392" y="19171090"/>
                  </a:lnTo>
                  <a:cubicBezTo>
                    <a:pt x="14912392" y="19431336"/>
                    <a:pt x="14800613" y="19642125"/>
                    <a:pt x="14662603" y="19642125"/>
                  </a:cubicBezTo>
                  <a:lnTo>
                    <a:pt x="249789" y="19642125"/>
                  </a:lnTo>
                  <a:cubicBezTo>
                    <a:pt x="111780" y="19642125"/>
                    <a:pt x="0" y="19431336"/>
                    <a:pt x="0" y="19171090"/>
                  </a:cubicBezTo>
                  <a:lnTo>
                    <a:pt x="0" y="471034"/>
                  </a:lnTo>
                  <a:cubicBezTo>
                    <a:pt x="0" y="210788"/>
                    <a:pt x="111780" y="0"/>
                    <a:pt x="249789" y="0"/>
                  </a:cubicBezTo>
                  <a:lnTo>
                    <a:pt x="14662603" y="0"/>
                  </a:lnTo>
                  <a:cubicBezTo>
                    <a:pt x="14800613" y="0"/>
                    <a:pt x="14912392" y="210788"/>
                    <a:pt x="14912392" y="471034"/>
                  </a:cubicBezTo>
                  <a:close/>
                </a:path>
              </a:pathLst>
            </a:custGeom>
            <a:solidFill>
              <a:srgbClr val="FAFAFA"/>
            </a:solidFill>
            <a:ln w="12700" cap="sq">
              <a:solidFill>
                <a:srgbClr val="000000"/>
              </a:solidFill>
              <a:prstDash val="solid"/>
              <a:miter/>
            </a:ln>
          </p:spPr>
        </p:sp>
      </p:grpSp>
      <p:grpSp>
        <p:nvGrpSpPr>
          <p:cNvPr id="7" name="Group 7" descr="patient letter asking for feedback"/>
          <p:cNvGrpSpPr/>
          <p:nvPr/>
        </p:nvGrpSpPr>
        <p:grpSpPr>
          <a:xfrm>
            <a:off x="800809" y="457339"/>
            <a:ext cx="7115510" cy="9372322"/>
            <a:chOff x="0" y="0"/>
            <a:chExt cx="9487347" cy="12496429"/>
          </a:xfrm>
        </p:grpSpPr>
        <p:sp>
          <p:nvSpPr>
            <p:cNvPr id="8" name="Freeform 8"/>
            <p:cNvSpPr/>
            <p:nvPr/>
          </p:nvSpPr>
          <p:spPr>
            <a:xfrm>
              <a:off x="574362" y="10832622"/>
              <a:ext cx="7696127" cy="254634"/>
            </a:xfrm>
            <a:custGeom>
              <a:avLst/>
              <a:gdLst/>
              <a:ahLst/>
              <a:cxnLst/>
              <a:rect l="l" t="t" r="r" b="b"/>
              <a:pathLst>
                <a:path w="7696127" h="254634">
                  <a:moveTo>
                    <a:pt x="0" y="0"/>
                  </a:moveTo>
                  <a:lnTo>
                    <a:pt x="7696127" y="0"/>
                  </a:lnTo>
                  <a:lnTo>
                    <a:pt x="7696127" y="254634"/>
                  </a:lnTo>
                  <a:lnTo>
                    <a:pt x="0" y="254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3583863" y="7800470"/>
              <a:ext cx="2330151" cy="2308133"/>
            </a:xfrm>
            <a:custGeom>
              <a:avLst/>
              <a:gdLst/>
              <a:ahLst/>
              <a:cxnLst/>
              <a:rect l="l" t="t" r="r" b="b"/>
              <a:pathLst>
                <a:path w="2330151" h="2308133">
                  <a:moveTo>
                    <a:pt x="0" y="0"/>
                  </a:moveTo>
                  <a:lnTo>
                    <a:pt x="2330151" y="0"/>
                  </a:lnTo>
                  <a:lnTo>
                    <a:pt x="2330151" y="2308133"/>
                  </a:lnTo>
                  <a:lnTo>
                    <a:pt x="0" y="2308133"/>
                  </a:lnTo>
                  <a:lnTo>
                    <a:pt x="0" y="0"/>
                  </a:lnTo>
                  <a:close/>
                </a:path>
              </a:pathLst>
            </a:custGeom>
            <a:blipFill>
              <a:blip r:embed="rId4"/>
              <a:stretch>
                <a:fillRect/>
              </a:stretch>
            </a:blipFill>
          </p:spPr>
        </p:sp>
        <p:sp>
          <p:nvSpPr>
            <p:cNvPr id="10" name="Freeform 10"/>
            <p:cNvSpPr/>
            <p:nvPr/>
          </p:nvSpPr>
          <p:spPr>
            <a:xfrm>
              <a:off x="422000" y="0"/>
              <a:ext cx="2729021" cy="927750"/>
            </a:xfrm>
            <a:custGeom>
              <a:avLst/>
              <a:gdLst/>
              <a:ahLst/>
              <a:cxnLst/>
              <a:rect l="l" t="t" r="r" b="b"/>
              <a:pathLst>
                <a:path w="2729021" h="927750">
                  <a:moveTo>
                    <a:pt x="0" y="0"/>
                  </a:moveTo>
                  <a:lnTo>
                    <a:pt x="2729021" y="0"/>
                  </a:lnTo>
                  <a:lnTo>
                    <a:pt x="2729021" y="927750"/>
                  </a:lnTo>
                  <a:lnTo>
                    <a:pt x="0" y="927750"/>
                  </a:lnTo>
                  <a:lnTo>
                    <a:pt x="0" y="0"/>
                  </a:lnTo>
                  <a:close/>
                </a:path>
              </a:pathLst>
            </a:custGeom>
            <a:blipFill>
              <a:blip r:embed="rId5"/>
              <a:stretch>
                <a:fillRect/>
              </a:stretch>
            </a:blipFill>
          </p:spPr>
        </p:sp>
        <p:sp>
          <p:nvSpPr>
            <p:cNvPr id="11" name="Freeform 11"/>
            <p:cNvSpPr/>
            <p:nvPr/>
          </p:nvSpPr>
          <p:spPr>
            <a:xfrm>
              <a:off x="0" y="1213495"/>
              <a:ext cx="9487347" cy="837611"/>
            </a:xfrm>
            <a:custGeom>
              <a:avLst/>
              <a:gdLst/>
              <a:ahLst/>
              <a:cxnLst/>
              <a:rect l="l" t="t" r="r" b="b"/>
              <a:pathLst>
                <a:path w="9487347" h="837611">
                  <a:moveTo>
                    <a:pt x="0" y="0"/>
                  </a:moveTo>
                  <a:lnTo>
                    <a:pt x="9487347" y="0"/>
                  </a:lnTo>
                  <a:lnTo>
                    <a:pt x="9487347" y="837611"/>
                  </a:lnTo>
                  <a:lnTo>
                    <a:pt x="0" y="8376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499372" y="5746336"/>
              <a:ext cx="8378517" cy="21539"/>
            </a:xfrm>
            <a:custGeom>
              <a:avLst/>
              <a:gdLst/>
              <a:ahLst/>
              <a:cxnLst/>
              <a:rect l="l" t="t" r="r" b="b"/>
              <a:pathLst>
                <a:path w="8378517" h="21539">
                  <a:moveTo>
                    <a:pt x="0" y="0"/>
                  </a:moveTo>
                  <a:lnTo>
                    <a:pt x="8378517" y="0"/>
                  </a:lnTo>
                  <a:lnTo>
                    <a:pt x="8378517" y="21538"/>
                  </a:lnTo>
                  <a:lnTo>
                    <a:pt x="0" y="215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3"/>
            <p:cNvSpPr txBox="1"/>
            <p:nvPr/>
          </p:nvSpPr>
          <p:spPr>
            <a:xfrm>
              <a:off x="574362" y="136875"/>
              <a:ext cx="53511" cy="372620"/>
            </a:xfrm>
            <a:prstGeom prst="rect">
              <a:avLst/>
            </a:prstGeom>
          </p:spPr>
          <p:txBody>
            <a:bodyPr lIns="0" tIns="0" rIns="0" bIns="0" rtlCol="0" anchor="t">
              <a:spAutoFit/>
            </a:bodyPr>
            <a:lstStyle/>
            <a:p>
              <a:pPr algn="l">
                <a:lnSpc>
                  <a:spcPts val="2826"/>
                </a:lnSpc>
              </a:pPr>
              <a:r>
                <a:rPr lang="en-US" sz="1130" spc="-16">
                  <a:solidFill>
                    <a:srgbClr val="000000"/>
                  </a:solidFill>
                  <a:latin typeface="IBM Plex Sans"/>
                  <a:ea typeface="IBM Plex Sans"/>
                  <a:cs typeface="IBM Plex Sans"/>
                  <a:sym typeface="IBM Plex Sans"/>
                </a:rPr>
                <a:t> </a:t>
              </a:r>
            </a:p>
          </p:txBody>
        </p:sp>
        <p:sp>
          <p:nvSpPr>
            <p:cNvPr id="14" name="TextBox 14"/>
            <p:cNvSpPr txBox="1"/>
            <p:nvPr/>
          </p:nvSpPr>
          <p:spPr>
            <a:xfrm>
              <a:off x="574362" y="2176183"/>
              <a:ext cx="1601321" cy="372620"/>
            </a:xfrm>
            <a:prstGeom prst="rect">
              <a:avLst/>
            </a:prstGeom>
          </p:spPr>
          <p:txBody>
            <a:bodyPr lIns="0" tIns="0" rIns="0" bIns="0" rtlCol="0" anchor="t">
              <a:spAutoFit/>
            </a:bodyPr>
            <a:lstStyle/>
            <a:p>
              <a:pPr algn="l">
                <a:lnSpc>
                  <a:spcPts val="2826"/>
                </a:lnSpc>
              </a:pPr>
              <a:r>
                <a:rPr lang="en-US" sz="1130" spc="-16">
                  <a:solidFill>
                    <a:srgbClr val="000000"/>
                  </a:solidFill>
                  <a:latin typeface="IBM Plex Sans"/>
                  <a:ea typeface="IBM Plex Sans"/>
                  <a:cs typeface="IBM Plex Sans"/>
                  <a:sym typeface="IBM Plex Sans"/>
                </a:rPr>
                <a:t>Dear Service User, </a:t>
              </a:r>
            </a:p>
          </p:txBody>
        </p:sp>
        <p:sp>
          <p:nvSpPr>
            <p:cNvPr id="15" name="TextBox 15"/>
            <p:cNvSpPr txBox="1"/>
            <p:nvPr/>
          </p:nvSpPr>
          <p:spPr>
            <a:xfrm>
              <a:off x="5915126" y="9789531"/>
              <a:ext cx="53511" cy="333993"/>
            </a:xfrm>
            <a:prstGeom prst="rect">
              <a:avLst/>
            </a:prstGeom>
          </p:spPr>
          <p:txBody>
            <a:bodyPr lIns="0" tIns="0" rIns="0" bIns="0" rtlCol="0" anchor="t">
              <a:spAutoFit/>
            </a:bodyPr>
            <a:lstStyle/>
            <a:p>
              <a:pPr algn="l">
                <a:lnSpc>
                  <a:spcPts val="2532"/>
                </a:lnSpc>
              </a:pPr>
              <a:r>
                <a:rPr lang="en-US" sz="1130" spc="-16">
                  <a:solidFill>
                    <a:srgbClr val="000000"/>
                  </a:solidFill>
                  <a:latin typeface="IBM Plex Sans"/>
                  <a:ea typeface="IBM Plex Sans"/>
                  <a:cs typeface="IBM Plex Sans"/>
                  <a:sym typeface="IBM Plex Sans"/>
                </a:rPr>
                <a:t> </a:t>
              </a:r>
            </a:p>
          </p:txBody>
        </p:sp>
        <p:sp>
          <p:nvSpPr>
            <p:cNvPr id="16" name="TextBox 16"/>
            <p:cNvSpPr txBox="1"/>
            <p:nvPr/>
          </p:nvSpPr>
          <p:spPr>
            <a:xfrm>
              <a:off x="574362" y="10218388"/>
              <a:ext cx="7903556" cy="787739"/>
            </a:xfrm>
            <a:prstGeom prst="rect">
              <a:avLst/>
            </a:prstGeom>
          </p:spPr>
          <p:txBody>
            <a:bodyPr lIns="0" tIns="0" rIns="0" bIns="0" rtlCol="0" anchor="t">
              <a:spAutoFit/>
            </a:bodyPr>
            <a:lstStyle/>
            <a:p>
              <a:pPr algn="l">
                <a:lnSpc>
                  <a:spcPts val="2532"/>
                </a:lnSpc>
              </a:pPr>
              <a:r>
                <a:rPr lang="en-US" sz="1130" spc="-16">
                  <a:solidFill>
                    <a:srgbClr val="000000"/>
                  </a:solidFill>
                  <a:latin typeface="IBM Plex Sans"/>
                  <a:ea typeface="IBM Plex Sans"/>
                  <a:cs typeface="IBM Plex Sans"/>
                  <a:sym typeface="IBM Plex Sans"/>
                </a:rPr>
                <a:t>What you tell us is </a:t>
              </a:r>
              <a:r>
                <a:rPr lang="en-US" sz="1130" spc="-16">
                  <a:solidFill>
                    <a:srgbClr val="000000"/>
                  </a:solidFill>
                  <a:latin typeface="IBM Plex Sans Bold"/>
                  <a:ea typeface="IBM Plex Sans Bold"/>
                  <a:cs typeface="IBM Plex Sans Bold"/>
                  <a:sym typeface="IBM Plex Sans Bold"/>
                </a:rPr>
                <a:t>anonymous</a:t>
              </a:r>
              <a:r>
                <a:rPr lang="en-US" sz="1130" spc="-16">
                  <a:solidFill>
                    <a:srgbClr val="000000"/>
                  </a:solidFill>
                  <a:latin typeface="IBM Plex Sans"/>
                  <a:ea typeface="IBM Plex Sans"/>
                  <a:cs typeface="IBM Plex Sans"/>
                  <a:sym typeface="IBM Plex Sans"/>
                </a:rPr>
                <a:t> and taking part is </a:t>
              </a:r>
              <a:r>
                <a:rPr lang="en-US" sz="1130" spc="-16">
                  <a:solidFill>
                    <a:srgbClr val="000000"/>
                  </a:solidFill>
                  <a:latin typeface="IBM Plex Sans Bold"/>
                  <a:ea typeface="IBM Plex Sans Bold"/>
                  <a:cs typeface="IBM Plex Sans Bold"/>
                  <a:sym typeface="IBM Plex Sans Bold"/>
                </a:rPr>
                <a:t>voluntary</a:t>
              </a:r>
              <a:r>
                <a:rPr lang="en-US" sz="1130" spc="-16">
                  <a:solidFill>
                    <a:srgbClr val="000000"/>
                  </a:solidFill>
                  <a:latin typeface="IBM Plex Sans"/>
                  <a:ea typeface="IBM Plex Sans"/>
                  <a:cs typeface="IBM Plex Sans"/>
                  <a:sym typeface="IBM Plex Sans"/>
                </a:rPr>
                <a:t>. </a:t>
              </a:r>
            </a:p>
            <a:p>
              <a:pPr algn="l">
                <a:lnSpc>
                  <a:spcPts val="2826"/>
                </a:lnSpc>
              </a:pPr>
              <a:r>
                <a:rPr lang="en-US" sz="1130" spc="-16">
                  <a:solidFill>
                    <a:srgbClr val="000000"/>
                  </a:solidFill>
                  <a:latin typeface="IBM Plex Sans"/>
                  <a:ea typeface="IBM Plex Sans"/>
                  <a:cs typeface="IBM Plex Sans"/>
                  <a:sym typeface="IBM Plex Sans"/>
                </a:rPr>
                <a:t>Please do not write your name or anything else that may identify you on this questionnaire. </a:t>
              </a:r>
            </a:p>
          </p:txBody>
        </p:sp>
        <p:sp>
          <p:nvSpPr>
            <p:cNvPr id="17" name="TextBox 17"/>
            <p:cNvSpPr txBox="1"/>
            <p:nvPr/>
          </p:nvSpPr>
          <p:spPr>
            <a:xfrm>
              <a:off x="574362" y="11645174"/>
              <a:ext cx="3475680" cy="851255"/>
            </a:xfrm>
            <a:prstGeom prst="rect">
              <a:avLst/>
            </a:prstGeom>
          </p:spPr>
          <p:txBody>
            <a:bodyPr lIns="0" tIns="0" rIns="0" bIns="0" rtlCol="0" anchor="t">
              <a:spAutoFit/>
            </a:bodyPr>
            <a:lstStyle/>
            <a:p>
              <a:pPr algn="l">
                <a:lnSpc>
                  <a:spcPts val="2826"/>
                </a:lnSpc>
              </a:pPr>
              <a:r>
                <a:rPr lang="en-US" sz="1130" spc="-16">
                  <a:solidFill>
                    <a:srgbClr val="000000"/>
                  </a:solidFill>
                  <a:latin typeface="IBM Plex Sans"/>
                  <a:ea typeface="IBM Plex Sans"/>
                  <a:cs typeface="IBM Plex Sans"/>
                  <a:sym typeface="IBM Plex Sans"/>
                </a:rPr>
                <a:t>Kindest regards, The Rheumatology Physiotherapy Team </a:t>
              </a:r>
            </a:p>
          </p:txBody>
        </p:sp>
        <p:sp>
          <p:nvSpPr>
            <p:cNvPr id="18" name="TextBox 18"/>
            <p:cNvSpPr txBox="1"/>
            <p:nvPr/>
          </p:nvSpPr>
          <p:spPr>
            <a:xfrm>
              <a:off x="574362" y="2937550"/>
              <a:ext cx="8111869" cy="496728"/>
            </a:xfrm>
            <a:prstGeom prst="rect">
              <a:avLst/>
            </a:prstGeom>
          </p:spPr>
          <p:txBody>
            <a:bodyPr lIns="0" tIns="0" rIns="0" bIns="0" rtlCol="0" anchor="t">
              <a:spAutoFit/>
            </a:bodyPr>
            <a:lstStyle/>
            <a:p>
              <a:pPr algn="l">
                <a:lnSpc>
                  <a:spcPts val="1503"/>
                </a:lnSpc>
              </a:pPr>
              <a:r>
                <a:rPr lang="en-US" sz="1130" spc="-16">
                  <a:solidFill>
                    <a:srgbClr val="000000"/>
                  </a:solidFill>
                  <a:latin typeface="IBM Plex Sans Bold"/>
                  <a:ea typeface="IBM Plex Sans Bold"/>
                  <a:cs typeface="IBM Plex Sans Bold"/>
                  <a:sym typeface="IBM Plex Sans Bold"/>
                </a:rPr>
                <a:t>Our Rheumatology Physiotherapy Team is hoping to improve its service for people with Axial Spondyloarthropathy / Ankylosing Spondylitis (AS). </a:t>
              </a:r>
            </a:p>
          </p:txBody>
        </p:sp>
        <p:sp>
          <p:nvSpPr>
            <p:cNvPr id="19" name="TextBox 19"/>
            <p:cNvSpPr txBox="1"/>
            <p:nvPr/>
          </p:nvSpPr>
          <p:spPr>
            <a:xfrm>
              <a:off x="574362" y="3802106"/>
              <a:ext cx="8022592" cy="1617071"/>
            </a:xfrm>
            <a:prstGeom prst="rect">
              <a:avLst/>
            </a:prstGeom>
          </p:spPr>
          <p:txBody>
            <a:bodyPr lIns="0" tIns="0" rIns="0" bIns="0" rtlCol="0" anchor="t">
              <a:spAutoFit/>
            </a:bodyPr>
            <a:lstStyle/>
            <a:p>
              <a:pPr algn="l">
                <a:lnSpc>
                  <a:spcPts val="2826"/>
                </a:lnSpc>
              </a:pPr>
              <a:r>
                <a:rPr lang="en-US" sz="1130" spc="-16">
                  <a:solidFill>
                    <a:srgbClr val="000000"/>
                  </a:solidFill>
                  <a:latin typeface="IBM Plex Sans"/>
                  <a:ea typeface="IBM Plex Sans"/>
                  <a:cs typeface="IBM Plex Sans"/>
                  <a:sym typeface="IBM Plex Sans"/>
                </a:rPr>
                <a:t>Each person with AS will have a different experience. We would like to know your views and experiences from the time of your diagnosis onwards. Your feedback will tell us what is important to you. It will influence how we can make your </a:t>
              </a:r>
            </a:p>
            <a:p>
              <a:pPr algn="l">
                <a:lnSpc>
                  <a:spcPts val="565"/>
                </a:lnSpc>
              </a:pPr>
              <a:r>
                <a:rPr lang="en-US" sz="1130" spc="-16">
                  <a:solidFill>
                    <a:srgbClr val="000000"/>
                  </a:solidFill>
                  <a:latin typeface="IBM Plex Sans"/>
                  <a:ea typeface="IBM Plex Sans"/>
                  <a:cs typeface="IBM Plex Sans"/>
                  <a:sym typeface="IBM Plex Sans"/>
                </a:rPr>
                <a:t>experience better. </a:t>
              </a:r>
            </a:p>
          </p:txBody>
        </p:sp>
        <p:sp>
          <p:nvSpPr>
            <p:cNvPr id="20" name="TextBox 20"/>
            <p:cNvSpPr txBox="1"/>
            <p:nvPr/>
          </p:nvSpPr>
          <p:spPr>
            <a:xfrm>
              <a:off x="574362" y="5969688"/>
              <a:ext cx="7854412" cy="659801"/>
            </a:xfrm>
            <a:prstGeom prst="rect">
              <a:avLst/>
            </a:prstGeom>
          </p:spPr>
          <p:txBody>
            <a:bodyPr lIns="0" tIns="0" rIns="0" bIns="0" rtlCol="0" anchor="t">
              <a:spAutoFit/>
            </a:bodyPr>
            <a:lstStyle/>
            <a:p>
              <a:pPr algn="l">
                <a:lnSpc>
                  <a:spcPts val="2826"/>
                </a:lnSpc>
              </a:pPr>
              <a:r>
                <a:rPr lang="en-US" sz="1130" spc="-16">
                  <a:solidFill>
                    <a:srgbClr val="000000"/>
                  </a:solidFill>
                  <a:latin typeface="IBM Plex Sans Bold"/>
                  <a:ea typeface="IBM Plex Sans Bold"/>
                  <a:cs typeface="IBM Plex Sans Bold"/>
                  <a:sym typeface="IBM Plex Sans Bold"/>
                </a:rPr>
                <a:t>We would really appreciate if you could take a few minutes to complete the attached </a:t>
              </a:r>
            </a:p>
            <a:p>
              <a:pPr algn="l">
                <a:lnSpc>
                  <a:spcPts val="565"/>
                </a:lnSpc>
              </a:pPr>
              <a:r>
                <a:rPr lang="en-US" sz="1130" spc="-16">
                  <a:solidFill>
                    <a:srgbClr val="000000"/>
                  </a:solidFill>
                  <a:latin typeface="IBM Plex Sans Bold"/>
                  <a:ea typeface="IBM Plex Sans Bold"/>
                  <a:cs typeface="IBM Plex Sans Bold"/>
                  <a:sym typeface="IBM Plex Sans Bold"/>
                </a:rPr>
                <a:t>questionnaire. </a:t>
              </a:r>
            </a:p>
          </p:txBody>
        </p:sp>
        <p:sp>
          <p:nvSpPr>
            <p:cNvPr id="21" name="TextBox 21"/>
            <p:cNvSpPr txBox="1"/>
            <p:nvPr/>
          </p:nvSpPr>
          <p:spPr>
            <a:xfrm>
              <a:off x="911321" y="6702957"/>
              <a:ext cx="7882472" cy="362568"/>
            </a:xfrm>
            <a:prstGeom prst="rect">
              <a:avLst/>
            </a:prstGeom>
          </p:spPr>
          <p:txBody>
            <a:bodyPr lIns="0" tIns="0" rIns="0" bIns="0" rtlCol="0" anchor="t">
              <a:spAutoFit/>
            </a:bodyPr>
            <a:lstStyle/>
            <a:p>
              <a:pPr algn="ctr">
                <a:lnSpc>
                  <a:spcPts val="2815"/>
                </a:lnSpc>
              </a:pPr>
              <a:r>
                <a:rPr lang="en-US" sz="1130" spc="-16">
                  <a:solidFill>
                    <a:srgbClr val="000000"/>
                  </a:solidFill>
                  <a:latin typeface="IBM Plex Sans Bold"/>
                  <a:ea typeface="IBM Plex Sans Bold"/>
                  <a:cs typeface="IBM Plex Sans Bold"/>
                  <a:sym typeface="IBM Plex Sans Bold"/>
                </a:rPr>
                <a:t>OR Please scan the QR code below if you would prefer to fill out an online questionnaire. </a:t>
              </a:r>
            </a:p>
          </p:txBody>
        </p:sp>
        <p:sp>
          <p:nvSpPr>
            <p:cNvPr id="22" name="TextBox 22"/>
            <p:cNvSpPr txBox="1"/>
            <p:nvPr/>
          </p:nvSpPr>
          <p:spPr>
            <a:xfrm>
              <a:off x="534157" y="1378480"/>
              <a:ext cx="4376004" cy="324659"/>
            </a:xfrm>
            <a:prstGeom prst="rect">
              <a:avLst/>
            </a:prstGeom>
          </p:spPr>
          <p:txBody>
            <a:bodyPr lIns="0" tIns="0" rIns="0" bIns="0" rtlCol="0" anchor="t">
              <a:spAutoFit/>
            </a:bodyPr>
            <a:lstStyle/>
            <a:p>
              <a:pPr algn="l">
                <a:lnSpc>
                  <a:spcPts val="2105"/>
                </a:lnSpc>
              </a:pPr>
              <a:r>
                <a:rPr lang="en-US" sz="1503" spc="-21">
                  <a:solidFill>
                    <a:srgbClr val="FFFFFF"/>
                  </a:solidFill>
                  <a:latin typeface="IBM Plex Sans Bold"/>
                  <a:ea typeface="IBM Plex Sans Bold"/>
                  <a:cs typeface="IBM Plex Sans Bold"/>
                  <a:sym typeface="IBM Plex Sans Bold"/>
                </a:rPr>
                <a:t>Have your say- what matters to you</a:t>
              </a:r>
            </a:p>
          </p:txBody>
        </p:sp>
        <p:sp>
          <p:nvSpPr>
            <p:cNvPr id="23" name="TextBox 23"/>
            <p:cNvSpPr txBox="1"/>
            <p:nvPr/>
          </p:nvSpPr>
          <p:spPr>
            <a:xfrm>
              <a:off x="4825442" y="1343612"/>
              <a:ext cx="210061" cy="366013"/>
            </a:xfrm>
            <a:prstGeom prst="rect">
              <a:avLst/>
            </a:prstGeom>
          </p:spPr>
          <p:txBody>
            <a:bodyPr lIns="0" tIns="0" rIns="0" bIns="0" rtlCol="0" anchor="t">
              <a:spAutoFit/>
            </a:bodyPr>
            <a:lstStyle/>
            <a:p>
              <a:pPr algn="l">
                <a:lnSpc>
                  <a:spcPts val="2374"/>
                </a:lnSpc>
              </a:pPr>
              <a:r>
                <a:rPr lang="en-US" sz="1695" spc="-20">
                  <a:solidFill>
                    <a:srgbClr val="FFFFFF"/>
                  </a:solidFill>
                  <a:latin typeface="IBM Plex Sans Bold"/>
                  <a:ea typeface="IBM Plex Sans Bold"/>
                  <a:cs typeface="IBM Plex Sans Bold"/>
                  <a:sym typeface="IBM Plex Sans Bold"/>
                </a:rPr>
                <a:t>? </a:t>
              </a:r>
            </a:p>
          </p:txBody>
        </p:sp>
      </p:grpSp>
      <p:sp>
        <p:nvSpPr>
          <p:cNvPr id="24" name="Freeform 24" descr="Feedback from people with AS"/>
          <p:cNvSpPr/>
          <p:nvPr/>
        </p:nvSpPr>
        <p:spPr>
          <a:xfrm>
            <a:off x="9144000" y="5143500"/>
            <a:ext cx="8222974" cy="4179575"/>
          </a:xfrm>
          <a:custGeom>
            <a:avLst/>
            <a:gdLst/>
            <a:ahLst/>
            <a:cxnLst/>
            <a:rect l="l" t="t" r="r" b="b"/>
            <a:pathLst>
              <a:path w="8222974" h="4179575">
                <a:moveTo>
                  <a:pt x="0" y="0"/>
                </a:moveTo>
                <a:lnTo>
                  <a:pt x="8222974" y="0"/>
                </a:lnTo>
                <a:lnTo>
                  <a:pt x="8222974" y="4179575"/>
                </a:lnTo>
                <a:lnTo>
                  <a:pt x="0" y="4179575"/>
                </a:lnTo>
                <a:lnTo>
                  <a:pt x="0" y="0"/>
                </a:lnTo>
                <a:close/>
              </a:path>
            </a:pathLst>
          </a:custGeom>
          <a:blipFill>
            <a:blip r:embed="rId10"/>
            <a:stretch>
              <a:fillRect/>
            </a:stretch>
          </a:blipFill>
        </p:spPr>
      </p:sp>
      <p:sp>
        <p:nvSpPr>
          <p:cNvPr id="25" name="TextBox 25"/>
          <p:cNvSpPr txBox="1">
            <a:spLocks noGrp="1"/>
          </p:cNvSpPr>
          <p:nvPr>
            <p:ph type="title" idx="4294967295"/>
          </p:nvPr>
        </p:nvSpPr>
        <p:spPr>
          <a:xfrm>
            <a:off x="8343144" y="2357554"/>
            <a:ext cx="9824686" cy="920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55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Service user questionnaire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6735247" cy="10287000"/>
            <a:chOff x="0" y="0"/>
            <a:chExt cx="1773892" cy="2709333"/>
          </a:xfrm>
        </p:grpSpPr>
        <p:sp>
          <p:nvSpPr>
            <p:cNvPr id="3" name="Freeform 3"/>
            <p:cNvSpPr/>
            <p:nvPr/>
          </p:nvSpPr>
          <p:spPr>
            <a:xfrm>
              <a:off x="0" y="0"/>
              <a:ext cx="1773892" cy="2709333"/>
            </a:xfrm>
            <a:custGeom>
              <a:avLst/>
              <a:gdLst/>
              <a:ahLst/>
              <a:cxnLst/>
              <a:rect l="l" t="t" r="r" b="b"/>
              <a:pathLst>
                <a:path w="1773892" h="2709333">
                  <a:moveTo>
                    <a:pt x="0" y="0"/>
                  </a:moveTo>
                  <a:lnTo>
                    <a:pt x="1773892" y="0"/>
                  </a:lnTo>
                  <a:lnTo>
                    <a:pt x="1773892" y="2709333"/>
                  </a:lnTo>
                  <a:lnTo>
                    <a:pt x="0" y="2709333"/>
                  </a:lnTo>
                  <a:close/>
                </a:path>
              </a:pathLst>
            </a:custGeom>
            <a:solidFill>
              <a:srgbClr val="D9E0ED"/>
            </a:solidFill>
          </p:spPr>
        </p:sp>
        <p:sp>
          <p:nvSpPr>
            <p:cNvPr id="4" name="TextBox 4"/>
            <p:cNvSpPr txBox="1"/>
            <p:nvPr/>
          </p:nvSpPr>
          <p:spPr>
            <a:xfrm>
              <a:off x="0" y="-28575"/>
              <a:ext cx="1773892" cy="2737908"/>
            </a:xfrm>
            <a:prstGeom prst="rect">
              <a:avLst/>
            </a:prstGeom>
          </p:spPr>
          <p:txBody>
            <a:bodyPr lIns="50800" tIns="50800" rIns="50800" bIns="50800" rtlCol="0" anchor="ctr"/>
            <a:lstStyle/>
            <a:p>
              <a:pPr algn="ctr">
                <a:lnSpc>
                  <a:spcPts val="2100"/>
                </a:lnSpc>
              </a:pPr>
              <a:endParaRPr/>
            </a:p>
          </p:txBody>
        </p:sp>
      </p:grpSp>
      <p:pic>
        <p:nvPicPr>
          <p:cNvPr id="5" name="Picture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04008" y="-622733"/>
            <a:ext cx="12251689" cy="11159499"/>
          </a:xfrm>
          <a:prstGeom prst="rect">
            <a:avLst/>
          </a:prstGeom>
        </p:spPr>
      </p:pic>
      <p:grpSp>
        <p:nvGrpSpPr>
          <p:cNvPr id="6" name="Group 6">
            <a:extLst>
              <a:ext uri="{C183D7F6-B498-43B3-948B-1728B52AA6E4}">
                <adec:decorative xmlns:adec="http://schemas.microsoft.com/office/drawing/2017/decorative" val="1"/>
              </a:ext>
            </a:extLst>
          </p:cNvPr>
          <p:cNvGrpSpPr/>
          <p:nvPr/>
        </p:nvGrpSpPr>
        <p:grpSpPr>
          <a:xfrm>
            <a:off x="625626" y="6906234"/>
            <a:ext cx="5357144" cy="1796220"/>
            <a:chOff x="0" y="0"/>
            <a:chExt cx="1410935" cy="473078"/>
          </a:xfrm>
        </p:grpSpPr>
        <p:sp>
          <p:nvSpPr>
            <p:cNvPr id="7" name="Freeform 7"/>
            <p:cNvSpPr/>
            <p:nvPr/>
          </p:nvSpPr>
          <p:spPr>
            <a:xfrm>
              <a:off x="0" y="0"/>
              <a:ext cx="1410935" cy="473078"/>
            </a:xfrm>
            <a:custGeom>
              <a:avLst/>
              <a:gdLst/>
              <a:ahLst/>
              <a:cxnLst/>
              <a:rect l="l" t="t" r="r" b="b"/>
              <a:pathLst>
                <a:path w="1410935" h="473078">
                  <a:moveTo>
                    <a:pt x="0" y="0"/>
                  </a:moveTo>
                  <a:lnTo>
                    <a:pt x="1410935" y="0"/>
                  </a:lnTo>
                  <a:lnTo>
                    <a:pt x="1410935" y="473078"/>
                  </a:lnTo>
                  <a:lnTo>
                    <a:pt x="0" y="473078"/>
                  </a:lnTo>
                  <a:close/>
                </a:path>
              </a:pathLst>
            </a:custGeom>
            <a:solidFill>
              <a:srgbClr val="000000">
                <a:alpha val="0"/>
              </a:srgbClr>
            </a:solidFill>
            <a:ln w="38100" cap="sq">
              <a:solidFill>
                <a:srgbClr val="000000"/>
              </a:solidFill>
              <a:prstDash val="solid"/>
              <a:miter/>
            </a:ln>
          </p:spPr>
        </p:sp>
        <p:sp>
          <p:nvSpPr>
            <p:cNvPr id="8" name="TextBox 8"/>
            <p:cNvSpPr txBox="1"/>
            <p:nvPr/>
          </p:nvSpPr>
          <p:spPr>
            <a:xfrm>
              <a:off x="0" y="-28575"/>
              <a:ext cx="1410935" cy="501653"/>
            </a:xfrm>
            <a:prstGeom prst="rect">
              <a:avLst/>
            </a:prstGeom>
          </p:spPr>
          <p:txBody>
            <a:bodyPr lIns="50800" tIns="50800" rIns="50800" bIns="50800" rtlCol="0" anchor="ctr"/>
            <a:lstStyle/>
            <a:p>
              <a:pPr algn="ctr">
                <a:lnSpc>
                  <a:spcPts val="2100"/>
                </a:lnSpc>
              </a:pPr>
              <a:endParaRPr/>
            </a:p>
          </p:txBody>
        </p:sp>
      </p:grpSp>
      <p:sp>
        <p:nvSpPr>
          <p:cNvPr id="9" name="TextBox 9"/>
          <p:cNvSpPr txBox="1">
            <a:spLocks noGrp="1"/>
          </p:cNvSpPr>
          <p:nvPr>
            <p:ph type="title" idx="4294967295"/>
          </p:nvPr>
        </p:nvSpPr>
        <p:spPr>
          <a:xfrm>
            <a:off x="625626" y="923925"/>
            <a:ext cx="6465795" cy="920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55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First 6 clinics </a:t>
            </a:r>
          </a:p>
        </p:txBody>
      </p:sp>
      <p:sp>
        <p:nvSpPr>
          <p:cNvPr id="10" name="TextBox 10"/>
          <p:cNvSpPr txBox="1"/>
          <p:nvPr/>
        </p:nvSpPr>
        <p:spPr>
          <a:xfrm>
            <a:off x="625626" y="2893577"/>
            <a:ext cx="5479607" cy="2877395"/>
          </a:xfrm>
          <a:prstGeom prst="rect">
            <a:avLst/>
          </a:prstGeom>
        </p:spPr>
        <p:txBody>
          <a:bodyPr lIns="0" tIns="0" rIns="0" bIns="0" rtlCol="0" anchor="t">
            <a:spAutoFit/>
          </a:bodyPr>
          <a:lstStyle/>
          <a:p>
            <a:pPr algn="l">
              <a:lnSpc>
                <a:spcPts val="5728"/>
              </a:lnSpc>
            </a:pPr>
            <a:r>
              <a:rPr lang="en-US" sz="4091">
                <a:solidFill>
                  <a:srgbClr val="000000"/>
                </a:solidFill>
                <a:latin typeface="Canva Sans"/>
                <a:ea typeface="Canva Sans"/>
                <a:cs typeface="Canva Sans"/>
                <a:sym typeface="Canva Sans"/>
              </a:rPr>
              <a:t>Results indicate that physiotherapy collaboration was effective</a:t>
            </a:r>
          </a:p>
        </p:txBody>
      </p:sp>
      <p:sp>
        <p:nvSpPr>
          <p:cNvPr id="11" name="TextBox 11"/>
          <p:cNvSpPr txBox="1"/>
          <p:nvPr/>
        </p:nvSpPr>
        <p:spPr>
          <a:xfrm>
            <a:off x="1028700" y="7178069"/>
            <a:ext cx="5169050" cy="1180465"/>
          </a:xfrm>
          <a:prstGeom prst="rect">
            <a:avLst/>
          </a:prstGeom>
        </p:spPr>
        <p:txBody>
          <a:bodyPr lIns="0" tIns="0" rIns="0" bIns="0" rtlCol="0" anchor="t">
            <a:spAutoFit/>
          </a:bodyPr>
          <a:lstStyle/>
          <a:p>
            <a:pPr algn="l">
              <a:lnSpc>
                <a:spcPts val="4759"/>
              </a:lnSpc>
            </a:pPr>
            <a:r>
              <a:rPr lang="en-US" sz="3399">
                <a:solidFill>
                  <a:srgbClr val="000000"/>
                </a:solidFill>
                <a:latin typeface="Canva Sans"/>
                <a:ea typeface="Canva Sans"/>
                <a:cs typeface="Canva Sans"/>
                <a:sym typeface="Canva Sans"/>
              </a:rPr>
              <a:t>45% of referrals came from physiotherapists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E3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4763" y="1249426"/>
            <a:ext cx="8787728" cy="9037574"/>
          </a:xfrm>
          <a:custGeom>
            <a:avLst/>
            <a:gdLst/>
            <a:ahLst/>
            <a:cxnLst/>
            <a:rect l="l" t="t" r="r" b="b"/>
            <a:pathLst>
              <a:path w="8787728" h="9037574">
                <a:moveTo>
                  <a:pt x="0" y="0"/>
                </a:moveTo>
                <a:lnTo>
                  <a:pt x="8787729" y="0"/>
                </a:lnTo>
                <a:lnTo>
                  <a:pt x="8787729" y="9037574"/>
                </a:lnTo>
                <a:lnTo>
                  <a:pt x="0" y="9037574"/>
                </a:lnTo>
                <a:lnTo>
                  <a:pt x="0" y="0"/>
                </a:lnTo>
                <a:close/>
              </a:path>
            </a:pathLst>
          </a:custGeom>
          <a:blipFill>
            <a:blip r:embed="rId2"/>
            <a:stretch>
              <a:fillRect l="-33434" r="-28131" b="-4667"/>
            </a:stretch>
          </a:blipFill>
        </p:spPr>
      </p:sp>
      <p:grpSp>
        <p:nvGrpSpPr>
          <p:cNvPr id="3" name="Group 3">
            <a:extLst>
              <a:ext uri="{C183D7F6-B498-43B3-948B-1728B52AA6E4}">
                <adec:decorative xmlns:adec="http://schemas.microsoft.com/office/drawing/2017/decorative" val="1"/>
              </a:ext>
            </a:extLst>
          </p:cNvPr>
          <p:cNvGrpSpPr/>
          <p:nvPr/>
        </p:nvGrpSpPr>
        <p:grpSpPr>
          <a:xfrm rot="-5400000">
            <a:off x="12953524" y="-1895957"/>
            <a:ext cx="2409819" cy="8259133"/>
            <a:chOff x="0" y="0"/>
            <a:chExt cx="461560" cy="1581897"/>
          </a:xfrm>
        </p:grpSpPr>
        <p:sp>
          <p:nvSpPr>
            <p:cNvPr id="4" name="Freeform 4"/>
            <p:cNvSpPr/>
            <p:nvPr/>
          </p:nvSpPr>
          <p:spPr>
            <a:xfrm>
              <a:off x="0" y="0"/>
              <a:ext cx="461560" cy="1581897"/>
            </a:xfrm>
            <a:custGeom>
              <a:avLst/>
              <a:gdLst/>
              <a:ahLst/>
              <a:cxnLst/>
              <a:rect l="l" t="t" r="r" b="b"/>
              <a:pathLst>
                <a:path w="461560" h="1581897">
                  <a:moveTo>
                    <a:pt x="153936" y="19070"/>
                  </a:moveTo>
                  <a:cubicBezTo>
                    <a:pt x="177523" y="7556"/>
                    <a:pt x="204501" y="0"/>
                    <a:pt x="230904" y="0"/>
                  </a:cubicBezTo>
                  <a:cubicBezTo>
                    <a:pt x="257308" y="0"/>
                    <a:pt x="282715" y="6476"/>
                    <a:pt x="306129" y="17990"/>
                  </a:cubicBezTo>
                  <a:cubicBezTo>
                    <a:pt x="306628" y="18350"/>
                    <a:pt x="307125" y="18350"/>
                    <a:pt x="307623" y="18710"/>
                  </a:cubicBezTo>
                  <a:cubicBezTo>
                    <a:pt x="395551" y="64765"/>
                    <a:pt x="460315" y="186379"/>
                    <a:pt x="461560" y="345586"/>
                  </a:cubicBezTo>
                  <a:lnTo>
                    <a:pt x="461560" y="1581897"/>
                  </a:lnTo>
                  <a:lnTo>
                    <a:pt x="0" y="1581897"/>
                  </a:lnTo>
                  <a:lnTo>
                    <a:pt x="0" y="346503"/>
                  </a:lnTo>
                  <a:cubicBezTo>
                    <a:pt x="1245" y="185660"/>
                    <a:pt x="65012" y="64045"/>
                    <a:pt x="153936" y="19070"/>
                  </a:cubicBezTo>
                  <a:close/>
                </a:path>
              </a:pathLst>
            </a:custGeom>
            <a:solidFill>
              <a:srgbClr val="FFFFFF"/>
            </a:solidFill>
          </p:spPr>
        </p:sp>
        <p:sp>
          <p:nvSpPr>
            <p:cNvPr id="5" name="TextBox 5"/>
            <p:cNvSpPr txBox="1"/>
            <p:nvPr/>
          </p:nvSpPr>
          <p:spPr>
            <a:xfrm>
              <a:off x="0" y="107950"/>
              <a:ext cx="461560" cy="1473947"/>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1283070" y="1328233"/>
            <a:ext cx="6008590" cy="1715503"/>
          </a:xfrm>
          <a:prstGeom prst="rect">
            <a:avLst/>
          </a:prstGeom>
        </p:spPr>
        <p:txBody>
          <a:bodyPr lIns="0" tIns="0" rIns="0" bIns="0" rtlCol="0" anchor="t">
            <a:spAutoFit/>
          </a:bodyPr>
          <a:lstStyle/>
          <a:p>
            <a:pPr algn="ctr">
              <a:lnSpc>
                <a:spcPts val="6928"/>
              </a:lnSpc>
            </a:pPr>
            <a:r>
              <a:rPr lang="en-US" sz="4949">
                <a:solidFill>
                  <a:srgbClr val="000000"/>
                </a:solidFill>
                <a:latin typeface="Canva Sans Bold"/>
                <a:ea typeface="Canva Sans Bold"/>
                <a:cs typeface="Canva Sans Bold"/>
                <a:sym typeface="Canva Sans Bold"/>
              </a:rPr>
              <a:t>Referrals from </a:t>
            </a:r>
          </a:p>
          <a:p>
            <a:pPr algn="ctr">
              <a:lnSpc>
                <a:spcPts val="6928"/>
              </a:lnSpc>
            </a:pPr>
            <a:r>
              <a:rPr lang="en-US" sz="4949">
                <a:solidFill>
                  <a:srgbClr val="000000"/>
                </a:solidFill>
                <a:latin typeface="Canva Sans Bold"/>
                <a:ea typeface="Canva Sans Bold"/>
                <a:cs typeface="Canva Sans Bold"/>
                <a:sym typeface="Canva Sans Bold"/>
              </a:rPr>
              <a:t>Physiotherapists</a:t>
            </a:r>
          </a:p>
        </p:txBody>
      </p:sp>
      <p:grpSp>
        <p:nvGrpSpPr>
          <p:cNvPr id="7" name="Group 7">
            <a:extLst>
              <a:ext uri="{C183D7F6-B498-43B3-948B-1728B52AA6E4}">
                <adec:decorative xmlns:adec="http://schemas.microsoft.com/office/drawing/2017/decorative" val="1"/>
              </a:ext>
            </a:extLst>
          </p:cNvPr>
          <p:cNvGrpSpPr/>
          <p:nvPr/>
        </p:nvGrpSpPr>
        <p:grpSpPr>
          <a:xfrm rot="-5400000">
            <a:off x="12953524" y="932892"/>
            <a:ext cx="2409819" cy="8259133"/>
            <a:chOff x="0" y="0"/>
            <a:chExt cx="461560" cy="1581897"/>
          </a:xfrm>
        </p:grpSpPr>
        <p:sp>
          <p:nvSpPr>
            <p:cNvPr id="8" name="Freeform 8"/>
            <p:cNvSpPr/>
            <p:nvPr/>
          </p:nvSpPr>
          <p:spPr>
            <a:xfrm>
              <a:off x="0" y="0"/>
              <a:ext cx="461560" cy="1581897"/>
            </a:xfrm>
            <a:custGeom>
              <a:avLst/>
              <a:gdLst/>
              <a:ahLst/>
              <a:cxnLst/>
              <a:rect l="l" t="t" r="r" b="b"/>
              <a:pathLst>
                <a:path w="461560" h="1581897">
                  <a:moveTo>
                    <a:pt x="153936" y="19070"/>
                  </a:moveTo>
                  <a:cubicBezTo>
                    <a:pt x="177523" y="7556"/>
                    <a:pt x="204501" y="0"/>
                    <a:pt x="230904" y="0"/>
                  </a:cubicBezTo>
                  <a:cubicBezTo>
                    <a:pt x="257308" y="0"/>
                    <a:pt x="282715" y="6476"/>
                    <a:pt x="306129" y="17990"/>
                  </a:cubicBezTo>
                  <a:cubicBezTo>
                    <a:pt x="306628" y="18350"/>
                    <a:pt x="307125" y="18350"/>
                    <a:pt x="307623" y="18710"/>
                  </a:cubicBezTo>
                  <a:cubicBezTo>
                    <a:pt x="395551" y="64765"/>
                    <a:pt x="460315" y="186379"/>
                    <a:pt x="461560" y="345586"/>
                  </a:cubicBezTo>
                  <a:lnTo>
                    <a:pt x="461560" y="1581897"/>
                  </a:lnTo>
                  <a:lnTo>
                    <a:pt x="0" y="1581897"/>
                  </a:lnTo>
                  <a:lnTo>
                    <a:pt x="0" y="346503"/>
                  </a:lnTo>
                  <a:cubicBezTo>
                    <a:pt x="1245" y="185660"/>
                    <a:pt x="65012" y="64045"/>
                    <a:pt x="153936" y="19070"/>
                  </a:cubicBezTo>
                  <a:close/>
                </a:path>
              </a:pathLst>
            </a:custGeom>
            <a:solidFill>
              <a:srgbClr val="36B7DA">
                <a:alpha val="69804"/>
              </a:srgbClr>
            </a:solidFill>
          </p:spPr>
        </p:sp>
        <p:sp>
          <p:nvSpPr>
            <p:cNvPr id="9" name="TextBox 9"/>
            <p:cNvSpPr txBox="1"/>
            <p:nvPr/>
          </p:nvSpPr>
          <p:spPr>
            <a:xfrm>
              <a:off x="0" y="107950"/>
              <a:ext cx="461560" cy="1473947"/>
            </a:xfrm>
            <a:prstGeom prst="rect">
              <a:avLst/>
            </a:prstGeom>
          </p:spPr>
          <p:txBody>
            <a:bodyPr lIns="50800" tIns="50800" rIns="50800" bIns="50800" rtlCol="0" anchor="ctr"/>
            <a:lstStyle/>
            <a:p>
              <a:pPr algn="ctr">
                <a:lnSpc>
                  <a:spcPts val="3250"/>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rot="-5400000">
            <a:off x="12954970" y="3757412"/>
            <a:ext cx="2406928" cy="8259133"/>
            <a:chOff x="0" y="0"/>
            <a:chExt cx="461006" cy="1581897"/>
          </a:xfrm>
        </p:grpSpPr>
        <p:sp>
          <p:nvSpPr>
            <p:cNvPr id="11" name="Freeform 11"/>
            <p:cNvSpPr/>
            <p:nvPr/>
          </p:nvSpPr>
          <p:spPr>
            <a:xfrm>
              <a:off x="0" y="0"/>
              <a:ext cx="461006" cy="1581897"/>
            </a:xfrm>
            <a:custGeom>
              <a:avLst/>
              <a:gdLst/>
              <a:ahLst/>
              <a:cxnLst/>
              <a:rect l="l" t="t" r="r" b="b"/>
              <a:pathLst>
                <a:path w="461006" h="1581897">
                  <a:moveTo>
                    <a:pt x="153752" y="19070"/>
                  </a:moveTo>
                  <a:cubicBezTo>
                    <a:pt x="177310" y="7556"/>
                    <a:pt x="204256" y="0"/>
                    <a:pt x="230627" y="0"/>
                  </a:cubicBezTo>
                  <a:cubicBezTo>
                    <a:pt x="256999" y="0"/>
                    <a:pt x="282376" y="6476"/>
                    <a:pt x="305761" y="17990"/>
                  </a:cubicBezTo>
                  <a:cubicBezTo>
                    <a:pt x="306260" y="18350"/>
                    <a:pt x="306757" y="18350"/>
                    <a:pt x="307254" y="18710"/>
                  </a:cubicBezTo>
                  <a:cubicBezTo>
                    <a:pt x="395077" y="64765"/>
                    <a:pt x="459762" y="186379"/>
                    <a:pt x="461006" y="345586"/>
                  </a:cubicBezTo>
                  <a:lnTo>
                    <a:pt x="461006" y="1581897"/>
                  </a:lnTo>
                  <a:lnTo>
                    <a:pt x="0" y="1581897"/>
                  </a:lnTo>
                  <a:lnTo>
                    <a:pt x="0" y="346503"/>
                  </a:lnTo>
                  <a:cubicBezTo>
                    <a:pt x="1244" y="185660"/>
                    <a:pt x="64934" y="64045"/>
                    <a:pt x="153752" y="19070"/>
                  </a:cubicBezTo>
                  <a:close/>
                </a:path>
              </a:pathLst>
            </a:custGeom>
            <a:solidFill>
              <a:srgbClr val="36B7DA">
                <a:alpha val="69804"/>
              </a:srgbClr>
            </a:solidFill>
          </p:spPr>
        </p:sp>
        <p:sp>
          <p:nvSpPr>
            <p:cNvPr id="12" name="TextBox 12"/>
            <p:cNvSpPr txBox="1"/>
            <p:nvPr/>
          </p:nvSpPr>
          <p:spPr>
            <a:xfrm>
              <a:off x="0" y="107950"/>
              <a:ext cx="461006" cy="1473947"/>
            </a:xfrm>
            <a:prstGeom prst="rect">
              <a:avLst/>
            </a:prstGeom>
          </p:spPr>
          <p:txBody>
            <a:bodyPr lIns="50800" tIns="50800" rIns="50800" bIns="50800" rtlCol="0" anchor="ctr"/>
            <a:lstStyle/>
            <a:p>
              <a:pPr algn="ctr">
                <a:lnSpc>
                  <a:spcPts val="3250"/>
                </a:lnSpc>
              </a:pPr>
              <a:endParaRPr/>
            </a:p>
          </p:txBody>
        </p:sp>
      </p:grpSp>
      <p:sp>
        <p:nvSpPr>
          <p:cNvPr id="13" name="TextBox 13"/>
          <p:cNvSpPr txBox="1"/>
          <p:nvPr/>
        </p:nvSpPr>
        <p:spPr>
          <a:xfrm>
            <a:off x="10998182" y="4221577"/>
            <a:ext cx="6578367" cy="768239"/>
          </a:xfrm>
          <a:prstGeom prst="rect">
            <a:avLst/>
          </a:prstGeom>
        </p:spPr>
        <p:txBody>
          <a:bodyPr lIns="0" tIns="0" rIns="0" bIns="0" rtlCol="0" anchor="t">
            <a:spAutoFit/>
          </a:bodyPr>
          <a:lstStyle/>
          <a:p>
            <a:pPr algn="ctr">
              <a:lnSpc>
                <a:spcPts val="6211"/>
              </a:lnSpc>
            </a:pPr>
            <a:r>
              <a:rPr lang="en-US" sz="4436">
                <a:solidFill>
                  <a:srgbClr val="000000"/>
                </a:solidFill>
                <a:latin typeface="Barlow"/>
                <a:ea typeface="Barlow"/>
                <a:cs typeface="Barlow"/>
                <a:sym typeface="Barlow"/>
              </a:rPr>
              <a:t>Appropriate referral rate </a:t>
            </a:r>
          </a:p>
        </p:txBody>
      </p:sp>
      <p:sp>
        <p:nvSpPr>
          <p:cNvPr id="14" name="TextBox 14"/>
          <p:cNvSpPr txBox="1"/>
          <p:nvPr/>
        </p:nvSpPr>
        <p:spPr>
          <a:xfrm>
            <a:off x="10998182" y="7055622"/>
            <a:ext cx="6578367" cy="743583"/>
          </a:xfrm>
          <a:prstGeom prst="rect">
            <a:avLst/>
          </a:prstGeom>
        </p:spPr>
        <p:txBody>
          <a:bodyPr lIns="0" tIns="0" rIns="0" bIns="0" rtlCol="0" anchor="t">
            <a:spAutoFit/>
          </a:bodyPr>
          <a:lstStyle/>
          <a:p>
            <a:pPr algn="ctr">
              <a:lnSpc>
                <a:spcPts val="6083"/>
              </a:lnSpc>
            </a:pPr>
            <a:r>
              <a:rPr lang="en-US" sz="4345">
                <a:solidFill>
                  <a:srgbClr val="000000"/>
                </a:solidFill>
                <a:latin typeface="Barlow"/>
                <a:ea typeface="Barlow"/>
                <a:cs typeface="Barlow"/>
                <a:sym typeface="Barlow"/>
              </a:rPr>
              <a:t>Confirmed diagnosis rate </a:t>
            </a:r>
          </a:p>
        </p:txBody>
      </p:sp>
      <p:sp>
        <p:nvSpPr>
          <p:cNvPr id="15" name="TextBox 15">
            <a:extLst>
              <a:ext uri="{C183D7F6-B498-43B3-948B-1728B52AA6E4}">
                <adec:decorative xmlns:adec="http://schemas.microsoft.com/office/drawing/2017/decorative" val="1"/>
              </a:ext>
            </a:extLst>
          </p:cNvPr>
          <p:cNvSpPr txBox="1"/>
          <p:nvPr/>
        </p:nvSpPr>
        <p:spPr>
          <a:xfrm>
            <a:off x="-4762" y="8934767"/>
            <a:ext cx="9525" cy="580390"/>
          </a:xfrm>
          <a:prstGeom prst="rect">
            <a:avLst/>
          </a:prstGeom>
        </p:spPr>
        <p:txBody>
          <a:bodyPr lIns="0" tIns="0" rIns="0" bIns="0" rtlCol="0" anchor="t">
            <a:spAutoFit/>
          </a:bodyPr>
          <a:lstStyle/>
          <a:p>
            <a:pPr algn="ctr">
              <a:lnSpc>
                <a:spcPts val="4759"/>
              </a:lnSpc>
            </a:pPr>
            <a:endParaRPr/>
          </a:p>
        </p:txBody>
      </p:sp>
      <p:sp>
        <p:nvSpPr>
          <p:cNvPr id="16" name="TextBox 16"/>
          <p:cNvSpPr txBox="1"/>
          <p:nvPr/>
        </p:nvSpPr>
        <p:spPr>
          <a:xfrm>
            <a:off x="13406949" y="4967209"/>
            <a:ext cx="1760832" cy="790725"/>
          </a:xfrm>
          <a:prstGeom prst="rect">
            <a:avLst/>
          </a:prstGeom>
        </p:spPr>
        <p:txBody>
          <a:bodyPr lIns="0" tIns="0" rIns="0" bIns="0" rtlCol="0" anchor="t">
            <a:spAutoFit/>
          </a:bodyPr>
          <a:lstStyle/>
          <a:p>
            <a:pPr algn="ctr">
              <a:lnSpc>
                <a:spcPts val="6415"/>
              </a:lnSpc>
            </a:pPr>
            <a:r>
              <a:rPr lang="en-US" sz="4582">
                <a:solidFill>
                  <a:srgbClr val="000000"/>
                </a:solidFill>
                <a:latin typeface="Canva Sans Bold"/>
                <a:ea typeface="Canva Sans Bold"/>
                <a:cs typeface="Canva Sans Bold"/>
                <a:sym typeface="Canva Sans Bold"/>
              </a:rPr>
              <a:t>100%</a:t>
            </a:r>
          </a:p>
        </p:txBody>
      </p:sp>
      <p:sp>
        <p:nvSpPr>
          <p:cNvPr id="17" name="TextBox 17"/>
          <p:cNvSpPr txBox="1"/>
          <p:nvPr/>
        </p:nvSpPr>
        <p:spPr>
          <a:xfrm>
            <a:off x="13634216" y="7804711"/>
            <a:ext cx="1306299" cy="790725"/>
          </a:xfrm>
          <a:prstGeom prst="rect">
            <a:avLst/>
          </a:prstGeom>
        </p:spPr>
        <p:txBody>
          <a:bodyPr lIns="0" tIns="0" rIns="0" bIns="0" rtlCol="0" anchor="t">
            <a:spAutoFit/>
          </a:bodyPr>
          <a:lstStyle/>
          <a:p>
            <a:pPr algn="ctr">
              <a:lnSpc>
                <a:spcPts val="6415"/>
              </a:lnSpc>
            </a:pPr>
            <a:r>
              <a:rPr lang="en-US" sz="4582">
                <a:solidFill>
                  <a:srgbClr val="000000"/>
                </a:solidFill>
                <a:latin typeface="Canva Sans Bold"/>
                <a:ea typeface="Canva Sans Bold"/>
                <a:cs typeface="Canva Sans Bold"/>
                <a:sym typeface="Canva Sans Bold"/>
              </a:rPr>
              <a:t>29%</a:t>
            </a:r>
          </a:p>
        </p:txBody>
      </p:sp>
      <p:sp>
        <p:nvSpPr>
          <p:cNvPr id="18" name="Title 17">
            <a:extLst>
              <a:ext uri="{FF2B5EF4-FFF2-40B4-BE49-F238E27FC236}">
                <a16:creationId xmlns:a16="http://schemas.microsoft.com/office/drawing/2014/main" id="{F2E89CB5-0FD4-791E-E246-9AD5F0CD4F5B}"/>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Referrals from physiotherapists</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0E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5355430"/>
            <a:ext cx="18288000" cy="4931570"/>
          </a:xfrm>
          <a:custGeom>
            <a:avLst/>
            <a:gdLst/>
            <a:ahLst/>
            <a:cxnLst/>
            <a:rect l="l" t="t" r="r" b="b"/>
            <a:pathLst>
              <a:path w="18288000" h="4931570">
                <a:moveTo>
                  <a:pt x="0" y="0"/>
                </a:moveTo>
                <a:lnTo>
                  <a:pt x="18288000" y="0"/>
                </a:lnTo>
                <a:lnTo>
                  <a:pt x="18288000" y="4931570"/>
                </a:lnTo>
                <a:lnTo>
                  <a:pt x="0" y="4931570"/>
                </a:lnTo>
                <a:lnTo>
                  <a:pt x="0" y="0"/>
                </a:lnTo>
                <a:close/>
              </a:path>
            </a:pathLst>
          </a:custGeom>
          <a:blipFill>
            <a:blip r:embed="rId2"/>
            <a:stretch>
              <a:fillRect t="-64616" b="-82452"/>
            </a:stretch>
          </a:blipFill>
        </p:spPr>
      </p:sp>
      <p:grpSp>
        <p:nvGrpSpPr>
          <p:cNvPr id="3" name="Group 3">
            <a:extLst>
              <a:ext uri="{C183D7F6-B498-43B3-948B-1728B52AA6E4}">
                <adec:decorative xmlns:adec="http://schemas.microsoft.com/office/drawing/2017/decorative" val="1"/>
              </a:ext>
            </a:extLst>
          </p:cNvPr>
          <p:cNvGrpSpPr/>
          <p:nvPr/>
        </p:nvGrpSpPr>
        <p:grpSpPr>
          <a:xfrm>
            <a:off x="1028700" y="1392125"/>
            <a:ext cx="16230600" cy="3005501"/>
            <a:chOff x="0" y="0"/>
            <a:chExt cx="21640800" cy="4007334"/>
          </a:xfrm>
        </p:grpSpPr>
        <p:sp>
          <p:nvSpPr>
            <p:cNvPr id="4" name="Freeform 4"/>
            <p:cNvSpPr/>
            <p:nvPr/>
          </p:nvSpPr>
          <p:spPr>
            <a:xfrm>
              <a:off x="2135208" y="0"/>
              <a:ext cx="17973046" cy="1640040"/>
            </a:xfrm>
            <a:custGeom>
              <a:avLst/>
              <a:gdLst/>
              <a:ahLst/>
              <a:cxnLst/>
              <a:rect l="l" t="t" r="r" b="b"/>
              <a:pathLst>
                <a:path w="17973046" h="1640040">
                  <a:moveTo>
                    <a:pt x="0" y="0"/>
                  </a:moveTo>
                  <a:lnTo>
                    <a:pt x="17973046" y="0"/>
                  </a:lnTo>
                  <a:lnTo>
                    <a:pt x="17973046" y="1640040"/>
                  </a:lnTo>
                  <a:lnTo>
                    <a:pt x="0" y="1640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0" y="2328576"/>
              <a:ext cx="5164942" cy="1678758"/>
            </a:xfrm>
            <a:prstGeom prst="rect">
              <a:avLst/>
            </a:prstGeom>
          </p:spPr>
          <p:txBody>
            <a:bodyPr lIns="0" tIns="0" rIns="0" bIns="0" rtlCol="0" anchor="t">
              <a:spAutoFit/>
            </a:bodyPr>
            <a:lstStyle/>
            <a:p>
              <a:pPr algn="ctr">
                <a:lnSpc>
                  <a:spcPts val="5152"/>
                </a:lnSpc>
              </a:pPr>
              <a:r>
                <a:rPr lang="en-US" sz="3680">
                  <a:solidFill>
                    <a:srgbClr val="242C58"/>
                  </a:solidFill>
                  <a:latin typeface="Barlow"/>
                  <a:ea typeface="Barlow"/>
                  <a:cs typeface="Barlow"/>
                  <a:sym typeface="Barlow"/>
                </a:rPr>
                <a:t>Referral from physiotherapist</a:t>
              </a:r>
            </a:p>
          </p:txBody>
        </p:sp>
        <p:sp>
          <p:nvSpPr>
            <p:cNvPr id="6" name="TextBox 6"/>
            <p:cNvSpPr txBox="1"/>
            <p:nvPr/>
          </p:nvSpPr>
          <p:spPr>
            <a:xfrm>
              <a:off x="17938212" y="2328576"/>
              <a:ext cx="3702588" cy="1678758"/>
            </a:xfrm>
            <a:prstGeom prst="rect">
              <a:avLst/>
            </a:prstGeom>
          </p:spPr>
          <p:txBody>
            <a:bodyPr lIns="0" tIns="0" rIns="0" bIns="0" rtlCol="0" anchor="t">
              <a:spAutoFit/>
            </a:bodyPr>
            <a:lstStyle/>
            <a:p>
              <a:pPr algn="ctr">
                <a:lnSpc>
                  <a:spcPts val="5152"/>
                </a:lnSpc>
              </a:pPr>
              <a:r>
                <a:rPr lang="en-US" sz="3680">
                  <a:solidFill>
                    <a:srgbClr val="242C58"/>
                  </a:solidFill>
                  <a:latin typeface="Barlow"/>
                  <a:ea typeface="Barlow"/>
                  <a:cs typeface="Barlow"/>
                  <a:sym typeface="Barlow"/>
                </a:rPr>
                <a:t>Assessment at clinic</a:t>
              </a:r>
            </a:p>
          </p:txBody>
        </p:sp>
        <p:sp>
          <p:nvSpPr>
            <p:cNvPr id="7" name="TextBox 7"/>
            <p:cNvSpPr txBox="1"/>
            <p:nvPr/>
          </p:nvSpPr>
          <p:spPr>
            <a:xfrm>
              <a:off x="8737210" y="-76200"/>
              <a:ext cx="4836852" cy="815158"/>
            </a:xfrm>
            <a:prstGeom prst="rect">
              <a:avLst/>
            </a:prstGeom>
          </p:spPr>
          <p:txBody>
            <a:bodyPr lIns="0" tIns="0" rIns="0" bIns="0" rtlCol="0" anchor="t">
              <a:spAutoFit/>
            </a:bodyPr>
            <a:lstStyle/>
            <a:p>
              <a:pPr algn="ctr">
                <a:lnSpc>
                  <a:spcPts val="5152"/>
                </a:lnSpc>
              </a:pPr>
              <a:r>
                <a:rPr lang="en-US" sz="3680">
                  <a:solidFill>
                    <a:srgbClr val="1F4E79"/>
                  </a:solidFill>
                  <a:latin typeface="Barlow Bold"/>
                  <a:ea typeface="Barlow Bold"/>
                  <a:cs typeface="Barlow Bold"/>
                  <a:sym typeface="Barlow Bold"/>
                </a:rPr>
                <a:t>Average 57 days</a:t>
              </a:r>
            </a:p>
          </p:txBody>
        </p:sp>
        <p:sp>
          <p:nvSpPr>
            <p:cNvPr id="8" name="Freeform 8"/>
            <p:cNvSpPr/>
            <p:nvPr/>
          </p:nvSpPr>
          <p:spPr>
            <a:xfrm rot="-10800000">
              <a:off x="10586876" y="1082550"/>
              <a:ext cx="467048" cy="775183"/>
            </a:xfrm>
            <a:custGeom>
              <a:avLst/>
              <a:gdLst/>
              <a:ahLst/>
              <a:cxnLst/>
              <a:rect l="l" t="t" r="r" b="b"/>
              <a:pathLst>
                <a:path w="467048" h="775183">
                  <a:moveTo>
                    <a:pt x="0" y="0"/>
                  </a:moveTo>
                  <a:lnTo>
                    <a:pt x="467048" y="0"/>
                  </a:lnTo>
                  <a:lnTo>
                    <a:pt x="467048" y="775183"/>
                  </a:lnTo>
                  <a:lnTo>
                    <a:pt x="0" y="775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9" name="Group 9">
            <a:extLst>
              <a:ext uri="{C183D7F6-B498-43B3-948B-1728B52AA6E4}">
                <adec:decorative xmlns:adec="http://schemas.microsoft.com/office/drawing/2017/decorative" val="1"/>
              </a:ext>
            </a:extLst>
          </p:cNvPr>
          <p:cNvGrpSpPr/>
          <p:nvPr/>
        </p:nvGrpSpPr>
        <p:grpSpPr>
          <a:xfrm>
            <a:off x="0" y="5075835"/>
            <a:ext cx="18288000" cy="1372948"/>
            <a:chOff x="0" y="0"/>
            <a:chExt cx="24384000" cy="1830598"/>
          </a:xfrm>
        </p:grpSpPr>
        <p:grpSp>
          <p:nvGrpSpPr>
            <p:cNvPr id="10" name="Group 10"/>
            <p:cNvGrpSpPr/>
            <p:nvPr/>
          </p:nvGrpSpPr>
          <p:grpSpPr>
            <a:xfrm>
              <a:off x="0" y="0"/>
              <a:ext cx="24384000" cy="1830598"/>
              <a:chOff x="0" y="0"/>
              <a:chExt cx="5257404" cy="394693"/>
            </a:xfrm>
          </p:grpSpPr>
          <p:sp>
            <p:nvSpPr>
              <p:cNvPr id="11" name="Freeform 11"/>
              <p:cNvSpPr/>
              <p:nvPr/>
            </p:nvSpPr>
            <p:spPr>
              <a:xfrm>
                <a:off x="0" y="0"/>
                <a:ext cx="5257404" cy="394693"/>
              </a:xfrm>
              <a:custGeom>
                <a:avLst/>
                <a:gdLst/>
                <a:ahLst/>
                <a:cxnLst/>
                <a:rect l="l" t="t" r="r" b="b"/>
                <a:pathLst>
                  <a:path w="5257404" h="394693">
                    <a:moveTo>
                      <a:pt x="0" y="0"/>
                    </a:moveTo>
                    <a:lnTo>
                      <a:pt x="5257404" y="0"/>
                    </a:lnTo>
                    <a:lnTo>
                      <a:pt x="5257404" y="394693"/>
                    </a:lnTo>
                    <a:lnTo>
                      <a:pt x="0" y="394693"/>
                    </a:lnTo>
                    <a:close/>
                  </a:path>
                </a:pathLst>
              </a:custGeom>
              <a:solidFill>
                <a:srgbClr val="1F4E79"/>
              </a:solidFill>
            </p:spPr>
          </p:sp>
          <p:sp>
            <p:nvSpPr>
              <p:cNvPr id="12" name="TextBox 12"/>
              <p:cNvSpPr txBox="1"/>
              <p:nvPr/>
            </p:nvSpPr>
            <p:spPr>
              <a:xfrm>
                <a:off x="0" y="-38100"/>
                <a:ext cx="5257404" cy="432793"/>
              </a:xfrm>
              <a:prstGeom prst="rect">
                <a:avLst/>
              </a:prstGeom>
            </p:spPr>
            <p:txBody>
              <a:bodyPr lIns="50800" tIns="50800" rIns="50800" bIns="50800" rtlCol="0" anchor="ctr"/>
              <a:lstStyle/>
              <a:p>
                <a:pPr algn="ctr">
                  <a:lnSpc>
                    <a:spcPts val="2099"/>
                  </a:lnSpc>
                </a:pPr>
                <a:endParaRPr/>
              </a:p>
            </p:txBody>
          </p:sp>
        </p:grpSp>
        <p:sp>
          <p:nvSpPr>
            <p:cNvPr id="13" name="TextBox 13"/>
            <p:cNvSpPr txBox="1"/>
            <p:nvPr/>
          </p:nvSpPr>
          <p:spPr>
            <a:xfrm>
              <a:off x="1798320" y="586142"/>
              <a:ext cx="20787360" cy="696413"/>
            </a:xfrm>
            <a:prstGeom prst="rect">
              <a:avLst/>
            </a:prstGeom>
          </p:spPr>
          <p:txBody>
            <a:bodyPr lIns="0" tIns="0" rIns="0" bIns="0" rtlCol="0" anchor="t">
              <a:spAutoFit/>
            </a:bodyPr>
            <a:lstStyle/>
            <a:p>
              <a:pPr algn="ctr">
                <a:lnSpc>
                  <a:spcPts val="3939"/>
                </a:lnSpc>
              </a:pPr>
              <a:r>
                <a:rPr lang="en-US" sz="3647" spc="-22">
                  <a:solidFill>
                    <a:srgbClr val="FFFFFF"/>
                  </a:solidFill>
                  <a:latin typeface="Barlow"/>
                  <a:ea typeface="Barlow"/>
                  <a:cs typeface="Barlow"/>
                  <a:sym typeface="Barlow"/>
                </a:rPr>
                <a:t>The new pathway facilitated prompt triage of referrals from physiotherapists.</a:t>
              </a:r>
            </a:p>
          </p:txBody>
        </p:sp>
      </p:grpSp>
      <p:sp>
        <p:nvSpPr>
          <p:cNvPr id="14" name="Title 13">
            <a:extLst>
              <a:ext uri="{FF2B5EF4-FFF2-40B4-BE49-F238E27FC236}">
                <a16:creationId xmlns:a16="http://schemas.microsoft.com/office/drawing/2014/main" id="{9E5518A4-26FA-9B44-27C8-26C4C9CCABD7}"/>
              </a:ext>
            </a:extLst>
          </p:cNvPr>
          <p:cNvSpPr>
            <a:spLocks noGrp="1"/>
          </p:cNvSpPr>
          <p:nvPr>
            <p:ph type="title" idx="4294967295"/>
          </p:nvPr>
        </p:nvSpPr>
        <p:spPr/>
        <p:txBody>
          <a:bodyPr/>
          <a:lstStyle/>
          <a:p>
            <a:r>
              <a:rPr lang="en-US" dirty="0"/>
              <a:t>Time to Assessment</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91730" y="2166567"/>
            <a:ext cx="9829390" cy="1553632"/>
            <a:chOff x="0" y="0"/>
            <a:chExt cx="6590163" cy="1041641"/>
          </a:xfrm>
        </p:grpSpPr>
        <p:sp>
          <p:nvSpPr>
            <p:cNvPr id="3" name="Freeform 3"/>
            <p:cNvSpPr/>
            <p:nvPr/>
          </p:nvSpPr>
          <p:spPr>
            <a:xfrm>
              <a:off x="0" y="0"/>
              <a:ext cx="6590163" cy="1041641"/>
            </a:xfrm>
            <a:custGeom>
              <a:avLst/>
              <a:gdLst/>
              <a:ahLst/>
              <a:cxnLst/>
              <a:rect l="l" t="t" r="r" b="b"/>
              <a:pathLst>
                <a:path w="6590163" h="1041641">
                  <a:moveTo>
                    <a:pt x="6465703" y="1041640"/>
                  </a:moveTo>
                  <a:lnTo>
                    <a:pt x="124460" y="1041640"/>
                  </a:lnTo>
                  <a:cubicBezTo>
                    <a:pt x="55880" y="1041640"/>
                    <a:pt x="0" y="985761"/>
                    <a:pt x="0" y="917180"/>
                  </a:cubicBezTo>
                  <a:lnTo>
                    <a:pt x="0" y="124460"/>
                  </a:lnTo>
                  <a:cubicBezTo>
                    <a:pt x="0" y="55880"/>
                    <a:pt x="55880" y="0"/>
                    <a:pt x="124460" y="0"/>
                  </a:cubicBezTo>
                  <a:lnTo>
                    <a:pt x="6465703" y="0"/>
                  </a:lnTo>
                  <a:cubicBezTo>
                    <a:pt x="6534283" y="0"/>
                    <a:pt x="6590163" y="55880"/>
                    <a:pt x="6590163" y="124460"/>
                  </a:cubicBezTo>
                  <a:lnTo>
                    <a:pt x="6590163" y="917181"/>
                  </a:lnTo>
                  <a:cubicBezTo>
                    <a:pt x="6590163" y="985761"/>
                    <a:pt x="6534283" y="1041641"/>
                    <a:pt x="6465703" y="1041641"/>
                  </a:cubicBezTo>
                  <a:close/>
                </a:path>
              </a:pathLst>
            </a:custGeom>
            <a:solidFill>
              <a:srgbClr val="D9E0ED"/>
            </a:solidFill>
          </p:spPr>
        </p:sp>
      </p:grpSp>
      <p:grpSp>
        <p:nvGrpSpPr>
          <p:cNvPr id="4" name="Group 4">
            <a:extLst>
              <a:ext uri="{C183D7F6-B498-43B3-948B-1728B52AA6E4}">
                <adec:decorative xmlns:adec="http://schemas.microsoft.com/office/drawing/2017/decorative" val="1"/>
              </a:ext>
            </a:extLst>
          </p:cNvPr>
          <p:cNvGrpSpPr/>
          <p:nvPr/>
        </p:nvGrpSpPr>
        <p:grpSpPr>
          <a:xfrm>
            <a:off x="1091730" y="4182600"/>
            <a:ext cx="9829390" cy="1553632"/>
            <a:chOff x="0" y="0"/>
            <a:chExt cx="6590163" cy="1041641"/>
          </a:xfrm>
        </p:grpSpPr>
        <p:sp>
          <p:nvSpPr>
            <p:cNvPr id="5" name="Freeform 5"/>
            <p:cNvSpPr/>
            <p:nvPr/>
          </p:nvSpPr>
          <p:spPr>
            <a:xfrm>
              <a:off x="0" y="0"/>
              <a:ext cx="6590163" cy="1041641"/>
            </a:xfrm>
            <a:custGeom>
              <a:avLst/>
              <a:gdLst/>
              <a:ahLst/>
              <a:cxnLst/>
              <a:rect l="l" t="t" r="r" b="b"/>
              <a:pathLst>
                <a:path w="6590163" h="1041641">
                  <a:moveTo>
                    <a:pt x="6465703" y="1041640"/>
                  </a:moveTo>
                  <a:lnTo>
                    <a:pt x="124460" y="1041640"/>
                  </a:lnTo>
                  <a:cubicBezTo>
                    <a:pt x="55880" y="1041640"/>
                    <a:pt x="0" y="985761"/>
                    <a:pt x="0" y="917180"/>
                  </a:cubicBezTo>
                  <a:lnTo>
                    <a:pt x="0" y="124460"/>
                  </a:lnTo>
                  <a:cubicBezTo>
                    <a:pt x="0" y="55880"/>
                    <a:pt x="55880" y="0"/>
                    <a:pt x="124460" y="0"/>
                  </a:cubicBezTo>
                  <a:lnTo>
                    <a:pt x="6465703" y="0"/>
                  </a:lnTo>
                  <a:cubicBezTo>
                    <a:pt x="6534283" y="0"/>
                    <a:pt x="6590163" y="55880"/>
                    <a:pt x="6590163" y="124460"/>
                  </a:cubicBezTo>
                  <a:lnTo>
                    <a:pt x="6590163" y="917181"/>
                  </a:lnTo>
                  <a:cubicBezTo>
                    <a:pt x="6590163" y="985761"/>
                    <a:pt x="6534283" y="1041641"/>
                    <a:pt x="6465703" y="1041641"/>
                  </a:cubicBezTo>
                  <a:close/>
                </a:path>
              </a:pathLst>
            </a:custGeom>
            <a:solidFill>
              <a:srgbClr val="D9E0ED"/>
            </a:solidFill>
          </p:spPr>
        </p:sp>
      </p:grpSp>
      <p:grpSp>
        <p:nvGrpSpPr>
          <p:cNvPr id="6" name="Group 6">
            <a:extLst>
              <a:ext uri="{C183D7F6-B498-43B3-948B-1728B52AA6E4}">
                <adec:decorative xmlns:adec="http://schemas.microsoft.com/office/drawing/2017/decorative" val="1"/>
              </a:ext>
            </a:extLst>
          </p:cNvPr>
          <p:cNvGrpSpPr/>
          <p:nvPr/>
        </p:nvGrpSpPr>
        <p:grpSpPr>
          <a:xfrm>
            <a:off x="1091730" y="6198633"/>
            <a:ext cx="9829390" cy="1553632"/>
            <a:chOff x="0" y="0"/>
            <a:chExt cx="6590163" cy="1041641"/>
          </a:xfrm>
        </p:grpSpPr>
        <p:sp>
          <p:nvSpPr>
            <p:cNvPr id="7" name="Freeform 7"/>
            <p:cNvSpPr/>
            <p:nvPr/>
          </p:nvSpPr>
          <p:spPr>
            <a:xfrm>
              <a:off x="0" y="0"/>
              <a:ext cx="6590163" cy="1041641"/>
            </a:xfrm>
            <a:custGeom>
              <a:avLst/>
              <a:gdLst/>
              <a:ahLst/>
              <a:cxnLst/>
              <a:rect l="l" t="t" r="r" b="b"/>
              <a:pathLst>
                <a:path w="6590163" h="1041641">
                  <a:moveTo>
                    <a:pt x="6465703" y="1041640"/>
                  </a:moveTo>
                  <a:lnTo>
                    <a:pt x="124460" y="1041640"/>
                  </a:lnTo>
                  <a:cubicBezTo>
                    <a:pt x="55880" y="1041640"/>
                    <a:pt x="0" y="985761"/>
                    <a:pt x="0" y="917180"/>
                  </a:cubicBezTo>
                  <a:lnTo>
                    <a:pt x="0" y="124460"/>
                  </a:lnTo>
                  <a:cubicBezTo>
                    <a:pt x="0" y="55880"/>
                    <a:pt x="55880" y="0"/>
                    <a:pt x="124460" y="0"/>
                  </a:cubicBezTo>
                  <a:lnTo>
                    <a:pt x="6465703" y="0"/>
                  </a:lnTo>
                  <a:cubicBezTo>
                    <a:pt x="6534283" y="0"/>
                    <a:pt x="6590163" y="55880"/>
                    <a:pt x="6590163" y="124460"/>
                  </a:cubicBezTo>
                  <a:lnTo>
                    <a:pt x="6590163" y="917181"/>
                  </a:lnTo>
                  <a:cubicBezTo>
                    <a:pt x="6590163" y="985761"/>
                    <a:pt x="6534283" y="1041641"/>
                    <a:pt x="6465703" y="1041641"/>
                  </a:cubicBezTo>
                  <a:close/>
                </a:path>
              </a:pathLst>
            </a:custGeom>
            <a:solidFill>
              <a:srgbClr val="D9E0ED"/>
            </a:solidFill>
          </p:spPr>
        </p:sp>
      </p:grpSp>
      <p:grpSp>
        <p:nvGrpSpPr>
          <p:cNvPr id="8" name="Group 8">
            <a:extLst>
              <a:ext uri="{C183D7F6-B498-43B3-948B-1728B52AA6E4}">
                <adec:decorative xmlns:adec="http://schemas.microsoft.com/office/drawing/2017/decorative" val="1"/>
              </a:ext>
            </a:extLst>
          </p:cNvPr>
          <p:cNvGrpSpPr/>
          <p:nvPr/>
        </p:nvGrpSpPr>
        <p:grpSpPr>
          <a:xfrm>
            <a:off x="1091730" y="8214666"/>
            <a:ext cx="9829390" cy="1553632"/>
            <a:chOff x="0" y="0"/>
            <a:chExt cx="6590163" cy="1041641"/>
          </a:xfrm>
        </p:grpSpPr>
        <p:sp>
          <p:nvSpPr>
            <p:cNvPr id="9" name="Freeform 9"/>
            <p:cNvSpPr/>
            <p:nvPr/>
          </p:nvSpPr>
          <p:spPr>
            <a:xfrm>
              <a:off x="0" y="0"/>
              <a:ext cx="6590163" cy="1041641"/>
            </a:xfrm>
            <a:custGeom>
              <a:avLst/>
              <a:gdLst/>
              <a:ahLst/>
              <a:cxnLst/>
              <a:rect l="l" t="t" r="r" b="b"/>
              <a:pathLst>
                <a:path w="6590163" h="1041641">
                  <a:moveTo>
                    <a:pt x="6465703" y="1041640"/>
                  </a:moveTo>
                  <a:lnTo>
                    <a:pt x="124460" y="1041640"/>
                  </a:lnTo>
                  <a:cubicBezTo>
                    <a:pt x="55880" y="1041640"/>
                    <a:pt x="0" y="985761"/>
                    <a:pt x="0" y="917180"/>
                  </a:cubicBezTo>
                  <a:lnTo>
                    <a:pt x="0" y="124460"/>
                  </a:lnTo>
                  <a:cubicBezTo>
                    <a:pt x="0" y="55880"/>
                    <a:pt x="55880" y="0"/>
                    <a:pt x="124460" y="0"/>
                  </a:cubicBezTo>
                  <a:lnTo>
                    <a:pt x="6465703" y="0"/>
                  </a:lnTo>
                  <a:cubicBezTo>
                    <a:pt x="6534283" y="0"/>
                    <a:pt x="6590163" y="55880"/>
                    <a:pt x="6590163" y="124460"/>
                  </a:cubicBezTo>
                  <a:lnTo>
                    <a:pt x="6590163" y="917181"/>
                  </a:lnTo>
                  <a:cubicBezTo>
                    <a:pt x="6590163" y="985761"/>
                    <a:pt x="6534283" y="1041641"/>
                    <a:pt x="6465703" y="1041641"/>
                  </a:cubicBezTo>
                  <a:close/>
                </a:path>
              </a:pathLst>
            </a:custGeom>
            <a:solidFill>
              <a:srgbClr val="D9E0ED"/>
            </a:solidFill>
          </p:spPr>
        </p:sp>
      </p:grpSp>
      <p:sp>
        <p:nvSpPr>
          <p:cNvPr id="10" name="TextBox 10"/>
          <p:cNvSpPr txBox="1"/>
          <p:nvPr/>
        </p:nvSpPr>
        <p:spPr>
          <a:xfrm>
            <a:off x="1817378" y="2711252"/>
            <a:ext cx="8390956" cy="545033"/>
          </a:xfrm>
          <a:prstGeom prst="rect">
            <a:avLst/>
          </a:prstGeom>
        </p:spPr>
        <p:txBody>
          <a:bodyPr lIns="0" tIns="0" rIns="0" bIns="0" rtlCol="0" anchor="t">
            <a:spAutoFit/>
          </a:bodyPr>
          <a:lstStyle/>
          <a:p>
            <a:pPr algn="ctr">
              <a:lnSpc>
                <a:spcPts val="4199"/>
              </a:lnSpc>
              <a:spcBef>
                <a:spcPct val="0"/>
              </a:spcBef>
            </a:pPr>
            <a:r>
              <a:rPr lang="en-US" sz="3888" spc="36">
                <a:solidFill>
                  <a:srgbClr val="000000"/>
                </a:solidFill>
                <a:latin typeface="Barlow"/>
                <a:ea typeface="Barlow"/>
                <a:cs typeface="Barlow"/>
                <a:sym typeface="Barlow"/>
              </a:rPr>
              <a:t>Improved networks and collaboration</a:t>
            </a:r>
          </a:p>
        </p:txBody>
      </p:sp>
      <p:sp>
        <p:nvSpPr>
          <p:cNvPr id="11" name="TextBox 11"/>
          <p:cNvSpPr txBox="1"/>
          <p:nvPr/>
        </p:nvSpPr>
        <p:spPr>
          <a:xfrm>
            <a:off x="1129676" y="4642148"/>
            <a:ext cx="9791444" cy="564109"/>
          </a:xfrm>
          <a:prstGeom prst="rect">
            <a:avLst/>
          </a:prstGeom>
        </p:spPr>
        <p:txBody>
          <a:bodyPr lIns="0" tIns="0" rIns="0" bIns="0" rtlCol="0" anchor="t">
            <a:spAutoFit/>
          </a:bodyPr>
          <a:lstStyle/>
          <a:p>
            <a:pPr algn="ctr">
              <a:lnSpc>
                <a:spcPts val="4201"/>
              </a:lnSpc>
              <a:spcBef>
                <a:spcPct val="0"/>
              </a:spcBef>
            </a:pPr>
            <a:r>
              <a:rPr lang="en-US" sz="3890" spc="36">
                <a:solidFill>
                  <a:srgbClr val="000000"/>
                </a:solidFill>
                <a:latin typeface="Barlow"/>
                <a:ea typeface="Barlow"/>
                <a:cs typeface="Barlow"/>
                <a:sym typeface="Barlow"/>
              </a:rPr>
              <a:t>Rapid effective improvement for patients </a:t>
            </a:r>
          </a:p>
        </p:txBody>
      </p:sp>
      <p:sp>
        <p:nvSpPr>
          <p:cNvPr id="12" name="TextBox 12"/>
          <p:cNvSpPr txBox="1"/>
          <p:nvPr/>
        </p:nvSpPr>
        <p:spPr>
          <a:xfrm>
            <a:off x="1880409" y="6734045"/>
            <a:ext cx="8327926" cy="564109"/>
          </a:xfrm>
          <a:prstGeom prst="rect">
            <a:avLst/>
          </a:prstGeom>
        </p:spPr>
        <p:txBody>
          <a:bodyPr lIns="0" tIns="0" rIns="0" bIns="0" rtlCol="0" anchor="t">
            <a:spAutoFit/>
          </a:bodyPr>
          <a:lstStyle/>
          <a:p>
            <a:pPr algn="ctr">
              <a:lnSpc>
                <a:spcPts val="4201"/>
              </a:lnSpc>
              <a:spcBef>
                <a:spcPct val="0"/>
              </a:spcBef>
            </a:pPr>
            <a:r>
              <a:rPr lang="en-US" sz="3890" spc="36">
                <a:solidFill>
                  <a:srgbClr val="000000"/>
                </a:solidFill>
                <a:latin typeface="Barlow"/>
                <a:ea typeface="Barlow"/>
                <a:cs typeface="Barlow"/>
                <a:sym typeface="Barlow"/>
              </a:rPr>
              <a:t>Increased awareness of axial SpA</a:t>
            </a:r>
          </a:p>
        </p:txBody>
      </p:sp>
      <p:sp>
        <p:nvSpPr>
          <p:cNvPr id="13" name="TextBox 13"/>
          <p:cNvSpPr txBox="1"/>
          <p:nvPr/>
        </p:nvSpPr>
        <p:spPr>
          <a:xfrm>
            <a:off x="1129676" y="8755939"/>
            <a:ext cx="9829390" cy="545033"/>
          </a:xfrm>
          <a:prstGeom prst="rect">
            <a:avLst/>
          </a:prstGeom>
        </p:spPr>
        <p:txBody>
          <a:bodyPr lIns="0" tIns="0" rIns="0" bIns="0" rtlCol="0" anchor="t">
            <a:spAutoFit/>
          </a:bodyPr>
          <a:lstStyle/>
          <a:p>
            <a:pPr algn="ctr">
              <a:lnSpc>
                <a:spcPts val="4199"/>
              </a:lnSpc>
              <a:spcBef>
                <a:spcPct val="0"/>
              </a:spcBef>
            </a:pPr>
            <a:r>
              <a:rPr lang="en-US" sz="3888" spc="36">
                <a:solidFill>
                  <a:srgbClr val="000000"/>
                </a:solidFill>
                <a:latin typeface="Barlow"/>
                <a:ea typeface="Barlow"/>
                <a:cs typeface="Barlow"/>
                <a:sym typeface="Barlow"/>
              </a:rPr>
              <a:t>Standardised effective referral pathway </a:t>
            </a:r>
          </a:p>
        </p:txBody>
      </p:sp>
      <p:grpSp>
        <p:nvGrpSpPr>
          <p:cNvPr id="14" name="Group 14">
            <a:extLst>
              <a:ext uri="{C183D7F6-B498-43B3-948B-1728B52AA6E4}">
                <adec:decorative xmlns:adec="http://schemas.microsoft.com/office/drawing/2017/decorative" val="1"/>
              </a:ext>
            </a:extLst>
          </p:cNvPr>
          <p:cNvGrpSpPr/>
          <p:nvPr/>
        </p:nvGrpSpPr>
        <p:grpSpPr>
          <a:xfrm>
            <a:off x="-69461" y="0"/>
            <a:ext cx="12095174" cy="1640566"/>
            <a:chOff x="0" y="0"/>
            <a:chExt cx="16126898" cy="2187421"/>
          </a:xfrm>
        </p:grpSpPr>
        <p:grpSp>
          <p:nvGrpSpPr>
            <p:cNvPr id="15" name="Group 15"/>
            <p:cNvGrpSpPr/>
            <p:nvPr/>
          </p:nvGrpSpPr>
          <p:grpSpPr>
            <a:xfrm>
              <a:off x="0" y="0"/>
              <a:ext cx="16126898" cy="2187421"/>
              <a:chOff x="0" y="0"/>
              <a:chExt cx="3185560" cy="432083"/>
            </a:xfrm>
          </p:grpSpPr>
          <p:sp>
            <p:nvSpPr>
              <p:cNvPr id="16" name="Freeform 16"/>
              <p:cNvSpPr/>
              <p:nvPr/>
            </p:nvSpPr>
            <p:spPr>
              <a:xfrm>
                <a:off x="0" y="0"/>
                <a:ext cx="3185560" cy="432083"/>
              </a:xfrm>
              <a:custGeom>
                <a:avLst/>
                <a:gdLst/>
                <a:ahLst/>
                <a:cxnLst/>
                <a:rect l="l" t="t" r="r" b="b"/>
                <a:pathLst>
                  <a:path w="3185560" h="432083">
                    <a:moveTo>
                      <a:pt x="0" y="0"/>
                    </a:moveTo>
                    <a:lnTo>
                      <a:pt x="3185560" y="0"/>
                    </a:lnTo>
                    <a:lnTo>
                      <a:pt x="3185560" y="432083"/>
                    </a:lnTo>
                    <a:lnTo>
                      <a:pt x="0" y="432083"/>
                    </a:lnTo>
                    <a:close/>
                  </a:path>
                </a:pathLst>
              </a:custGeom>
              <a:solidFill>
                <a:srgbClr val="13538A"/>
              </a:solidFill>
            </p:spPr>
          </p:sp>
          <p:sp>
            <p:nvSpPr>
              <p:cNvPr id="17" name="TextBox 17"/>
              <p:cNvSpPr txBox="1"/>
              <p:nvPr/>
            </p:nvSpPr>
            <p:spPr>
              <a:xfrm>
                <a:off x="0" y="-38100"/>
                <a:ext cx="3185560" cy="470183"/>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6362398" y="470564"/>
              <a:ext cx="3649587" cy="1151043"/>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ea typeface="Canva Sans Bold"/>
                  <a:cs typeface="Canva Sans Bold"/>
                  <a:sym typeface="Canva Sans Bold"/>
                </a:rPr>
                <a:t>Impact</a:t>
              </a:r>
            </a:p>
          </p:txBody>
        </p:sp>
      </p:grpSp>
      <p:sp>
        <p:nvSpPr>
          <p:cNvPr id="19" name="Freeform 19">
            <a:extLst>
              <a:ext uri="{C183D7F6-B498-43B3-948B-1728B52AA6E4}">
                <adec:decorative xmlns:adec="http://schemas.microsoft.com/office/drawing/2017/decorative" val="1"/>
              </a:ext>
            </a:extLst>
          </p:cNvPr>
          <p:cNvSpPr/>
          <p:nvPr/>
        </p:nvSpPr>
        <p:spPr>
          <a:xfrm>
            <a:off x="12025713" y="0"/>
            <a:ext cx="6262287" cy="10287000"/>
          </a:xfrm>
          <a:custGeom>
            <a:avLst/>
            <a:gdLst/>
            <a:ahLst/>
            <a:cxnLst/>
            <a:rect l="l" t="t" r="r" b="b"/>
            <a:pathLst>
              <a:path w="6262287" h="10287000">
                <a:moveTo>
                  <a:pt x="0" y="0"/>
                </a:moveTo>
                <a:lnTo>
                  <a:pt x="6262287" y="0"/>
                </a:lnTo>
                <a:lnTo>
                  <a:pt x="6262287" y="10287000"/>
                </a:lnTo>
                <a:lnTo>
                  <a:pt x="0" y="10287000"/>
                </a:lnTo>
                <a:lnTo>
                  <a:pt x="0" y="0"/>
                </a:lnTo>
                <a:close/>
              </a:path>
            </a:pathLst>
          </a:custGeom>
          <a:blipFill>
            <a:blip r:embed="rId2"/>
            <a:stretch>
              <a:fillRect l="-73886" r="-72671"/>
            </a:stretch>
          </a:blipFill>
        </p:spPr>
      </p:sp>
      <p:sp>
        <p:nvSpPr>
          <p:cNvPr id="20" name="AutoShape 20">
            <a:extLst>
              <a:ext uri="{C183D7F6-B498-43B3-948B-1728B52AA6E4}">
                <adec:decorative xmlns:adec="http://schemas.microsoft.com/office/drawing/2017/decorative" val="1"/>
              </a:ext>
            </a:extLst>
          </p:cNvPr>
          <p:cNvSpPr/>
          <p:nvPr/>
        </p:nvSpPr>
        <p:spPr>
          <a:xfrm>
            <a:off x="6006426" y="3720199"/>
            <a:ext cx="0" cy="462401"/>
          </a:xfrm>
          <a:prstGeom prst="line">
            <a:avLst/>
          </a:prstGeom>
          <a:ln w="171450" cap="flat">
            <a:solidFill>
              <a:srgbClr val="D9E0ED"/>
            </a:solidFill>
            <a:prstDash val="solid"/>
            <a:headEnd type="none" w="sm" len="sm"/>
            <a:tailEnd type="none" w="sm" len="sm"/>
          </a:ln>
        </p:spPr>
      </p:sp>
      <p:sp>
        <p:nvSpPr>
          <p:cNvPr id="21" name="AutoShape 21">
            <a:extLst>
              <a:ext uri="{C183D7F6-B498-43B3-948B-1728B52AA6E4}">
                <adec:decorative xmlns:adec="http://schemas.microsoft.com/office/drawing/2017/decorative" val="1"/>
              </a:ext>
            </a:extLst>
          </p:cNvPr>
          <p:cNvSpPr/>
          <p:nvPr/>
        </p:nvSpPr>
        <p:spPr>
          <a:xfrm>
            <a:off x="6031906" y="5736232"/>
            <a:ext cx="0" cy="462401"/>
          </a:xfrm>
          <a:prstGeom prst="line">
            <a:avLst/>
          </a:prstGeom>
          <a:ln w="171450" cap="flat">
            <a:solidFill>
              <a:srgbClr val="D9E0ED"/>
            </a:solidFill>
            <a:prstDash val="solid"/>
            <a:headEnd type="none" w="sm" len="sm"/>
            <a:tailEnd type="none" w="sm" len="sm"/>
          </a:ln>
        </p:spPr>
      </p:sp>
      <p:sp>
        <p:nvSpPr>
          <p:cNvPr id="22" name="AutoShape 22">
            <a:extLst>
              <a:ext uri="{C183D7F6-B498-43B3-948B-1728B52AA6E4}">
                <adec:decorative xmlns:adec="http://schemas.microsoft.com/office/drawing/2017/decorative" val="1"/>
              </a:ext>
            </a:extLst>
          </p:cNvPr>
          <p:cNvSpPr/>
          <p:nvPr/>
        </p:nvSpPr>
        <p:spPr>
          <a:xfrm>
            <a:off x="6050956" y="7752265"/>
            <a:ext cx="0" cy="462401"/>
          </a:xfrm>
          <a:prstGeom prst="line">
            <a:avLst/>
          </a:prstGeom>
          <a:ln w="171450" cap="flat">
            <a:solidFill>
              <a:srgbClr val="D9E0ED"/>
            </a:solidFill>
            <a:prstDash val="solid"/>
            <a:headEnd type="none" w="sm" len="sm"/>
            <a:tailEnd type="none" w="sm" len="sm"/>
          </a:ln>
        </p:spPr>
      </p:sp>
      <p:sp>
        <p:nvSpPr>
          <p:cNvPr id="23" name="Title 22">
            <a:extLst>
              <a:ext uri="{FF2B5EF4-FFF2-40B4-BE49-F238E27FC236}">
                <a16:creationId xmlns:a16="http://schemas.microsoft.com/office/drawing/2014/main" id="{EC06DFB7-66B0-DFA8-9475-A48F7DDCAB80}"/>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IMPACT</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583382" y="1582882"/>
            <a:ext cx="3315613" cy="3315613"/>
            <a:chOff x="0" y="0"/>
            <a:chExt cx="834912" cy="834912"/>
          </a:xfrm>
        </p:grpSpPr>
        <p:sp>
          <p:nvSpPr>
            <p:cNvPr id="3" name="Freeform 3"/>
            <p:cNvSpPr/>
            <p:nvPr/>
          </p:nvSpPr>
          <p:spPr>
            <a:xfrm>
              <a:off x="0" y="0"/>
              <a:ext cx="834912" cy="834912"/>
            </a:xfrm>
            <a:custGeom>
              <a:avLst/>
              <a:gdLst/>
              <a:ahLst/>
              <a:cxnLst/>
              <a:rect l="l" t="t" r="r" b="b"/>
              <a:pathLst>
                <a:path w="834912" h="834912">
                  <a:moveTo>
                    <a:pt x="0" y="0"/>
                  </a:moveTo>
                  <a:lnTo>
                    <a:pt x="834912" y="0"/>
                  </a:lnTo>
                  <a:lnTo>
                    <a:pt x="834912" y="834912"/>
                  </a:lnTo>
                  <a:lnTo>
                    <a:pt x="0" y="834912"/>
                  </a:lnTo>
                  <a:close/>
                </a:path>
              </a:pathLst>
            </a:custGeom>
            <a:solidFill>
              <a:srgbClr val="B9D3F0"/>
            </a:solidFill>
          </p:spPr>
        </p:sp>
        <p:sp>
          <p:nvSpPr>
            <p:cNvPr id="4" name="TextBox 4"/>
            <p:cNvSpPr txBox="1"/>
            <p:nvPr/>
          </p:nvSpPr>
          <p:spPr>
            <a:xfrm>
              <a:off x="0" y="-38100"/>
              <a:ext cx="834912" cy="873012"/>
            </a:xfrm>
            <a:prstGeom prst="rect">
              <a:avLst/>
            </a:prstGeom>
          </p:spPr>
          <p:txBody>
            <a:bodyPr lIns="45857" tIns="45857" rIns="45857" bIns="45857" rtlCol="0" anchor="ctr"/>
            <a:lstStyle/>
            <a:p>
              <a:pPr algn="ctr">
                <a:lnSpc>
                  <a:spcPts val="2660"/>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5583382" y="5388505"/>
            <a:ext cx="3315613" cy="3315613"/>
            <a:chOff x="0" y="0"/>
            <a:chExt cx="834912" cy="834912"/>
          </a:xfrm>
        </p:grpSpPr>
        <p:sp>
          <p:nvSpPr>
            <p:cNvPr id="6" name="Freeform 6"/>
            <p:cNvSpPr/>
            <p:nvPr/>
          </p:nvSpPr>
          <p:spPr>
            <a:xfrm>
              <a:off x="0" y="0"/>
              <a:ext cx="834912" cy="834912"/>
            </a:xfrm>
            <a:custGeom>
              <a:avLst/>
              <a:gdLst/>
              <a:ahLst/>
              <a:cxnLst/>
              <a:rect l="l" t="t" r="r" b="b"/>
              <a:pathLst>
                <a:path w="834912" h="834912">
                  <a:moveTo>
                    <a:pt x="0" y="0"/>
                  </a:moveTo>
                  <a:lnTo>
                    <a:pt x="834912" y="0"/>
                  </a:lnTo>
                  <a:lnTo>
                    <a:pt x="834912" y="834912"/>
                  </a:lnTo>
                  <a:lnTo>
                    <a:pt x="0" y="834912"/>
                  </a:lnTo>
                  <a:close/>
                </a:path>
              </a:pathLst>
            </a:custGeom>
            <a:solidFill>
              <a:srgbClr val="7DA9D8"/>
            </a:solidFill>
          </p:spPr>
        </p:sp>
        <p:sp>
          <p:nvSpPr>
            <p:cNvPr id="7" name="TextBox 7"/>
            <p:cNvSpPr txBox="1"/>
            <p:nvPr/>
          </p:nvSpPr>
          <p:spPr>
            <a:xfrm>
              <a:off x="0" y="-38100"/>
              <a:ext cx="834912" cy="873012"/>
            </a:xfrm>
            <a:prstGeom prst="rect">
              <a:avLst/>
            </a:prstGeom>
          </p:spPr>
          <p:txBody>
            <a:bodyPr lIns="45857" tIns="45857" rIns="45857" bIns="45857" rtlCol="0" anchor="ctr"/>
            <a:lstStyle/>
            <a:p>
              <a:pPr algn="ctr">
                <a:lnSpc>
                  <a:spcPts val="2660"/>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9389005" y="1582882"/>
            <a:ext cx="3315613" cy="3315613"/>
            <a:chOff x="0" y="0"/>
            <a:chExt cx="834912" cy="834912"/>
          </a:xfrm>
        </p:grpSpPr>
        <p:sp>
          <p:nvSpPr>
            <p:cNvPr id="9" name="Freeform 9"/>
            <p:cNvSpPr/>
            <p:nvPr/>
          </p:nvSpPr>
          <p:spPr>
            <a:xfrm>
              <a:off x="0" y="0"/>
              <a:ext cx="834912" cy="834912"/>
            </a:xfrm>
            <a:custGeom>
              <a:avLst/>
              <a:gdLst/>
              <a:ahLst/>
              <a:cxnLst/>
              <a:rect l="l" t="t" r="r" b="b"/>
              <a:pathLst>
                <a:path w="834912" h="834912">
                  <a:moveTo>
                    <a:pt x="0" y="0"/>
                  </a:moveTo>
                  <a:lnTo>
                    <a:pt x="834912" y="0"/>
                  </a:lnTo>
                  <a:lnTo>
                    <a:pt x="834912" y="834912"/>
                  </a:lnTo>
                  <a:lnTo>
                    <a:pt x="0" y="834912"/>
                  </a:lnTo>
                  <a:close/>
                </a:path>
              </a:pathLst>
            </a:custGeom>
            <a:solidFill>
              <a:srgbClr val="3D71AD"/>
            </a:solidFill>
          </p:spPr>
        </p:sp>
        <p:sp>
          <p:nvSpPr>
            <p:cNvPr id="10" name="TextBox 10"/>
            <p:cNvSpPr txBox="1"/>
            <p:nvPr/>
          </p:nvSpPr>
          <p:spPr>
            <a:xfrm>
              <a:off x="0" y="-38100"/>
              <a:ext cx="834912" cy="873012"/>
            </a:xfrm>
            <a:prstGeom prst="rect">
              <a:avLst/>
            </a:prstGeom>
          </p:spPr>
          <p:txBody>
            <a:bodyPr lIns="45857" tIns="45857" rIns="45857" bIns="45857" rtlCol="0" anchor="ctr"/>
            <a:lstStyle/>
            <a:p>
              <a:pPr algn="ctr">
                <a:lnSpc>
                  <a:spcPts val="2660"/>
                </a:lnSpc>
              </a:pPr>
              <a:endParaRPr/>
            </a:p>
          </p:txBody>
        </p:sp>
      </p:grpSp>
      <p:grpSp>
        <p:nvGrpSpPr>
          <p:cNvPr id="11" name="Group 11">
            <a:extLst>
              <a:ext uri="{C183D7F6-B498-43B3-948B-1728B52AA6E4}">
                <adec:decorative xmlns:adec="http://schemas.microsoft.com/office/drawing/2017/decorative" val="1"/>
              </a:ext>
            </a:extLst>
          </p:cNvPr>
          <p:cNvGrpSpPr/>
          <p:nvPr/>
        </p:nvGrpSpPr>
        <p:grpSpPr>
          <a:xfrm>
            <a:off x="9389005" y="5388505"/>
            <a:ext cx="3315613" cy="3315613"/>
            <a:chOff x="0" y="0"/>
            <a:chExt cx="834912" cy="834912"/>
          </a:xfrm>
        </p:grpSpPr>
        <p:sp>
          <p:nvSpPr>
            <p:cNvPr id="12" name="Freeform 12"/>
            <p:cNvSpPr/>
            <p:nvPr/>
          </p:nvSpPr>
          <p:spPr>
            <a:xfrm>
              <a:off x="0" y="0"/>
              <a:ext cx="834912" cy="834912"/>
            </a:xfrm>
            <a:custGeom>
              <a:avLst/>
              <a:gdLst/>
              <a:ahLst/>
              <a:cxnLst/>
              <a:rect l="l" t="t" r="r" b="b"/>
              <a:pathLst>
                <a:path w="834912" h="834912">
                  <a:moveTo>
                    <a:pt x="0" y="0"/>
                  </a:moveTo>
                  <a:lnTo>
                    <a:pt x="834912" y="0"/>
                  </a:lnTo>
                  <a:lnTo>
                    <a:pt x="834912" y="834912"/>
                  </a:lnTo>
                  <a:lnTo>
                    <a:pt x="0" y="834912"/>
                  </a:lnTo>
                  <a:close/>
                </a:path>
              </a:pathLst>
            </a:custGeom>
            <a:solidFill>
              <a:srgbClr val="2C92D5"/>
            </a:solidFill>
          </p:spPr>
        </p:sp>
        <p:sp>
          <p:nvSpPr>
            <p:cNvPr id="13" name="TextBox 13"/>
            <p:cNvSpPr txBox="1"/>
            <p:nvPr/>
          </p:nvSpPr>
          <p:spPr>
            <a:xfrm>
              <a:off x="0" y="-38100"/>
              <a:ext cx="834912" cy="873012"/>
            </a:xfrm>
            <a:prstGeom prst="rect">
              <a:avLst/>
            </a:prstGeom>
          </p:spPr>
          <p:txBody>
            <a:bodyPr lIns="45857" tIns="45857" rIns="45857" bIns="45857" rtlCol="0" anchor="ctr"/>
            <a:lstStyle/>
            <a:p>
              <a:pPr algn="ctr">
                <a:lnSpc>
                  <a:spcPts val="2660"/>
                </a:lnSpc>
              </a:pPr>
              <a:endParaRPr/>
            </a:p>
          </p:txBody>
        </p:sp>
      </p:grpSp>
      <p:grpSp>
        <p:nvGrpSpPr>
          <p:cNvPr id="14" name="Group 14">
            <a:extLst>
              <a:ext uri="{C183D7F6-B498-43B3-948B-1728B52AA6E4}">
                <adec:decorative xmlns:adec="http://schemas.microsoft.com/office/drawing/2017/decorative" val="1"/>
              </a:ext>
            </a:extLst>
          </p:cNvPr>
          <p:cNvGrpSpPr/>
          <p:nvPr/>
        </p:nvGrpSpPr>
        <p:grpSpPr>
          <a:xfrm>
            <a:off x="6834776" y="2834276"/>
            <a:ext cx="4618447" cy="461844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a:extLst>
              <a:ext uri="{C183D7F6-B498-43B3-948B-1728B52AA6E4}">
                <adec:decorative xmlns:adec="http://schemas.microsoft.com/office/drawing/2017/decorative" val="1"/>
              </a:ext>
            </a:extLst>
          </p:cNvPr>
          <p:cNvGrpSpPr/>
          <p:nvPr/>
        </p:nvGrpSpPr>
        <p:grpSpPr>
          <a:xfrm>
            <a:off x="7241189" y="3260894"/>
            <a:ext cx="3785417" cy="378541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E7E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Freeform 20">
            <a:extLst>
              <a:ext uri="{C183D7F6-B498-43B3-948B-1728B52AA6E4}">
                <adec:decorative xmlns:adec="http://schemas.microsoft.com/office/drawing/2017/decorative" val="1"/>
              </a:ext>
            </a:extLst>
          </p:cNvPr>
          <p:cNvSpPr/>
          <p:nvPr/>
        </p:nvSpPr>
        <p:spPr>
          <a:xfrm rot="-2700000">
            <a:off x="10187051" y="6221895"/>
            <a:ext cx="1131033" cy="1060344"/>
          </a:xfrm>
          <a:custGeom>
            <a:avLst/>
            <a:gdLst/>
            <a:ahLst/>
            <a:cxnLst/>
            <a:rect l="l" t="t" r="r" b="b"/>
            <a:pathLst>
              <a:path w="1131033" h="1060344">
                <a:moveTo>
                  <a:pt x="0" y="0"/>
                </a:moveTo>
                <a:lnTo>
                  <a:pt x="1131033" y="0"/>
                </a:lnTo>
                <a:lnTo>
                  <a:pt x="1131033" y="1060344"/>
                </a:lnTo>
                <a:lnTo>
                  <a:pt x="0" y="1060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a:extLst>
              <a:ext uri="{C183D7F6-B498-43B3-948B-1728B52AA6E4}">
                <adec:decorative xmlns:adec="http://schemas.microsoft.com/office/drawing/2017/decorative" val="1"/>
              </a:ext>
            </a:extLst>
          </p:cNvPr>
          <p:cNvSpPr/>
          <p:nvPr/>
        </p:nvSpPr>
        <p:spPr>
          <a:xfrm rot="2700000">
            <a:off x="6969916" y="6221895"/>
            <a:ext cx="1131033" cy="1060344"/>
          </a:xfrm>
          <a:custGeom>
            <a:avLst/>
            <a:gdLst/>
            <a:ahLst/>
            <a:cxnLst/>
            <a:rect l="l" t="t" r="r" b="b"/>
            <a:pathLst>
              <a:path w="1131033" h="1060344">
                <a:moveTo>
                  <a:pt x="0" y="0"/>
                </a:moveTo>
                <a:lnTo>
                  <a:pt x="1131033" y="0"/>
                </a:lnTo>
                <a:lnTo>
                  <a:pt x="1131033" y="1060344"/>
                </a:lnTo>
                <a:lnTo>
                  <a:pt x="0" y="1060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a:extLst>
              <a:ext uri="{C183D7F6-B498-43B3-948B-1728B52AA6E4}">
                <adec:decorative xmlns:adec="http://schemas.microsoft.com/office/drawing/2017/decorative" val="1"/>
              </a:ext>
            </a:extLst>
          </p:cNvPr>
          <p:cNvSpPr/>
          <p:nvPr/>
        </p:nvSpPr>
        <p:spPr>
          <a:xfrm rot="8100000">
            <a:off x="6969916" y="3004761"/>
            <a:ext cx="1131033" cy="1060344"/>
          </a:xfrm>
          <a:custGeom>
            <a:avLst/>
            <a:gdLst/>
            <a:ahLst/>
            <a:cxnLst/>
            <a:rect l="l" t="t" r="r" b="b"/>
            <a:pathLst>
              <a:path w="1131033" h="1060344">
                <a:moveTo>
                  <a:pt x="0" y="0"/>
                </a:moveTo>
                <a:lnTo>
                  <a:pt x="1131033" y="0"/>
                </a:lnTo>
                <a:lnTo>
                  <a:pt x="1131033" y="1060344"/>
                </a:lnTo>
                <a:lnTo>
                  <a:pt x="0" y="106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a:extLst>
              <a:ext uri="{C183D7F6-B498-43B3-948B-1728B52AA6E4}">
                <adec:decorative xmlns:adec="http://schemas.microsoft.com/office/drawing/2017/decorative" val="1"/>
              </a:ext>
            </a:extLst>
          </p:cNvPr>
          <p:cNvSpPr/>
          <p:nvPr/>
        </p:nvSpPr>
        <p:spPr>
          <a:xfrm rot="-8100000">
            <a:off x="10187051" y="3004761"/>
            <a:ext cx="1131033" cy="1060344"/>
          </a:xfrm>
          <a:custGeom>
            <a:avLst/>
            <a:gdLst/>
            <a:ahLst/>
            <a:cxnLst/>
            <a:rect l="l" t="t" r="r" b="b"/>
            <a:pathLst>
              <a:path w="1131033" h="1060344">
                <a:moveTo>
                  <a:pt x="0" y="0"/>
                </a:moveTo>
                <a:lnTo>
                  <a:pt x="1131033" y="0"/>
                </a:lnTo>
                <a:lnTo>
                  <a:pt x="1131033" y="1060344"/>
                </a:lnTo>
                <a:lnTo>
                  <a:pt x="0" y="106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AutoShape 24">
            <a:extLst>
              <a:ext uri="{C183D7F6-B498-43B3-948B-1728B52AA6E4}">
                <adec:decorative xmlns:adec="http://schemas.microsoft.com/office/drawing/2017/decorative" val="1"/>
              </a:ext>
            </a:extLst>
          </p:cNvPr>
          <p:cNvSpPr/>
          <p:nvPr/>
        </p:nvSpPr>
        <p:spPr>
          <a:xfrm flipV="1">
            <a:off x="4646219" y="3240689"/>
            <a:ext cx="937162" cy="0"/>
          </a:xfrm>
          <a:prstGeom prst="line">
            <a:avLst/>
          </a:prstGeom>
          <a:ln w="57150" cap="flat">
            <a:solidFill>
              <a:srgbClr val="3BB8B2"/>
            </a:solidFill>
            <a:prstDash val="solid"/>
            <a:headEnd type="oval" w="lg" len="lg"/>
            <a:tailEnd type="none" w="sm" len="sm"/>
          </a:ln>
        </p:spPr>
      </p:sp>
      <p:sp>
        <p:nvSpPr>
          <p:cNvPr id="25" name="AutoShape 25">
            <a:extLst>
              <a:ext uri="{C183D7F6-B498-43B3-948B-1728B52AA6E4}">
                <adec:decorative xmlns:adec="http://schemas.microsoft.com/office/drawing/2017/decorative" val="1"/>
              </a:ext>
            </a:extLst>
          </p:cNvPr>
          <p:cNvSpPr/>
          <p:nvPr/>
        </p:nvSpPr>
        <p:spPr>
          <a:xfrm flipH="1">
            <a:off x="12696595" y="7046311"/>
            <a:ext cx="945186" cy="0"/>
          </a:xfrm>
          <a:prstGeom prst="line">
            <a:avLst/>
          </a:prstGeom>
          <a:ln w="57150" cap="flat">
            <a:solidFill>
              <a:srgbClr val="7E5ABB"/>
            </a:solidFill>
            <a:prstDash val="solid"/>
            <a:headEnd type="oval" w="lg" len="lg"/>
            <a:tailEnd type="none" w="sm" len="sm"/>
          </a:ln>
        </p:spPr>
      </p:sp>
      <p:sp>
        <p:nvSpPr>
          <p:cNvPr id="26" name="AutoShape 26">
            <a:extLst>
              <a:ext uri="{C183D7F6-B498-43B3-948B-1728B52AA6E4}">
                <adec:decorative xmlns:adec="http://schemas.microsoft.com/office/drawing/2017/decorative" val="1"/>
              </a:ext>
            </a:extLst>
          </p:cNvPr>
          <p:cNvSpPr/>
          <p:nvPr/>
        </p:nvSpPr>
        <p:spPr>
          <a:xfrm flipV="1">
            <a:off x="4646219" y="7046311"/>
            <a:ext cx="937162" cy="0"/>
          </a:xfrm>
          <a:prstGeom prst="line">
            <a:avLst/>
          </a:prstGeom>
          <a:ln w="57150" cap="flat">
            <a:solidFill>
              <a:srgbClr val="4A80BE"/>
            </a:solidFill>
            <a:prstDash val="solid"/>
            <a:headEnd type="oval" w="lg" len="lg"/>
            <a:tailEnd type="none" w="sm" len="sm"/>
          </a:ln>
        </p:spPr>
      </p:sp>
      <p:grpSp>
        <p:nvGrpSpPr>
          <p:cNvPr id="27" name="Group 27">
            <a:extLst>
              <a:ext uri="{C183D7F6-B498-43B3-948B-1728B52AA6E4}">
                <adec:decorative xmlns:adec="http://schemas.microsoft.com/office/drawing/2017/decorative" val="1"/>
              </a:ext>
            </a:extLst>
          </p:cNvPr>
          <p:cNvGrpSpPr/>
          <p:nvPr/>
        </p:nvGrpSpPr>
        <p:grpSpPr>
          <a:xfrm>
            <a:off x="13606636" y="1623293"/>
            <a:ext cx="4082951" cy="3275202"/>
            <a:chOff x="0" y="0"/>
            <a:chExt cx="1075345" cy="862605"/>
          </a:xfrm>
        </p:grpSpPr>
        <p:sp>
          <p:nvSpPr>
            <p:cNvPr id="28" name="Freeform 28"/>
            <p:cNvSpPr/>
            <p:nvPr/>
          </p:nvSpPr>
          <p:spPr>
            <a:xfrm>
              <a:off x="0" y="0"/>
              <a:ext cx="1075345" cy="862605"/>
            </a:xfrm>
            <a:custGeom>
              <a:avLst/>
              <a:gdLst/>
              <a:ahLst/>
              <a:cxnLst/>
              <a:rect l="l" t="t" r="r" b="b"/>
              <a:pathLst>
                <a:path w="1075345" h="862605">
                  <a:moveTo>
                    <a:pt x="0" y="0"/>
                  </a:moveTo>
                  <a:lnTo>
                    <a:pt x="1075345" y="0"/>
                  </a:lnTo>
                  <a:lnTo>
                    <a:pt x="1075345" y="862605"/>
                  </a:lnTo>
                  <a:lnTo>
                    <a:pt x="0" y="862605"/>
                  </a:lnTo>
                  <a:close/>
                </a:path>
              </a:pathLst>
            </a:custGeom>
            <a:solidFill>
              <a:srgbClr val="3D71AD">
                <a:alpha val="60000"/>
              </a:srgbClr>
            </a:solidFill>
          </p:spPr>
        </p:sp>
        <p:sp>
          <p:nvSpPr>
            <p:cNvPr id="29" name="TextBox 29"/>
            <p:cNvSpPr txBox="1"/>
            <p:nvPr/>
          </p:nvSpPr>
          <p:spPr>
            <a:xfrm>
              <a:off x="0" y="-38100"/>
              <a:ext cx="1075345" cy="900705"/>
            </a:xfrm>
            <a:prstGeom prst="rect">
              <a:avLst/>
            </a:prstGeom>
          </p:spPr>
          <p:txBody>
            <a:bodyPr lIns="50800" tIns="50800" rIns="50800" bIns="50800" rtlCol="0" anchor="ctr"/>
            <a:lstStyle/>
            <a:p>
              <a:pPr algn="ctr">
                <a:lnSpc>
                  <a:spcPts val="2659"/>
                </a:lnSpc>
              </a:pPr>
              <a:endParaRPr/>
            </a:p>
          </p:txBody>
        </p:sp>
      </p:grpSp>
      <p:sp>
        <p:nvSpPr>
          <p:cNvPr id="30" name="AutoShape 30">
            <a:extLst>
              <a:ext uri="{C183D7F6-B498-43B3-948B-1728B52AA6E4}">
                <adec:decorative xmlns:adec="http://schemas.microsoft.com/office/drawing/2017/decorative" val="1"/>
              </a:ext>
            </a:extLst>
          </p:cNvPr>
          <p:cNvSpPr/>
          <p:nvPr/>
        </p:nvSpPr>
        <p:spPr>
          <a:xfrm flipH="1">
            <a:off x="12696595" y="3240689"/>
            <a:ext cx="945186" cy="0"/>
          </a:xfrm>
          <a:prstGeom prst="line">
            <a:avLst/>
          </a:prstGeom>
          <a:ln w="57150" cap="flat">
            <a:solidFill>
              <a:srgbClr val="35A7C0"/>
            </a:solidFill>
            <a:prstDash val="solid"/>
            <a:headEnd type="oval" w="lg" len="lg"/>
            <a:tailEnd type="none" w="sm" len="sm"/>
          </a:ln>
        </p:spPr>
      </p:sp>
      <p:sp>
        <p:nvSpPr>
          <p:cNvPr id="31" name="Freeform 31">
            <a:extLst>
              <a:ext uri="{C183D7F6-B498-43B3-948B-1728B52AA6E4}">
                <adec:decorative xmlns:adec="http://schemas.microsoft.com/office/drawing/2017/decorative" val="1"/>
              </a:ext>
            </a:extLst>
          </p:cNvPr>
          <p:cNvSpPr/>
          <p:nvPr/>
        </p:nvSpPr>
        <p:spPr>
          <a:xfrm>
            <a:off x="-279918" y="10021224"/>
            <a:ext cx="1001509" cy="500755"/>
          </a:xfrm>
          <a:custGeom>
            <a:avLst/>
            <a:gdLst/>
            <a:ahLst/>
            <a:cxnLst/>
            <a:rect l="l" t="t" r="r" b="b"/>
            <a:pathLst>
              <a:path w="1001509" h="500755">
                <a:moveTo>
                  <a:pt x="0" y="0"/>
                </a:moveTo>
                <a:lnTo>
                  <a:pt x="1001509" y="0"/>
                </a:lnTo>
                <a:lnTo>
                  <a:pt x="1001509" y="500755"/>
                </a:lnTo>
                <a:lnTo>
                  <a:pt x="0" y="5007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Freeform 32">
            <a:extLst>
              <a:ext uri="{C183D7F6-B498-43B3-948B-1728B52AA6E4}">
                <adec:decorative xmlns:adec="http://schemas.microsoft.com/office/drawing/2017/decorative" val="1"/>
              </a:ext>
            </a:extLst>
          </p:cNvPr>
          <p:cNvSpPr/>
          <p:nvPr/>
        </p:nvSpPr>
        <p:spPr>
          <a:xfrm>
            <a:off x="10424733" y="6527378"/>
            <a:ext cx="2056980" cy="1763861"/>
          </a:xfrm>
          <a:custGeom>
            <a:avLst/>
            <a:gdLst/>
            <a:ahLst/>
            <a:cxnLst/>
            <a:rect l="l" t="t" r="r" b="b"/>
            <a:pathLst>
              <a:path w="2056980" h="1763861">
                <a:moveTo>
                  <a:pt x="0" y="0"/>
                </a:moveTo>
                <a:lnTo>
                  <a:pt x="2056981" y="0"/>
                </a:lnTo>
                <a:lnTo>
                  <a:pt x="2056981" y="1763861"/>
                </a:lnTo>
                <a:lnTo>
                  <a:pt x="0" y="17638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a:extLst>
              <a:ext uri="{C183D7F6-B498-43B3-948B-1728B52AA6E4}">
                <adec:decorative xmlns:adec="http://schemas.microsoft.com/office/drawing/2017/decorative" val="1"/>
              </a:ext>
            </a:extLst>
          </p:cNvPr>
          <p:cNvSpPr/>
          <p:nvPr/>
        </p:nvSpPr>
        <p:spPr>
          <a:xfrm>
            <a:off x="5895051" y="6574855"/>
            <a:ext cx="1904358" cy="1928464"/>
          </a:xfrm>
          <a:custGeom>
            <a:avLst/>
            <a:gdLst/>
            <a:ahLst/>
            <a:cxnLst/>
            <a:rect l="l" t="t" r="r" b="b"/>
            <a:pathLst>
              <a:path w="1904358" h="1928464">
                <a:moveTo>
                  <a:pt x="0" y="0"/>
                </a:moveTo>
                <a:lnTo>
                  <a:pt x="1904358" y="0"/>
                </a:lnTo>
                <a:lnTo>
                  <a:pt x="1904358" y="1928464"/>
                </a:lnTo>
                <a:lnTo>
                  <a:pt x="0" y="19284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a:extLst>
              <a:ext uri="{C183D7F6-B498-43B3-948B-1728B52AA6E4}">
                <adec:decorative xmlns:adec="http://schemas.microsoft.com/office/drawing/2017/decorative" val="1"/>
              </a:ext>
            </a:extLst>
          </p:cNvPr>
          <p:cNvGrpSpPr/>
          <p:nvPr/>
        </p:nvGrpSpPr>
        <p:grpSpPr>
          <a:xfrm>
            <a:off x="715323" y="1557184"/>
            <a:ext cx="3934609" cy="3341311"/>
            <a:chOff x="0" y="0"/>
            <a:chExt cx="1036276" cy="880016"/>
          </a:xfrm>
        </p:grpSpPr>
        <p:sp>
          <p:nvSpPr>
            <p:cNvPr id="36" name="Freeform 36"/>
            <p:cNvSpPr/>
            <p:nvPr/>
          </p:nvSpPr>
          <p:spPr>
            <a:xfrm>
              <a:off x="0" y="0"/>
              <a:ext cx="1036276" cy="880016"/>
            </a:xfrm>
            <a:custGeom>
              <a:avLst/>
              <a:gdLst/>
              <a:ahLst/>
              <a:cxnLst/>
              <a:rect l="l" t="t" r="r" b="b"/>
              <a:pathLst>
                <a:path w="1036276" h="880016">
                  <a:moveTo>
                    <a:pt x="0" y="0"/>
                  </a:moveTo>
                  <a:lnTo>
                    <a:pt x="1036276" y="0"/>
                  </a:lnTo>
                  <a:lnTo>
                    <a:pt x="1036276" y="880016"/>
                  </a:lnTo>
                  <a:lnTo>
                    <a:pt x="0" y="880016"/>
                  </a:lnTo>
                  <a:close/>
                </a:path>
              </a:pathLst>
            </a:custGeom>
            <a:solidFill>
              <a:srgbClr val="B9D3F0">
                <a:alpha val="60000"/>
              </a:srgbClr>
            </a:solidFill>
          </p:spPr>
        </p:sp>
        <p:sp>
          <p:nvSpPr>
            <p:cNvPr id="37" name="TextBox 37"/>
            <p:cNvSpPr txBox="1"/>
            <p:nvPr/>
          </p:nvSpPr>
          <p:spPr>
            <a:xfrm>
              <a:off x="0" y="-38100"/>
              <a:ext cx="1036276" cy="918116"/>
            </a:xfrm>
            <a:prstGeom prst="rect">
              <a:avLst/>
            </a:prstGeom>
          </p:spPr>
          <p:txBody>
            <a:bodyPr lIns="50800" tIns="50800" rIns="50800" bIns="50800" rtlCol="0" anchor="ctr"/>
            <a:lstStyle/>
            <a:p>
              <a:pPr algn="ctr">
                <a:lnSpc>
                  <a:spcPts val="2659"/>
                </a:lnSpc>
              </a:pPr>
              <a:endParaRPr/>
            </a:p>
          </p:txBody>
        </p:sp>
      </p:grpSp>
      <p:grpSp>
        <p:nvGrpSpPr>
          <p:cNvPr id="38" name="Group 38">
            <a:extLst>
              <a:ext uri="{C183D7F6-B498-43B3-948B-1728B52AA6E4}">
                <adec:decorative xmlns:adec="http://schemas.microsoft.com/office/drawing/2017/decorative" val="1"/>
              </a:ext>
            </a:extLst>
          </p:cNvPr>
          <p:cNvGrpSpPr/>
          <p:nvPr/>
        </p:nvGrpSpPr>
        <p:grpSpPr>
          <a:xfrm>
            <a:off x="721591" y="5388505"/>
            <a:ext cx="3928341" cy="3531403"/>
            <a:chOff x="0" y="0"/>
            <a:chExt cx="1034625" cy="930081"/>
          </a:xfrm>
        </p:grpSpPr>
        <p:sp>
          <p:nvSpPr>
            <p:cNvPr id="39" name="Freeform 39"/>
            <p:cNvSpPr/>
            <p:nvPr/>
          </p:nvSpPr>
          <p:spPr>
            <a:xfrm>
              <a:off x="0" y="0"/>
              <a:ext cx="1034625" cy="930082"/>
            </a:xfrm>
            <a:custGeom>
              <a:avLst/>
              <a:gdLst/>
              <a:ahLst/>
              <a:cxnLst/>
              <a:rect l="l" t="t" r="r" b="b"/>
              <a:pathLst>
                <a:path w="1034625" h="930082">
                  <a:moveTo>
                    <a:pt x="0" y="0"/>
                  </a:moveTo>
                  <a:lnTo>
                    <a:pt x="1034625" y="0"/>
                  </a:lnTo>
                  <a:lnTo>
                    <a:pt x="1034625" y="930082"/>
                  </a:lnTo>
                  <a:lnTo>
                    <a:pt x="0" y="930082"/>
                  </a:lnTo>
                  <a:close/>
                </a:path>
              </a:pathLst>
            </a:custGeom>
            <a:solidFill>
              <a:srgbClr val="7DA9D8">
                <a:alpha val="60000"/>
              </a:srgbClr>
            </a:solidFill>
          </p:spPr>
        </p:sp>
        <p:sp>
          <p:nvSpPr>
            <p:cNvPr id="40" name="TextBox 40"/>
            <p:cNvSpPr txBox="1"/>
            <p:nvPr/>
          </p:nvSpPr>
          <p:spPr>
            <a:xfrm>
              <a:off x="0" y="-38100"/>
              <a:ext cx="1034625" cy="968181"/>
            </a:xfrm>
            <a:prstGeom prst="rect">
              <a:avLst/>
            </a:prstGeom>
          </p:spPr>
          <p:txBody>
            <a:bodyPr lIns="50800" tIns="50800" rIns="50800" bIns="50800" rtlCol="0" anchor="ctr"/>
            <a:lstStyle/>
            <a:p>
              <a:pPr algn="ctr">
                <a:lnSpc>
                  <a:spcPts val="2659"/>
                </a:lnSpc>
              </a:pPr>
              <a:endParaRPr/>
            </a:p>
          </p:txBody>
        </p:sp>
      </p:grpSp>
      <p:grpSp>
        <p:nvGrpSpPr>
          <p:cNvPr id="41" name="Group 41">
            <a:extLst>
              <a:ext uri="{C183D7F6-B498-43B3-948B-1728B52AA6E4}">
                <adec:decorative xmlns:adec="http://schemas.microsoft.com/office/drawing/2017/decorative" val="1"/>
              </a:ext>
            </a:extLst>
          </p:cNvPr>
          <p:cNvGrpSpPr/>
          <p:nvPr/>
        </p:nvGrpSpPr>
        <p:grpSpPr>
          <a:xfrm>
            <a:off x="13658071" y="5388505"/>
            <a:ext cx="4031516" cy="3315613"/>
            <a:chOff x="0" y="0"/>
            <a:chExt cx="1061799" cy="873248"/>
          </a:xfrm>
        </p:grpSpPr>
        <p:sp>
          <p:nvSpPr>
            <p:cNvPr id="42" name="Freeform 42"/>
            <p:cNvSpPr/>
            <p:nvPr/>
          </p:nvSpPr>
          <p:spPr>
            <a:xfrm>
              <a:off x="0" y="0"/>
              <a:ext cx="1061799" cy="873248"/>
            </a:xfrm>
            <a:custGeom>
              <a:avLst/>
              <a:gdLst/>
              <a:ahLst/>
              <a:cxnLst/>
              <a:rect l="l" t="t" r="r" b="b"/>
              <a:pathLst>
                <a:path w="1061799" h="873248">
                  <a:moveTo>
                    <a:pt x="0" y="0"/>
                  </a:moveTo>
                  <a:lnTo>
                    <a:pt x="1061799" y="0"/>
                  </a:lnTo>
                  <a:lnTo>
                    <a:pt x="1061799" y="873248"/>
                  </a:lnTo>
                  <a:lnTo>
                    <a:pt x="0" y="873248"/>
                  </a:lnTo>
                  <a:close/>
                </a:path>
              </a:pathLst>
            </a:custGeom>
            <a:solidFill>
              <a:srgbClr val="2C92D5">
                <a:alpha val="60000"/>
              </a:srgbClr>
            </a:solidFill>
          </p:spPr>
        </p:sp>
        <p:sp>
          <p:nvSpPr>
            <p:cNvPr id="43" name="TextBox 43"/>
            <p:cNvSpPr txBox="1"/>
            <p:nvPr/>
          </p:nvSpPr>
          <p:spPr>
            <a:xfrm>
              <a:off x="0" y="-38100"/>
              <a:ext cx="1061799" cy="911348"/>
            </a:xfrm>
            <a:prstGeom prst="rect">
              <a:avLst/>
            </a:prstGeom>
          </p:spPr>
          <p:txBody>
            <a:bodyPr lIns="50800" tIns="50800" rIns="50800" bIns="50800" rtlCol="0" anchor="ctr"/>
            <a:lstStyle/>
            <a:p>
              <a:pPr algn="ctr">
                <a:lnSpc>
                  <a:spcPts val="2659"/>
                </a:lnSpc>
              </a:pPr>
              <a:endParaRPr/>
            </a:p>
          </p:txBody>
        </p:sp>
      </p:grpSp>
      <p:sp>
        <p:nvSpPr>
          <p:cNvPr id="44" name="Freeform 44">
            <a:extLst>
              <a:ext uri="{C183D7F6-B498-43B3-948B-1728B52AA6E4}">
                <adec:decorative xmlns:adec="http://schemas.microsoft.com/office/drawing/2017/decorative" val="1"/>
              </a:ext>
            </a:extLst>
          </p:cNvPr>
          <p:cNvSpPr/>
          <p:nvPr/>
        </p:nvSpPr>
        <p:spPr>
          <a:xfrm>
            <a:off x="6046581" y="1883626"/>
            <a:ext cx="1752828" cy="1963953"/>
          </a:xfrm>
          <a:custGeom>
            <a:avLst/>
            <a:gdLst/>
            <a:ahLst/>
            <a:cxnLst/>
            <a:rect l="l" t="t" r="r" b="b"/>
            <a:pathLst>
              <a:path w="1752828" h="1963953">
                <a:moveTo>
                  <a:pt x="0" y="0"/>
                </a:moveTo>
                <a:lnTo>
                  <a:pt x="1752828" y="0"/>
                </a:lnTo>
                <a:lnTo>
                  <a:pt x="1752828" y="1963953"/>
                </a:lnTo>
                <a:lnTo>
                  <a:pt x="0" y="19639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5" name="TextBox 45"/>
          <p:cNvSpPr txBox="1"/>
          <p:nvPr/>
        </p:nvSpPr>
        <p:spPr>
          <a:xfrm>
            <a:off x="13709506" y="1717006"/>
            <a:ext cx="3781753" cy="29806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Cross service </a:t>
            </a:r>
          </a:p>
          <a:p>
            <a:pPr algn="ctr">
              <a:lnSpc>
                <a:spcPts val="4759"/>
              </a:lnSpc>
            </a:pPr>
            <a:r>
              <a:rPr lang="en-US" sz="3399">
                <a:solidFill>
                  <a:srgbClr val="000000"/>
                </a:solidFill>
                <a:latin typeface="Canva Sans"/>
                <a:ea typeface="Canva Sans"/>
                <a:cs typeface="Canva Sans"/>
                <a:sym typeface="Canva Sans"/>
              </a:rPr>
              <a:t>co-operation in physiotherapy reduces the burden of ax SpA</a:t>
            </a:r>
          </a:p>
        </p:txBody>
      </p:sp>
      <p:sp>
        <p:nvSpPr>
          <p:cNvPr id="46" name="TextBox 46"/>
          <p:cNvSpPr txBox="1"/>
          <p:nvPr/>
        </p:nvSpPr>
        <p:spPr>
          <a:xfrm>
            <a:off x="721591" y="1717006"/>
            <a:ext cx="3924628" cy="29806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This joint clinic exemplifies collaborative patient-centred care</a:t>
            </a:r>
          </a:p>
        </p:txBody>
      </p:sp>
      <p:sp>
        <p:nvSpPr>
          <p:cNvPr id="47" name="TextBox 47"/>
          <p:cNvSpPr txBox="1">
            <a:spLocks noGrp="1"/>
          </p:cNvSpPr>
          <p:nvPr>
            <p:ph type="title" idx="4294967295"/>
          </p:nvPr>
        </p:nvSpPr>
        <p:spPr>
          <a:xfrm>
            <a:off x="7551044" y="4743237"/>
            <a:ext cx="3201524" cy="6807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527"/>
              </a:lnSpc>
              <a:spcBef>
                <a:spcPts val="0"/>
              </a:spcBef>
              <a:spcAft>
                <a:spcPts val="0"/>
              </a:spcAft>
              <a:buClrTx/>
              <a:buSzTx/>
              <a:buFontTx/>
              <a:buNone/>
              <a:tabLst/>
              <a:defRPr/>
            </a:pPr>
            <a:r>
              <a:rPr kumimoji="0" lang="en-US" sz="3948" b="0" i="0" u="none" strike="noStrike" kern="1200" cap="none" spc="19" normalizeH="0" baseline="0" noProof="0" dirty="0">
                <a:ln>
                  <a:noFill/>
                </a:ln>
                <a:solidFill>
                  <a:srgbClr val="000000"/>
                </a:solidFill>
                <a:effectLst/>
                <a:uLnTx/>
                <a:uFillTx/>
                <a:latin typeface="Inter Bold"/>
                <a:ea typeface="Inter Bold"/>
                <a:cs typeface="Inter Bold"/>
                <a:sym typeface="Inter Bold"/>
              </a:rPr>
              <a:t>Conclusions</a:t>
            </a:r>
          </a:p>
        </p:txBody>
      </p:sp>
      <p:sp>
        <p:nvSpPr>
          <p:cNvPr id="48" name="TextBox 48"/>
          <p:cNvSpPr txBox="1"/>
          <p:nvPr/>
        </p:nvSpPr>
        <p:spPr>
          <a:xfrm>
            <a:off x="13749090" y="5910624"/>
            <a:ext cx="3849478" cy="2380615"/>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Specialist referral pathways can shape population health outcomes</a:t>
            </a:r>
          </a:p>
        </p:txBody>
      </p:sp>
      <p:sp>
        <p:nvSpPr>
          <p:cNvPr id="49" name="TextBox 49"/>
          <p:cNvSpPr txBox="1"/>
          <p:nvPr/>
        </p:nvSpPr>
        <p:spPr>
          <a:xfrm>
            <a:off x="962025" y="5522629"/>
            <a:ext cx="3617519" cy="29806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Physiotherapists enhance the effectiveness of referral pathways</a:t>
            </a:r>
          </a:p>
        </p:txBody>
      </p:sp>
      <p:sp>
        <p:nvSpPr>
          <p:cNvPr id="52" name="Freeform 44">
            <a:extLst>
              <a:ext uri="{C183D7F6-B498-43B3-948B-1728B52AA6E4}">
                <adec:decorative xmlns:adec="http://schemas.microsoft.com/office/drawing/2017/decorative" val="1"/>
              </a:ext>
            </a:extLst>
          </p:cNvPr>
          <p:cNvSpPr/>
          <p:nvPr/>
        </p:nvSpPr>
        <p:spPr>
          <a:xfrm>
            <a:off x="10126004" y="2137206"/>
            <a:ext cx="2503915" cy="1586856"/>
          </a:xfrm>
          <a:custGeom>
            <a:avLst/>
            <a:gdLst/>
            <a:ahLst/>
            <a:cxnLst/>
            <a:rect l="l" t="t" r="r" b="b"/>
            <a:pathLst>
              <a:path w="2503915" h="1586856">
                <a:moveTo>
                  <a:pt x="0" y="0"/>
                </a:moveTo>
                <a:lnTo>
                  <a:pt x="2503916" y="0"/>
                </a:lnTo>
                <a:lnTo>
                  <a:pt x="2503916" y="1586856"/>
                </a:lnTo>
                <a:lnTo>
                  <a:pt x="0" y="15868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1" y="1143750"/>
            <a:ext cx="18288000" cy="7999500"/>
          </a:xfrm>
          <a:custGeom>
            <a:avLst/>
            <a:gdLst/>
            <a:ahLst/>
            <a:cxnLst/>
            <a:rect l="l" t="t" r="r" b="b"/>
            <a:pathLst>
              <a:path w="19109075" h="7999500">
                <a:moveTo>
                  <a:pt x="19109075" y="0"/>
                </a:moveTo>
                <a:lnTo>
                  <a:pt x="0" y="0"/>
                </a:lnTo>
                <a:lnTo>
                  <a:pt x="0" y="7999500"/>
                </a:lnTo>
                <a:lnTo>
                  <a:pt x="19109075" y="7999500"/>
                </a:lnTo>
                <a:lnTo>
                  <a:pt x="19109075" y="0"/>
                </a:lnTo>
                <a:close/>
              </a:path>
            </a:pathLst>
          </a:custGeom>
          <a:blipFill>
            <a:blip r:embed="rId2"/>
            <a:stretch>
              <a:fillRect t="-38394" b="-8515"/>
            </a:stretch>
          </a:blipFill>
        </p:spPr>
      </p:sp>
      <p:sp>
        <p:nvSpPr>
          <p:cNvPr id="9" name="Oval 8">
            <a:extLst>
              <a:ext uri="{C183D7F6-B498-43B3-948B-1728B52AA6E4}">
                <adec:decorative xmlns:adec="http://schemas.microsoft.com/office/drawing/2017/decorative" val="1"/>
              </a:ext>
            </a:extLst>
          </p:cNvPr>
          <p:cNvSpPr/>
          <p:nvPr/>
        </p:nvSpPr>
        <p:spPr>
          <a:xfrm>
            <a:off x="8153400" y="188378"/>
            <a:ext cx="9829800" cy="9944100"/>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C183D7F6-B498-43B3-948B-1728B52AA6E4}">
                <adec:decorative xmlns:adec="http://schemas.microsoft.com/office/drawing/2017/decorative" val="1"/>
              </a:ext>
            </a:extLst>
          </p:cNvPr>
          <p:cNvSpPr/>
          <p:nvPr/>
        </p:nvSpPr>
        <p:spPr>
          <a:xfrm>
            <a:off x="9601200" y="3162300"/>
            <a:ext cx="6934200" cy="69390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C183D7F6-B498-43B3-948B-1728B52AA6E4}">
                <adec:decorative xmlns:adec="http://schemas.microsoft.com/office/drawing/2017/decorative" val="1"/>
              </a:ext>
            </a:extLst>
          </p:cNvPr>
          <p:cNvSpPr/>
          <p:nvPr/>
        </p:nvSpPr>
        <p:spPr>
          <a:xfrm>
            <a:off x="11049000" y="6515100"/>
            <a:ext cx="4114800" cy="3555032"/>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4"/>
          <p:cNvSpPr txBox="1"/>
          <p:nvPr/>
        </p:nvSpPr>
        <p:spPr>
          <a:xfrm>
            <a:off x="11424175" y="7553326"/>
            <a:ext cx="3440649" cy="1933577"/>
          </a:xfrm>
          <a:prstGeom prst="rect">
            <a:avLst/>
          </a:prstGeom>
        </p:spPr>
        <p:txBody>
          <a:bodyPr lIns="0" tIns="0" rIns="0" bIns="0" rtlCol="0" anchor="t">
            <a:spAutoFit/>
          </a:bodyPr>
          <a:lstStyle/>
          <a:p>
            <a:pPr algn="ctr">
              <a:lnSpc>
                <a:spcPts val="5249"/>
              </a:lnSpc>
            </a:pPr>
            <a:r>
              <a:rPr lang="en-US" sz="2999" spc="89" dirty="0">
                <a:solidFill>
                  <a:srgbClr val="000000"/>
                </a:solidFill>
                <a:latin typeface="Barlow"/>
                <a:ea typeface="Barlow"/>
                <a:cs typeface="Barlow"/>
                <a:sym typeface="Barlow"/>
              </a:rPr>
              <a:t>Collaborate across </a:t>
            </a:r>
          </a:p>
          <a:p>
            <a:pPr algn="ctr">
              <a:lnSpc>
                <a:spcPts val="5249"/>
              </a:lnSpc>
              <a:spcBef>
                <a:spcPct val="0"/>
              </a:spcBef>
            </a:pPr>
            <a:r>
              <a:rPr lang="en-US" sz="2999" spc="89" dirty="0">
                <a:solidFill>
                  <a:srgbClr val="000000"/>
                </a:solidFill>
                <a:latin typeface="Barlow"/>
                <a:ea typeface="Barlow"/>
                <a:cs typeface="Barlow"/>
                <a:sym typeface="Barlow"/>
              </a:rPr>
              <a:t>physiotherapy services</a:t>
            </a:r>
          </a:p>
        </p:txBody>
      </p:sp>
      <p:sp>
        <p:nvSpPr>
          <p:cNvPr id="5" name="TextBox 5"/>
          <p:cNvSpPr txBox="1"/>
          <p:nvPr/>
        </p:nvSpPr>
        <p:spPr>
          <a:xfrm>
            <a:off x="11309484" y="4419599"/>
            <a:ext cx="3670032" cy="1276352"/>
          </a:xfrm>
          <a:prstGeom prst="rect">
            <a:avLst/>
          </a:prstGeom>
        </p:spPr>
        <p:txBody>
          <a:bodyPr lIns="0" tIns="0" rIns="0" bIns="0" rtlCol="0" anchor="t">
            <a:spAutoFit/>
          </a:bodyPr>
          <a:lstStyle/>
          <a:p>
            <a:pPr algn="ctr">
              <a:lnSpc>
                <a:spcPts val="5249"/>
              </a:lnSpc>
              <a:spcBef>
                <a:spcPct val="0"/>
              </a:spcBef>
            </a:pPr>
            <a:r>
              <a:rPr lang="en-US" sz="2999" spc="89" dirty="0" err="1">
                <a:solidFill>
                  <a:srgbClr val="000000"/>
                </a:solidFill>
                <a:latin typeface="Barlow"/>
                <a:ea typeface="Barlow"/>
                <a:cs typeface="Barlow"/>
                <a:sym typeface="Barlow"/>
              </a:rPr>
              <a:t>Optimise</a:t>
            </a:r>
            <a:r>
              <a:rPr lang="en-US" sz="2999" spc="89" dirty="0">
                <a:solidFill>
                  <a:srgbClr val="000000"/>
                </a:solidFill>
                <a:latin typeface="Barlow"/>
                <a:ea typeface="Barlow"/>
                <a:cs typeface="Barlow"/>
                <a:sym typeface="Barlow"/>
              </a:rPr>
              <a:t> referrals to the clinic</a:t>
            </a:r>
          </a:p>
        </p:txBody>
      </p:sp>
      <p:sp>
        <p:nvSpPr>
          <p:cNvPr id="6" name="TextBox 6"/>
          <p:cNvSpPr txBox="1"/>
          <p:nvPr/>
        </p:nvSpPr>
        <p:spPr>
          <a:xfrm>
            <a:off x="10736774" y="1289484"/>
            <a:ext cx="4815453" cy="1276352"/>
          </a:xfrm>
          <a:prstGeom prst="rect">
            <a:avLst/>
          </a:prstGeom>
        </p:spPr>
        <p:txBody>
          <a:bodyPr lIns="0" tIns="0" rIns="0" bIns="0" rtlCol="0" anchor="t">
            <a:spAutoFit/>
          </a:bodyPr>
          <a:lstStyle/>
          <a:p>
            <a:pPr algn="ctr">
              <a:lnSpc>
                <a:spcPts val="5249"/>
              </a:lnSpc>
              <a:spcBef>
                <a:spcPct val="0"/>
              </a:spcBef>
            </a:pPr>
            <a:r>
              <a:rPr lang="en-US" sz="2999" spc="89">
                <a:solidFill>
                  <a:srgbClr val="FFFFFF"/>
                </a:solidFill>
                <a:latin typeface="Barlow"/>
                <a:ea typeface="Barlow"/>
                <a:cs typeface="Barlow"/>
                <a:sym typeface="Barlow"/>
              </a:rPr>
              <a:t>Develop new inflammatory back pain clinic</a:t>
            </a:r>
          </a:p>
        </p:txBody>
      </p:sp>
      <p:sp>
        <p:nvSpPr>
          <p:cNvPr id="3" name="Title 2">
            <a:extLst>
              <a:ext uri="{FF2B5EF4-FFF2-40B4-BE49-F238E27FC236}">
                <a16:creationId xmlns:a16="http://schemas.microsoft.com/office/drawing/2014/main" id="{99E44672-B333-6689-650B-465F8A761A6A}"/>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Aims</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005069507"/>
              </p:ext>
            </p:extLst>
          </p:nvPr>
        </p:nvGraphicFramePr>
        <p:xfrm>
          <a:off x="223587" y="2977610"/>
          <a:ext cx="17835815" cy="6129715"/>
        </p:xfrm>
        <a:graphic>
          <a:graphicData uri="http://schemas.openxmlformats.org/drawingml/2006/table">
            <a:tbl>
              <a:tblPr firstRow="1"/>
              <a:tblGrid>
                <a:gridCol w="3567163">
                  <a:extLst>
                    <a:ext uri="{9D8B030D-6E8A-4147-A177-3AD203B41FA5}">
                      <a16:colId xmlns:a16="http://schemas.microsoft.com/office/drawing/2014/main" val="20000"/>
                    </a:ext>
                  </a:extLst>
                </a:gridCol>
                <a:gridCol w="3567163">
                  <a:extLst>
                    <a:ext uri="{9D8B030D-6E8A-4147-A177-3AD203B41FA5}">
                      <a16:colId xmlns:a16="http://schemas.microsoft.com/office/drawing/2014/main" val="20001"/>
                    </a:ext>
                  </a:extLst>
                </a:gridCol>
                <a:gridCol w="3567163">
                  <a:extLst>
                    <a:ext uri="{9D8B030D-6E8A-4147-A177-3AD203B41FA5}">
                      <a16:colId xmlns:a16="http://schemas.microsoft.com/office/drawing/2014/main" val="20002"/>
                    </a:ext>
                  </a:extLst>
                </a:gridCol>
                <a:gridCol w="3567163">
                  <a:extLst>
                    <a:ext uri="{9D8B030D-6E8A-4147-A177-3AD203B41FA5}">
                      <a16:colId xmlns:a16="http://schemas.microsoft.com/office/drawing/2014/main" val="20003"/>
                    </a:ext>
                  </a:extLst>
                </a:gridCol>
                <a:gridCol w="3567163">
                  <a:extLst>
                    <a:ext uri="{9D8B030D-6E8A-4147-A177-3AD203B41FA5}">
                      <a16:colId xmlns:a16="http://schemas.microsoft.com/office/drawing/2014/main" val="20004"/>
                    </a:ext>
                  </a:extLst>
                </a:gridCol>
              </a:tblGrid>
              <a:tr h="2479342">
                <a:tc>
                  <a:txBody>
                    <a:bodyPr/>
                    <a:lstStyle/>
                    <a:p>
                      <a:pPr algn="r">
                        <a:lnSpc>
                          <a:spcPts val="3431"/>
                        </a:lnSpc>
                        <a:defRPr/>
                      </a:pPr>
                      <a:endParaRPr lang="en-US" sz="1100" dirty="0"/>
                    </a:p>
                  </a:txBody>
                  <a:tcPr marL="209507" marR="209507" marT="209507" marB="209507">
                    <a:lnL w="0" cap="flat" cmpd="sng" algn="ctr">
                      <a:solidFill>
                        <a:srgbClr val="000000"/>
                      </a:solidFill>
                      <a:prstDash val="solid"/>
                      <a:round/>
                      <a:headEnd type="none" w="med" len="med"/>
                      <a:tailEnd type="none" w="med" len="med"/>
                    </a:lnL>
                    <a:lnR w="115205" cap="flat" cmpd="sng" algn="ctr">
                      <a:solidFill>
                        <a:srgbClr val="FFFFFF"/>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B9D3F0"/>
                    </a:solidFill>
                  </a:tcPr>
                </a:tc>
                <a:tc>
                  <a:txBody>
                    <a:bodyPr/>
                    <a:lstStyle/>
                    <a:p>
                      <a:pPr algn="r">
                        <a:lnSpc>
                          <a:spcPts val="3431"/>
                        </a:lnSpc>
                        <a:defRPr/>
                      </a:pPr>
                      <a:endParaRPr lang="en-US" sz="1100" dirty="0"/>
                    </a:p>
                  </a:txBody>
                  <a:tcPr marL="209507" marR="209507" marT="209507" marB="209507">
                    <a:lnL w="115205" cap="flat" cmpd="sng" algn="ctr">
                      <a:solidFill>
                        <a:srgbClr val="FFFFFF"/>
                      </a:solidFill>
                      <a:prstDash val="solid"/>
                      <a:round/>
                      <a:headEnd type="none" w="med" len="med"/>
                      <a:tailEnd type="none" w="med" len="med"/>
                    </a:lnL>
                    <a:lnR w="115205" cap="flat" cmpd="sng" algn="ctr">
                      <a:solidFill>
                        <a:srgbClr val="FFFFFF"/>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7DA9D8"/>
                    </a:solidFill>
                  </a:tcPr>
                </a:tc>
                <a:tc>
                  <a:txBody>
                    <a:bodyPr/>
                    <a:lstStyle/>
                    <a:p>
                      <a:pPr algn="r">
                        <a:lnSpc>
                          <a:spcPts val="3431"/>
                        </a:lnSpc>
                        <a:defRPr/>
                      </a:pPr>
                      <a:endParaRPr lang="en-US" sz="1100"/>
                    </a:p>
                  </a:txBody>
                  <a:tcPr marL="209507" marR="209507" marT="209507" marB="209507">
                    <a:lnL w="115205" cap="flat" cmpd="sng" algn="ctr">
                      <a:solidFill>
                        <a:srgbClr val="FFFFFF"/>
                      </a:solidFill>
                      <a:prstDash val="solid"/>
                      <a:round/>
                      <a:headEnd type="none" w="med" len="med"/>
                      <a:tailEnd type="none" w="med" len="med"/>
                    </a:lnL>
                    <a:lnR w="115205" cap="flat" cmpd="sng" algn="ctr">
                      <a:solidFill>
                        <a:srgbClr val="FFFFFF"/>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3D71AD"/>
                    </a:solidFill>
                  </a:tcPr>
                </a:tc>
                <a:tc>
                  <a:txBody>
                    <a:bodyPr/>
                    <a:lstStyle/>
                    <a:p>
                      <a:pPr algn="r">
                        <a:lnSpc>
                          <a:spcPts val="3431"/>
                        </a:lnSpc>
                        <a:defRPr/>
                      </a:pPr>
                      <a:endParaRPr lang="en-US" sz="1100" dirty="0"/>
                    </a:p>
                  </a:txBody>
                  <a:tcPr marL="209507" marR="209507" marT="209507" marB="209507">
                    <a:lnL w="115205" cap="flat" cmpd="sng" algn="ctr">
                      <a:solidFill>
                        <a:srgbClr val="FFFFFF"/>
                      </a:solidFill>
                      <a:prstDash val="solid"/>
                      <a:round/>
                      <a:headEnd type="none" w="med" len="med"/>
                      <a:tailEnd type="none" w="med" len="med"/>
                    </a:lnL>
                    <a:lnR w="115205" cap="flat" cmpd="sng" algn="ctr">
                      <a:solidFill>
                        <a:srgbClr val="FFFFFF"/>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2C92D5"/>
                    </a:solidFill>
                  </a:tcPr>
                </a:tc>
                <a:tc>
                  <a:txBody>
                    <a:bodyPr/>
                    <a:lstStyle/>
                    <a:p>
                      <a:pPr algn="r">
                        <a:lnSpc>
                          <a:spcPts val="3431"/>
                        </a:lnSpc>
                        <a:defRPr/>
                      </a:pPr>
                      <a:endParaRPr lang="en-US" sz="1100" dirty="0"/>
                    </a:p>
                  </a:txBody>
                  <a:tcPr marL="209507" marR="209507" marT="209507" marB="209507">
                    <a:lnL w="115205" cap="flat" cmpd="sng" algn="ctr">
                      <a:solidFill>
                        <a:srgbClr val="FFFFFF"/>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13538A"/>
                    </a:solidFill>
                  </a:tcPr>
                </a:tc>
                <a:extLst>
                  <a:ext uri="{0D108BD9-81ED-4DB2-BD59-A6C34878D82A}">
                    <a16:rowId xmlns:a16="http://schemas.microsoft.com/office/drawing/2014/main" val="10000"/>
                  </a:ext>
                </a:extLst>
              </a:tr>
              <a:tr h="3650373">
                <a:tc>
                  <a:txBody>
                    <a:bodyPr/>
                    <a:lstStyle/>
                    <a:p>
                      <a:pPr algn="ctr">
                        <a:lnSpc>
                          <a:spcPts val="3827"/>
                        </a:lnSpc>
                        <a:defRPr/>
                      </a:pPr>
                      <a:r>
                        <a:rPr lang="en-US" sz="3189" spc="287">
                          <a:solidFill>
                            <a:srgbClr val="191919"/>
                          </a:solidFill>
                          <a:latin typeface="Barlow"/>
                          <a:ea typeface="Barlow"/>
                          <a:cs typeface="Barlow"/>
                          <a:sym typeface="Barlow"/>
                        </a:rPr>
                        <a:t>New post and opportunity to be involved in clinic</a:t>
                      </a:r>
                      <a:endParaRPr lang="en-US" sz="1100"/>
                    </a:p>
                  </a:txBody>
                  <a:tcPr marL="209507" marR="209507" marT="209507" marB="209507" anchor="ctr">
                    <a:lnL w="0" cap="flat" cmpd="sng" algn="ctr">
                      <a:solidFill>
                        <a:srgbClr val="000000"/>
                      </a:solidFill>
                      <a:prstDash val="solid"/>
                      <a:round/>
                      <a:headEnd type="none" w="med" len="med"/>
                      <a:tailEnd type="none" w="med" len="med"/>
                    </a:lnL>
                    <a:lnR w="115205" cap="flat" cmpd="sng" algn="ctr">
                      <a:solidFill>
                        <a:srgbClr val="FFFFFF"/>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E0ED"/>
                    </a:solidFill>
                  </a:tcPr>
                </a:tc>
                <a:tc>
                  <a:txBody>
                    <a:bodyPr/>
                    <a:lstStyle/>
                    <a:p>
                      <a:pPr algn="ctr">
                        <a:lnSpc>
                          <a:spcPts val="3827"/>
                        </a:lnSpc>
                        <a:defRPr/>
                      </a:pPr>
                      <a:r>
                        <a:rPr lang="en-US" sz="3189" spc="287" dirty="0">
                          <a:solidFill>
                            <a:srgbClr val="191919"/>
                          </a:solidFill>
                          <a:latin typeface="Barlow"/>
                          <a:ea typeface="Barlow"/>
                          <a:cs typeface="Barlow"/>
                          <a:sym typeface="Barlow"/>
                        </a:rPr>
                        <a:t>Physiotherapy involvement in clinic</a:t>
                      </a:r>
                      <a:endParaRPr lang="en-US" sz="1100" dirty="0"/>
                    </a:p>
                  </a:txBody>
                  <a:tcPr marL="209507" marR="209507" marT="209507" marB="209507" anchor="ctr">
                    <a:lnL w="115205" cap="flat" cmpd="sng" algn="ctr">
                      <a:solidFill>
                        <a:srgbClr val="FFFFFF"/>
                      </a:solidFill>
                      <a:prstDash val="solid"/>
                      <a:round/>
                      <a:headEnd type="none" w="med" len="med"/>
                      <a:tailEnd type="none" w="med" len="med"/>
                    </a:lnL>
                    <a:lnR w="115205" cap="flat" cmpd="sng" algn="ctr">
                      <a:solidFill>
                        <a:srgbClr val="FFFFFF"/>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E0ED"/>
                    </a:solidFill>
                  </a:tcPr>
                </a:tc>
                <a:tc>
                  <a:txBody>
                    <a:bodyPr/>
                    <a:lstStyle/>
                    <a:p>
                      <a:pPr algn="ctr">
                        <a:lnSpc>
                          <a:spcPts val="3827"/>
                        </a:lnSpc>
                        <a:defRPr/>
                      </a:pPr>
                      <a:r>
                        <a:rPr lang="en-US" sz="3189" spc="287">
                          <a:solidFill>
                            <a:srgbClr val="191919"/>
                          </a:solidFill>
                          <a:latin typeface="Barlow"/>
                          <a:ea typeface="Barlow"/>
                          <a:cs typeface="Barlow"/>
                          <a:sym typeface="Barlow"/>
                        </a:rPr>
                        <a:t>Long waiting lists in rheumatology</a:t>
                      </a:r>
                      <a:endParaRPr lang="en-US" sz="1100"/>
                    </a:p>
                  </a:txBody>
                  <a:tcPr marL="209507" marR="209507" marT="209507" marB="209507" anchor="ctr">
                    <a:lnL w="115205" cap="flat" cmpd="sng" algn="ctr">
                      <a:solidFill>
                        <a:srgbClr val="FFFFFF"/>
                      </a:solidFill>
                      <a:prstDash val="solid"/>
                      <a:round/>
                      <a:headEnd type="none" w="med" len="med"/>
                      <a:tailEnd type="none" w="med" len="med"/>
                    </a:lnL>
                    <a:lnR w="115205" cap="flat" cmpd="sng" algn="ctr">
                      <a:solidFill>
                        <a:srgbClr val="FFFFFF"/>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E0ED"/>
                    </a:solidFill>
                  </a:tcPr>
                </a:tc>
                <a:tc>
                  <a:txBody>
                    <a:bodyPr/>
                    <a:lstStyle/>
                    <a:p>
                      <a:pPr algn="ctr">
                        <a:lnSpc>
                          <a:spcPts val="3827"/>
                        </a:lnSpc>
                        <a:defRPr/>
                      </a:pPr>
                      <a:r>
                        <a:rPr lang="en-US" sz="3189" spc="287">
                          <a:solidFill>
                            <a:srgbClr val="191919"/>
                          </a:solidFill>
                          <a:latin typeface="Barlow"/>
                          <a:ea typeface="Barlow"/>
                          <a:cs typeface="Barlow"/>
                          <a:sym typeface="Barlow"/>
                        </a:rPr>
                        <a:t>Difficulty triaging  referrals</a:t>
                      </a:r>
                      <a:endParaRPr lang="en-US" sz="1100"/>
                    </a:p>
                  </a:txBody>
                  <a:tcPr marL="209507" marR="209507" marT="209507" marB="209507" anchor="ctr">
                    <a:lnL w="115205" cap="flat" cmpd="sng" algn="ctr">
                      <a:solidFill>
                        <a:srgbClr val="FFFFFF"/>
                      </a:solidFill>
                      <a:prstDash val="solid"/>
                      <a:round/>
                      <a:headEnd type="none" w="med" len="med"/>
                      <a:tailEnd type="none" w="med" len="med"/>
                    </a:lnL>
                    <a:lnR w="115205" cap="flat" cmpd="sng" algn="ctr">
                      <a:solidFill>
                        <a:srgbClr val="FFFFFF"/>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E0ED"/>
                    </a:solidFill>
                  </a:tcPr>
                </a:tc>
                <a:tc>
                  <a:txBody>
                    <a:bodyPr/>
                    <a:lstStyle/>
                    <a:p>
                      <a:pPr algn="ctr">
                        <a:lnSpc>
                          <a:spcPts val="3827"/>
                        </a:lnSpc>
                        <a:defRPr/>
                      </a:pPr>
                      <a:r>
                        <a:rPr lang="en-US" sz="3189" spc="287" dirty="0">
                          <a:solidFill>
                            <a:srgbClr val="191919"/>
                          </a:solidFill>
                          <a:latin typeface="Barlow"/>
                          <a:ea typeface="Barlow"/>
                          <a:cs typeface="Barlow"/>
                          <a:sym typeface="Barlow"/>
                        </a:rPr>
                        <a:t> Diagnosis</a:t>
                      </a:r>
                      <a:endParaRPr lang="en-US" sz="1100" dirty="0"/>
                    </a:p>
                    <a:p>
                      <a:pPr algn="ctr">
                        <a:lnSpc>
                          <a:spcPts val="3827"/>
                        </a:lnSpc>
                      </a:pPr>
                      <a:r>
                        <a:rPr lang="en-US" sz="3189" spc="287" dirty="0">
                          <a:solidFill>
                            <a:srgbClr val="191919"/>
                          </a:solidFill>
                          <a:latin typeface="Barlow"/>
                          <a:ea typeface="Barlow"/>
                          <a:cs typeface="Barlow"/>
                          <a:sym typeface="Barlow"/>
                        </a:rPr>
                        <a:t>challenges</a:t>
                      </a:r>
                    </a:p>
                  </a:txBody>
                  <a:tcPr marL="209507" marR="209507" marT="209507" marB="209507" anchor="ctr">
                    <a:lnL w="115205" cap="flat" cmpd="sng" algn="ctr">
                      <a:solidFill>
                        <a:srgbClr val="FFFFFF"/>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E0ED"/>
                    </a:solidFill>
                  </a:tcPr>
                </a:tc>
                <a:extLst>
                  <a:ext uri="{0D108BD9-81ED-4DB2-BD59-A6C34878D82A}">
                    <a16:rowId xmlns:a16="http://schemas.microsoft.com/office/drawing/2014/main" val="10001"/>
                  </a:ext>
                </a:extLst>
              </a:tr>
            </a:tbl>
          </a:graphicData>
        </a:graphic>
      </p:graphicFrame>
      <p:sp>
        <p:nvSpPr>
          <p:cNvPr id="3" name="Freeform 3">
            <a:extLst>
              <a:ext uri="{C183D7F6-B498-43B3-948B-1728B52AA6E4}">
                <adec:decorative xmlns:adec="http://schemas.microsoft.com/office/drawing/2017/decorative" val="1"/>
              </a:ext>
            </a:extLst>
          </p:cNvPr>
          <p:cNvSpPr/>
          <p:nvPr/>
        </p:nvSpPr>
        <p:spPr>
          <a:xfrm>
            <a:off x="1074851" y="3238277"/>
            <a:ext cx="1728098" cy="1858170"/>
          </a:xfrm>
          <a:custGeom>
            <a:avLst/>
            <a:gdLst/>
            <a:ahLst/>
            <a:cxnLst/>
            <a:rect l="l" t="t" r="r" b="b"/>
            <a:pathLst>
              <a:path w="1728098" h="1858170">
                <a:moveTo>
                  <a:pt x="0" y="0"/>
                </a:moveTo>
                <a:lnTo>
                  <a:pt x="1728098" y="0"/>
                </a:lnTo>
                <a:lnTo>
                  <a:pt x="1728098" y="1858170"/>
                </a:lnTo>
                <a:lnTo>
                  <a:pt x="0" y="185817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5" name="Freeform 5">
            <a:extLst>
              <a:ext uri="{C183D7F6-B498-43B3-948B-1728B52AA6E4}">
                <adec:decorative xmlns:adec="http://schemas.microsoft.com/office/drawing/2017/decorative" val="1"/>
              </a:ext>
            </a:extLst>
          </p:cNvPr>
          <p:cNvSpPr/>
          <p:nvPr/>
        </p:nvSpPr>
        <p:spPr>
          <a:xfrm>
            <a:off x="11867959" y="3238277"/>
            <a:ext cx="1623576" cy="1858170"/>
          </a:xfrm>
          <a:custGeom>
            <a:avLst/>
            <a:gdLst/>
            <a:ahLst/>
            <a:cxnLst/>
            <a:rect l="l" t="t" r="r" b="b"/>
            <a:pathLst>
              <a:path w="1623576" h="1858170">
                <a:moveTo>
                  <a:pt x="0" y="0"/>
                </a:moveTo>
                <a:lnTo>
                  <a:pt x="1623575" y="0"/>
                </a:lnTo>
                <a:lnTo>
                  <a:pt x="1623575" y="1858170"/>
                </a:lnTo>
                <a:lnTo>
                  <a:pt x="0" y="18581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a:extLst>
              <a:ext uri="{C183D7F6-B498-43B3-948B-1728B52AA6E4}">
                <adec:decorative xmlns:adec="http://schemas.microsoft.com/office/drawing/2017/decorative" val="1"/>
              </a:ext>
            </a:extLst>
          </p:cNvPr>
          <p:cNvSpPr/>
          <p:nvPr/>
        </p:nvSpPr>
        <p:spPr>
          <a:xfrm>
            <a:off x="8393619" y="3287750"/>
            <a:ext cx="1721840" cy="1759223"/>
          </a:xfrm>
          <a:custGeom>
            <a:avLst/>
            <a:gdLst/>
            <a:ahLst/>
            <a:cxnLst/>
            <a:rect l="l" t="t" r="r" b="b"/>
            <a:pathLst>
              <a:path w="1721840" h="1759223">
                <a:moveTo>
                  <a:pt x="0" y="0"/>
                </a:moveTo>
                <a:lnTo>
                  <a:pt x="1721840" y="0"/>
                </a:lnTo>
                <a:lnTo>
                  <a:pt x="1721840" y="1759224"/>
                </a:lnTo>
                <a:lnTo>
                  <a:pt x="0" y="175922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a:extLst>
              <a:ext uri="{C183D7F6-B498-43B3-948B-1728B52AA6E4}">
                <adec:decorative xmlns:adec="http://schemas.microsoft.com/office/drawing/2017/decorative" val="1"/>
              </a:ext>
            </a:extLst>
          </p:cNvPr>
          <p:cNvSpPr/>
          <p:nvPr/>
        </p:nvSpPr>
        <p:spPr>
          <a:xfrm>
            <a:off x="15468600" y="3287750"/>
            <a:ext cx="1858170" cy="1858170"/>
          </a:xfrm>
          <a:custGeom>
            <a:avLst/>
            <a:gdLst/>
            <a:ahLst/>
            <a:cxnLst/>
            <a:rect l="l" t="t" r="r" b="b"/>
            <a:pathLst>
              <a:path w="1858170" h="1858170">
                <a:moveTo>
                  <a:pt x="0" y="0"/>
                </a:moveTo>
                <a:lnTo>
                  <a:pt x="1858170" y="0"/>
                </a:lnTo>
                <a:lnTo>
                  <a:pt x="1858170" y="1858170"/>
                </a:lnTo>
                <a:lnTo>
                  <a:pt x="0" y="18581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a:spLocks noGrp="1"/>
          </p:cNvSpPr>
          <p:nvPr>
            <p:ph type="title" idx="4294967295"/>
          </p:nvPr>
        </p:nvSpPr>
        <p:spPr>
          <a:xfrm>
            <a:off x="6671327" y="1220884"/>
            <a:ext cx="4945346" cy="828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515"/>
              </a:lnSpc>
              <a:spcBef>
                <a:spcPts val="0"/>
              </a:spcBef>
              <a:spcAft>
                <a:spcPts val="0"/>
              </a:spcAft>
              <a:buClrTx/>
              <a:buSzTx/>
              <a:buFontTx/>
              <a:buNone/>
              <a:tabLst/>
              <a:defRPr/>
            </a:pPr>
            <a:r>
              <a:rPr kumimoji="0" lang="en-US" sz="5429" b="0" i="0" u="none" strike="noStrike" kern="1200" cap="none" spc="162" normalizeH="0" baseline="0" noProof="0" dirty="0">
                <a:ln>
                  <a:noFill/>
                </a:ln>
                <a:solidFill>
                  <a:srgbClr val="191919"/>
                </a:solidFill>
                <a:effectLst/>
                <a:uLnTx/>
                <a:uFillTx/>
                <a:latin typeface="Barlow Ultra-Bold"/>
                <a:ea typeface="Barlow Ultra-Bold"/>
                <a:cs typeface="Barlow Ultra-Bold"/>
                <a:sym typeface="Barlow Ultra-Bold"/>
              </a:rPr>
              <a:t>Background</a:t>
            </a:r>
          </a:p>
        </p:txBody>
      </p:sp>
      <p:sp>
        <p:nvSpPr>
          <p:cNvPr id="14" name="Rectangle 3">
            <a:extLst>
              <a:ext uri="{C183D7F6-B498-43B3-948B-1728B52AA6E4}">
                <adec:decorative xmlns:adec="http://schemas.microsoft.com/office/drawing/2017/decorative" val="1"/>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4">
            <a:extLst>
              <a:ext uri="{C183D7F6-B498-43B3-948B-1728B52AA6E4}">
                <adec:decorative xmlns:adec="http://schemas.microsoft.com/office/drawing/2017/decorative" val="1"/>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Freeform 7">
            <a:extLst>
              <a:ext uri="{C183D7F6-B498-43B3-948B-1728B52AA6E4}">
                <adec:decorative xmlns:adec="http://schemas.microsoft.com/office/drawing/2017/decorative" val="1"/>
              </a:ext>
            </a:extLst>
          </p:cNvPr>
          <p:cNvSpPr/>
          <p:nvPr/>
        </p:nvSpPr>
        <p:spPr>
          <a:xfrm>
            <a:off x="4669555" y="3220310"/>
            <a:ext cx="1857458" cy="1876137"/>
          </a:xfrm>
          <a:custGeom>
            <a:avLst/>
            <a:gdLst/>
            <a:ahLst/>
            <a:cxnLst/>
            <a:rect l="l" t="t" r="r" b="b"/>
            <a:pathLst>
              <a:path w="1807636" h="1826664">
                <a:moveTo>
                  <a:pt x="0" y="0"/>
                </a:moveTo>
                <a:lnTo>
                  <a:pt x="1807636" y="0"/>
                </a:lnTo>
                <a:lnTo>
                  <a:pt x="1807636" y="1826664"/>
                </a:lnTo>
                <a:lnTo>
                  <a:pt x="0" y="1826664"/>
                </a:lnTo>
                <a:lnTo>
                  <a:pt x="0" y="0"/>
                </a:lnTo>
                <a:close/>
              </a:path>
            </a:pathLst>
          </a:custGeom>
          <a:blipFill>
            <a:blip r:embed="rId10"/>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3479782"/>
            <a:ext cx="6096000" cy="4531662"/>
          </a:xfrm>
          <a:prstGeom prst="rect">
            <a:avLst/>
          </a:prstGeom>
          <a:solidFill>
            <a:srgbClr val="3D71AD"/>
          </a:solidFill>
        </p:spPr>
      </p:sp>
      <p:sp>
        <p:nvSpPr>
          <p:cNvPr id="3" name="AutoShape 3">
            <a:extLst>
              <a:ext uri="{C183D7F6-B498-43B3-948B-1728B52AA6E4}">
                <adec:decorative xmlns:adec="http://schemas.microsoft.com/office/drawing/2017/decorative" val="1"/>
              </a:ext>
            </a:extLst>
          </p:cNvPr>
          <p:cNvSpPr/>
          <p:nvPr/>
        </p:nvSpPr>
        <p:spPr>
          <a:xfrm>
            <a:off x="6096000" y="3479782"/>
            <a:ext cx="6096000" cy="4531662"/>
          </a:xfrm>
          <a:prstGeom prst="rect">
            <a:avLst/>
          </a:prstGeom>
          <a:solidFill>
            <a:srgbClr val="D9E0ED"/>
          </a:solidFill>
        </p:spPr>
      </p:sp>
      <p:sp>
        <p:nvSpPr>
          <p:cNvPr id="4" name="AutoShape 4">
            <a:extLst>
              <a:ext uri="{C183D7F6-B498-43B3-948B-1728B52AA6E4}">
                <adec:decorative xmlns:adec="http://schemas.microsoft.com/office/drawing/2017/decorative" val="1"/>
              </a:ext>
            </a:extLst>
          </p:cNvPr>
          <p:cNvSpPr/>
          <p:nvPr/>
        </p:nvSpPr>
        <p:spPr>
          <a:xfrm>
            <a:off x="12192000" y="3479782"/>
            <a:ext cx="6096000" cy="4531662"/>
          </a:xfrm>
          <a:prstGeom prst="rect">
            <a:avLst/>
          </a:prstGeom>
          <a:solidFill>
            <a:srgbClr val="3D71AD"/>
          </a:solidFill>
        </p:spPr>
      </p:sp>
      <p:sp>
        <p:nvSpPr>
          <p:cNvPr id="5" name="Freeform 5">
            <a:extLst>
              <a:ext uri="{C183D7F6-B498-43B3-948B-1728B52AA6E4}">
                <adec:decorative xmlns:adec="http://schemas.microsoft.com/office/drawing/2017/decorative" val="1"/>
              </a:ext>
            </a:extLst>
          </p:cNvPr>
          <p:cNvSpPr/>
          <p:nvPr/>
        </p:nvSpPr>
        <p:spPr>
          <a:xfrm>
            <a:off x="10686145" y="0"/>
            <a:ext cx="7601855" cy="3479782"/>
          </a:xfrm>
          <a:custGeom>
            <a:avLst/>
            <a:gdLst/>
            <a:ahLst/>
            <a:cxnLst/>
            <a:rect l="l" t="t" r="r" b="b"/>
            <a:pathLst>
              <a:path w="7601855" h="3479782">
                <a:moveTo>
                  <a:pt x="0" y="0"/>
                </a:moveTo>
                <a:lnTo>
                  <a:pt x="7601855" y="0"/>
                </a:lnTo>
                <a:lnTo>
                  <a:pt x="7601855" y="3479782"/>
                </a:lnTo>
                <a:lnTo>
                  <a:pt x="0" y="3479782"/>
                </a:lnTo>
                <a:lnTo>
                  <a:pt x="0" y="0"/>
                </a:lnTo>
                <a:close/>
              </a:path>
            </a:pathLst>
          </a:custGeom>
          <a:blipFill>
            <a:blip r:embed="rId2"/>
            <a:stretch>
              <a:fillRect t="-22773" b="-22773"/>
            </a:stretch>
          </a:blipFill>
        </p:spPr>
      </p:sp>
      <p:sp>
        <p:nvSpPr>
          <p:cNvPr id="6" name="Freeform 6">
            <a:extLst>
              <a:ext uri="{C183D7F6-B498-43B3-948B-1728B52AA6E4}">
                <adec:decorative xmlns:adec="http://schemas.microsoft.com/office/drawing/2017/decorative" val="1"/>
              </a:ext>
            </a:extLst>
          </p:cNvPr>
          <p:cNvSpPr/>
          <p:nvPr/>
        </p:nvSpPr>
        <p:spPr>
          <a:xfrm>
            <a:off x="1028700" y="8656786"/>
            <a:ext cx="831182" cy="1203027"/>
          </a:xfrm>
          <a:custGeom>
            <a:avLst/>
            <a:gdLst/>
            <a:ahLst/>
            <a:cxnLst/>
            <a:rect l="l" t="t" r="r" b="b"/>
            <a:pathLst>
              <a:path w="831182" h="1203027">
                <a:moveTo>
                  <a:pt x="0" y="0"/>
                </a:moveTo>
                <a:lnTo>
                  <a:pt x="831182" y="0"/>
                </a:lnTo>
                <a:lnTo>
                  <a:pt x="831182" y="1203028"/>
                </a:lnTo>
                <a:lnTo>
                  <a:pt x="0" y="1203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a:spLocks noGrp="1"/>
          </p:cNvSpPr>
          <p:nvPr>
            <p:ph type="title" idx="4294967295"/>
          </p:nvPr>
        </p:nvSpPr>
        <p:spPr>
          <a:xfrm>
            <a:off x="1028700" y="1316698"/>
            <a:ext cx="8953500" cy="8463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92"/>
              </a:lnSpc>
              <a:spcBef>
                <a:spcPts val="0"/>
              </a:spcBef>
              <a:spcAft>
                <a:spcPts val="0"/>
              </a:spcAft>
              <a:buClrTx/>
              <a:buSzTx/>
              <a:buFontTx/>
              <a:buNone/>
              <a:tabLst/>
              <a:defRPr/>
            </a:pPr>
            <a:r>
              <a:rPr kumimoji="0" lang="en-US" sz="5493" b="0" i="0" u="none" strike="noStrike" kern="1200" cap="none" spc="0" normalizeH="0" baseline="0" noProof="0" dirty="0">
                <a:ln>
                  <a:noFill/>
                </a:ln>
                <a:solidFill>
                  <a:srgbClr val="0D0919"/>
                </a:solidFill>
                <a:effectLst/>
                <a:uLnTx/>
                <a:uFillTx/>
                <a:latin typeface="Barlow Bold"/>
                <a:ea typeface="Barlow Bold"/>
                <a:cs typeface="Barlow Bold"/>
                <a:sym typeface="Barlow Bold"/>
              </a:rPr>
              <a:t>Why is this clinic important?</a:t>
            </a:r>
          </a:p>
        </p:txBody>
      </p:sp>
      <p:sp>
        <p:nvSpPr>
          <p:cNvPr id="8" name="TextBox 8"/>
          <p:cNvSpPr txBox="1"/>
          <p:nvPr/>
        </p:nvSpPr>
        <p:spPr>
          <a:xfrm>
            <a:off x="766096" y="4061331"/>
            <a:ext cx="4563808" cy="3432334"/>
          </a:xfrm>
          <a:prstGeom prst="rect">
            <a:avLst/>
          </a:prstGeom>
        </p:spPr>
        <p:txBody>
          <a:bodyPr lIns="0" tIns="0" rIns="0" bIns="0" rtlCol="0" anchor="t">
            <a:spAutoFit/>
          </a:bodyPr>
          <a:lstStyle/>
          <a:p>
            <a:pPr marL="0" lvl="0" indent="0" algn="l">
              <a:lnSpc>
                <a:spcPts val="4533"/>
              </a:lnSpc>
            </a:pPr>
            <a:r>
              <a:rPr lang="en-US" sz="3487">
                <a:solidFill>
                  <a:srgbClr val="FFFFFF"/>
                </a:solidFill>
                <a:latin typeface="Barlow"/>
                <a:ea typeface="Barlow"/>
                <a:cs typeface="Barlow"/>
                <a:sym typeface="Barlow"/>
              </a:rPr>
              <a:t>Axial spondyloarthritis is a progressive inflammatory arthritis primarily affecting the spine and sacroiliac joints</a:t>
            </a:r>
          </a:p>
        </p:txBody>
      </p:sp>
      <p:sp>
        <p:nvSpPr>
          <p:cNvPr id="9" name="TextBox 9"/>
          <p:cNvSpPr txBox="1"/>
          <p:nvPr/>
        </p:nvSpPr>
        <p:spPr>
          <a:xfrm>
            <a:off x="6862096" y="4061331"/>
            <a:ext cx="4563808" cy="4003834"/>
          </a:xfrm>
          <a:prstGeom prst="rect">
            <a:avLst/>
          </a:prstGeom>
        </p:spPr>
        <p:txBody>
          <a:bodyPr lIns="0" tIns="0" rIns="0" bIns="0" rtlCol="0" anchor="t">
            <a:spAutoFit/>
          </a:bodyPr>
          <a:lstStyle/>
          <a:p>
            <a:pPr algn="l">
              <a:lnSpc>
                <a:spcPts val="4533"/>
              </a:lnSpc>
            </a:pPr>
            <a:r>
              <a:rPr lang="en-US" sz="3487">
                <a:solidFill>
                  <a:srgbClr val="0D0919"/>
                </a:solidFill>
                <a:latin typeface="Barlow"/>
                <a:ea typeface="Barlow"/>
                <a:cs typeface="Barlow"/>
                <a:sym typeface="Barlow"/>
              </a:rPr>
              <a:t>Diagnosis relies upon recognition of inflammatory back pain (IBP) and referral to a specialised rheumatology clinic</a:t>
            </a:r>
          </a:p>
          <a:p>
            <a:pPr marL="0" lvl="0" indent="0" algn="l">
              <a:lnSpc>
                <a:spcPts val="4533"/>
              </a:lnSpc>
            </a:pPr>
            <a:endParaRPr lang="en-US" sz="3487">
              <a:solidFill>
                <a:srgbClr val="0D0919"/>
              </a:solidFill>
              <a:latin typeface="Barlow"/>
              <a:ea typeface="Barlow"/>
              <a:cs typeface="Barlow"/>
              <a:sym typeface="Barlow"/>
            </a:endParaRPr>
          </a:p>
        </p:txBody>
      </p:sp>
      <p:sp>
        <p:nvSpPr>
          <p:cNvPr id="10" name="TextBox 10"/>
          <p:cNvSpPr txBox="1"/>
          <p:nvPr/>
        </p:nvSpPr>
        <p:spPr>
          <a:xfrm>
            <a:off x="12954000" y="4061331"/>
            <a:ext cx="4563808" cy="2289334"/>
          </a:xfrm>
          <a:prstGeom prst="rect">
            <a:avLst/>
          </a:prstGeom>
        </p:spPr>
        <p:txBody>
          <a:bodyPr lIns="0" tIns="0" rIns="0" bIns="0" rtlCol="0" anchor="t">
            <a:spAutoFit/>
          </a:bodyPr>
          <a:lstStyle/>
          <a:p>
            <a:pPr marL="0" lvl="0" indent="0" algn="l">
              <a:lnSpc>
                <a:spcPts val="4533"/>
              </a:lnSpc>
            </a:pPr>
            <a:r>
              <a:rPr lang="en-US" sz="3487">
                <a:solidFill>
                  <a:srgbClr val="FFFFFF"/>
                </a:solidFill>
                <a:latin typeface="Barlow"/>
                <a:ea typeface="Barlow"/>
                <a:cs typeface="Barlow"/>
                <a:sym typeface="Barlow"/>
              </a:rPr>
              <a:t>Prompt diagnosis and early intervention to control inflammation is crucial</a:t>
            </a:r>
          </a:p>
        </p:txBody>
      </p:sp>
      <p:sp>
        <p:nvSpPr>
          <p:cNvPr id="11" name="TextBox 11"/>
          <p:cNvSpPr txBox="1"/>
          <p:nvPr/>
        </p:nvSpPr>
        <p:spPr>
          <a:xfrm>
            <a:off x="2297825" y="8827165"/>
            <a:ext cx="13692350" cy="1419859"/>
          </a:xfrm>
          <a:prstGeom prst="rect">
            <a:avLst/>
          </a:prstGeom>
        </p:spPr>
        <p:txBody>
          <a:bodyPr lIns="0" tIns="0" rIns="0" bIns="0" rtlCol="0" anchor="t">
            <a:spAutoFit/>
          </a:bodyPr>
          <a:lstStyle/>
          <a:p>
            <a:pPr algn="l">
              <a:lnSpc>
                <a:spcPts val="5740"/>
              </a:lnSpc>
            </a:pPr>
            <a:r>
              <a:rPr lang="en-US" sz="4100">
                <a:solidFill>
                  <a:srgbClr val="000000"/>
                </a:solidFill>
                <a:latin typeface="Canva Sans Bold"/>
                <a:ea typeface="Canva Sans Bold"/>
                <a:cs typeface="Canva Sans Bold"/>
                <a:sym typeface="Canva Sans Bold"/>
              </a:rPr>
              <a:t>The Belfast Trust average time to diagnosis is 8 years</a:t>
            </a:r>
          </a:p>
          <a:p>
            <a:pPr algn="l">
              <a:lnSpc>
                <a:spcPts val="5740"/>
              </a:lnSpc>
            </a:pPr>
            <a:endParaRPr lang="en-US" sz="4100">
              <a:solidFill>
                <a:srgbClr val="000000"/>
              </a:solidFill>
              <a:latin typeface="Canva Sans Bold"/>
              <a:ea typeface="Canva Sans Bold"/>
              <a:cs typeface="Canva Sans Bold"/>
              <a:sym typeface="Canva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7499"/>
        </a:solidFill>
        <a:effectLst/>
      </p:bgPr>
    </p:bg>
    <p:spTree>
      <p:nvGrpSpPr>
        <p:cNvPr id="1" name=""/>
        <p:cNvGrpSpPr/>
        <p:nvPr/>
      </p:nvGrpSpPr>
      <p:grpSpPr>
        <a:xfrm>
          <a:off x="0" y="0"/>
          <a:ext cx="0" cy="0"/>
          <a:chOff x="0" y="0"/>
          <a:chExt cx="0" cy="0"/>
        </a:xfrm>
      </p:grpSpPr>
      <p:sp>
        <p:nvSpPr>
          <p:cNvPr id="2" name="TextBox 2"/>
          <p:cNvSpPr txBox="1"/>
          <p:nvPr/>
        </p:nvSpPr>
        <p:spPr>
          <a:xfrm>
            <a:off x="8686782" y="819150"/>
            <a:ext cx="9012339" cy="8613140"/>
          </a:xfrm>
          <a:prstGeom prst="rect">
            <a:avLst/>
          </a:prstGeom>
        </p:spPr>
        <p:txBody>
          <a:bodyPr lIns="0" tIns="0" rIns="0" bIns="0" rtlCol="0" anchor="t">
            <a:spAutoFit/>
          </a:bodyPr>
          <a:lstStyle/>
          <a:p>
            <a:pPr marL="863599" lvl="1" indent="-431800" algn="l">
              <a:lnSpc>
                <a:spcPts val="6879"/>
              </a:lnSpc>
              <a:buFont typeface="Arial"/>
              <a:buChar char="•"/>
            </a:pPr>
            <a:r>
              <a:rPr lang="en-US" sz="3999">
                <a:solidFill>
                  <a:srgbClr val="FFFFFF"/>
                </a:solidFill>
                <a:latin typeface="Barlow"/>
                <a:ea typeface="Barlow"/>
                <a:cs typeface="Barlow"/>
                <a:sym typeface="Barlow"/>
              </a:rPr>
              <a:t>No definitive radiographic or laboratory tests</a:t>
            </a:r>
          </a:p>
          <a:p>
            <a:pPr algn="l">
              <a:lnSpc>
                <a:spcPts val="6879"/>
              </a:lnSpc>
            </a:pPr>
            <a:endParaRPr lang="en-US" sz="3999">
              <a:solidFill>
                <a:srgbClr val="FFFFFF"/>
              </a:solidFill>
              <a:latin typeface="Barlow"/>
              <a:ea typeface="Barlow"/>
              <a:cs typeface="Barlow"/>
              <a:sym typeface="Barlow"/>
            </a:endParaRPr>
          </a:p>
          <a:p>
            <a:pPr marL="863599" lvl="1" indent="-431800" algn="l">
              <a:lnSpc>
                <a:spcPts val="6879"/>
              </a:lnSpc>
              <a:buFont typeface="Arial"/>
              <a:buChar char="•"/>
            </a:pPr>
            <a:r>
              <a:rPr lang="en-US" sz="3999">
                <a:solidFill>
                  <a:srgbClr val="FFFFFF"/>
                </a:solidFill>
                <a:latin typeface="Barlow"/>
                <a:ea typeface="Barlow"/>
                <a:cs typeface="Barlow"/>
                <a:sym typeface="Barlow"/>
              </a:rPr>
              <a:t>Signs and symptoms overlap with other (more common) causes of back pain </a:t>
            </a:r>
          </a:p>
          <a:p>
            <a:pPr algn="l">
              <a:lnSpc>
                <a:spcPts val="6879"/>
              </a:lnSpc>
            </a:pPr>
            <a:endParaRPr lang="en-US" sz="3999">
              <a:solidFill>
                <a:srgbClr val="FFFFFF"/>
              </a:solidFill>
              <a:latin typeface="Barlow"/>
              <a:ea typeface="Barlow"/>
              <a:cs typeface="Barlow"/>
              <a:sym typeface="Barlow"/>
            </a:endParaRPr>
          </a:p>
          <a:p>
            <a:pPr marL="863599" lvl="1" indent="-431800" algn="l">
              <a:lnSpc>
                <a:spcPts val="6879"/>
              </a:lnSpc>
              <a:buFont typeface="Arial"/>
              <a:buChar char="•"/>
            </a:pPr>
            <a:r>
              <a:rPr lang="en-US" sz="3999">
                <a:solidFill>
                  <a:srgbClr val="FFFFFF"/>
                </a:solidFill>
                <a:latin typeface="Barlow"/>
                <a:ea typeface="Barlow"/>
                <a:cs typeface="Barlow"/>
                <a:sym typeface="Barlow"/>
              </a:rPr>
              <a:t>Limited awareness among public and healthcare professionals re clinical features</a:t>
            </a:r>
          </a:p>
        </p:txBody>
      </p:sp>
      <p:sp>
        <p:nvSpPr>
          <p:cNvPr id="3" name="TextBox 3">
            <a:extLst>
              <a:ext uri="{C183D7F6-B498-43B3-948B-1728B52AA6E4}">
                <adec:decorative xmlns:adec="http://schemas.microsoft.com/office/drawing/2017/decorative" val="1"/>
              </a:ext>
            </a:extLst>
          </p:cNvPr>
          <p:cNvSpPr txBox="1"/>
          <p:nvPr/>
        </p:nvSpPr>
        <p:spPr>
          <a:xfrm>
            <a:off x="11281896" y="962025"/>
            <a:ext cx="4563808" cy="417195"/>
          </a:xfrm>
          <a:prstGeom prst="rect">
            <a:avLst/>
          </a:prstGeom>
        </p:spPr>
        <p:txBody>
          <a:bodyPr lIns="0" tIns="0" rIns="0" bIns="0" rtlCol="0" anchor="t">
            <a:spAutoFit/>
          </a:bodyPr>
          <a:lstStyle/>
          <a:p>
            <a:pPr marL="0" lvl="0" indent="0" algn="l">
              <a:lnSpc>
                <a:spcPts val="3450"/>
              </a:lnSpc>
            </a:pPr>
            <a:endParaRPr/>
          </a:p>
        </p:txBody>
      </p:sp>
      <p:grpSp>
        <p:nvGrpSpPr>
          <p:cNvPr id="4" name="Group 4">
            <a:extLst>
              <a:ext uri="{C183D7F6-B498-43B3-948B-1728B52AA6E4}">
                <adec:decorative xmlns:adec="http://schemas.microsoft.com/office/drawing/2017/decorative" val="1"/>
              </a:ext>
            </a:extLst>
          </p:cNvPr>
          <p:cNvGrpSpPr/>
          <p:nvPr/>
        </p:nvGrpSpPr>
        <p:grpSpPr>
          <a:xfrm>
            <a:off x="-211529" y="-798250"/>
            <a:ext cx="8458490" cy="12818929"/>
            <a:chOff x="0" y="0"/>
            <a:chExt cx="11277986" cy="17091906"/>
          </a:xfrm>
        </p:grpSpPr>
        <p:sp>
          <p:nvSpPr>
            <p:cNvPr id="5" name="AutoShape 5"/>
            <p:cNvSpPr/>
            <p:nvPr/>
          </p:nvSpPr>
          <p:spPr>
            <a:xfrm>
              <a:off x="0" y="0"/>
              <a:ext cx="11277986" cy="17091906"/>
            </a:xfrm>
            <a:prstGeom prst="rect">
              <a:avLst/>
            </a:prstGeom>
            <a:solidFill>
              <a:srgbClr val="FFFFFF"/>
            </a:solidFill>
          </p:spPr>
        </p:sp>
        <p:sp>
          <p:nvSpPr>
            <p:cNvPr id="6" name="Freeform 6"/>
            <p:cNvSpPr/>
            <p:nvPr/>
          </p:nvSpPr>
          <p:spPr>
            <a:xfrm>
              <a:off x="0" y="8049744"/>
              <a:ext cx="11277986" cy="6858000"/>
            </a:xfrm>
            <a:custGeom>
              <a:avLst/>
              <a:gdLst/>
              <a:ahLst/>
              <a:cxnLst/>
              <a:rect l="l" t="t" r="r" b="b"/>
              <a:pathLst>
                <a:path w="11277986" h="6858000">
                  <a:moveTo>
                    <a:pt x="0" y="0"/>
                  </a:moveTo>
                  <a:lnTo>
                    <a:pt x="11277986" y="0"/>
                  </a:lnTo>
                  <a:lnTo>
                    <a:pt x="11277986" y="6858000"/>
                  </a:lnTo>
                  <a:lnTo>
                    <a:pt x="0" y="6858000"/>
                  </a:lnTo>
                  <a:lnTo>
                    <a:pt x="0" y="0"/>
                  </a:lnTo>
                  <a:close/>
                </a:path>
              </a:pathLst>
            </a:custGeom>
            <a:blipFill>
              <a:blip r:embed="rId2"/>
              <a:stretch>
                <a:fillRect l="-4052" r="-4052"/>
              </a:stretch>
            </a:blipFill>
          </p:spPr>
        </p:sp>
        <p:sp>
          <p:nvSpPr>
            <p:cNvPr id="7" name="TextBox 7"/>
            <p:cNvSpPr txBox="1"/>
            <p:nvPr/>
          </p:nvSpPr>
          <p:spPr>
            <a:xfrm>
              <a:off x="2596455" y="3336004"/>
              <a:ext cx="6085077" cy="2471420"/>
            </a:xfrm>
            <a:prstGeom prst="rect">
              <a:avLst/>
            </a:prstGeom>
          </p:spPr>
          <p:txBody>
            <a:bodyPr lIns="0" tIns="0" rIns="0" bIns="0" rtlCol="0" anchor="t">
              <a:spAutoFit/>
            </a:bodyPr>
            <a:lstStyle/>
            <a:p>
              <a:pPr algn="ctr">
                <a:lnSpc>
                  <a:spcPts val="7559"/>
                </a:lnSpc>
              </a:pPr>
              <a:r>
                <a:rPr lang="en-US" sz="5399" dirty="0">
                  <a:solidFill>
                    <a:srgbClr val="000000"/>
                  </a:solidFill>
                  <a:latin typeface="Barlow Bold"/>
                  <a:ea typeface="Barlow Bold"/>
                  <a:cs typeface="Barlow Bold"/>
                  <a:sym typeface="Barlow Bold"/>
                </a:rPr>
                <a:t>Barriers to diagnosis</a:t>
              </a:r>
            </a:p>
          </p:txBody>
        </p:sp>
      </p:grpSp>
      <p:sp>
        <p:nvSpPr>
          <p:cNvPr id="8" name="Title 7">
            <a:extLst>
              <a:ext uri="{FF2B5EF4-FFF2-40B4-BE49-F238E27FC236}">
                <a16:creationId xmlns:a16="http://schemas.microsoft.com/office/drawing/2014/main" id="{C7401687-27A7-B201-3047-CAACC12B0C19}"/>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Barriers to diagnosis</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523209" y="11049"/>
            <a:ext cx="10287000" cy="10275951"/>
          </a:xfrm>
          <a:custGeom>
            <a:avLst/>
            <a:gdLst/>
            <a:ahLst/>
            <a:cxnLst/>
            <a:rect l="l" t="t" r="r" b="b"/>
            <a:pathLst>
              <a:path w="10287000" h="10275951">
                <a:moveTo>
                  <a:pt x="0" y="0"/>
                </a:moveTo>
                <a:lnTo>
                  <a:pt x="10287000" y="0"/>
                </a:lnTo>
                <a:lnTo>
                  <a:pt x="10287000" y="10275951"/>
                </a:lnTo>
                <a:lnTo>
                  <a:pt x="0" y="10275951"/>
                </a:lnTo>
                <a:lnTo>
                  <a:pt x="0" y="0"/>
                </a:lnTo>
                <a:close/>
              </a:path>
            </a:pathLst>
          </a:custGeom>
          <a:blipFill>
            <a:blip r:embed="rId2">
              <a:extLst>
                <a:ext uri="{96DAC541-7B7A-43D3-8B79-37D633B846F1}">
                  <asvg:svgBlip xmlns:asvg="http://schemas.microsoft.com/office/drawing/2016/SVG/main" r:embed="rId3"/>
                </a:ext>
              </a:extLst>
            </a:blip>
            <a:stretch>
              <a:fillRect t="-53" b="-53"/>
            </a:stretch>
          </a:blipFill>
        </p:spPr>
      </p:sp>
      <p:sp>
        <p:nvSpPr>
          <p:cNvPr id="3" name="TextBox 3"/>
          <p:cNvSpPr txBox="1">
            <a:spLocks noGrp="1"/>
          </p:cNvSpPr>
          <p:nvPr>
            <p:ph type="title" idx="4294967295"/>
          </p:nvPr>
        </p:nvSpPr>
        <p:spPr>
          <a:xfrm>
            <a:off x="3661876" y="4526440"/>
            <a:ext cx="3836376" cy="13605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291"/>
              </a:lnSpc>
              <a:spcBef>
                <a:spcPct val="0"/>
              </a:spcBef>
              <a:spcAft>
                <a:spcPts val="0"/>
              </a:spcAft>
              <a:buClrTx/>
              <a:buSzTx/>
              <a:buFontTx/>
              <a:buNone/>
              <a:tabLst/>
              <a:defRPr/>
            </a:pPr>
            <a:r>
              <a:rPr kumimoji="0" lang="en-US" sz="4899" b="0" i="0" u="none" strike="noStrike" kern="1200" cap="none" spc="485" normalizeH="0" baseline="0" noProof="0" dirty="0">
                <a:ln>
                  <a:noFill/>
                </a:ln>
                <a:solidFill>
                  <a:srgbClr val="000000"/>
                </a:solidFill>
                <a:effectLst/>
                <a:uLnTx/>
                <a:uFillTx/>
                <a:latin typeface="Barlow Bold"/>
                <a:ea typeface="Barlow Bold"/>
                <a:cs typeface="Barlow Bold"/>
                <a:sym typeface="Barlow Bold"/>
              </a:rPr>
              <a:t>Delayed diagnosis</a:t>
            </a:r>
          </a:p>
        </p:txBody>
      </p:sp>
      <p:grpSp>
        <p:nvGrpSpPr>
          <p:cNvPr id="4" name="Group 4">
            <a:extLst>
              <a:ext uri="{C183D7F6-B498-43B3-948B-1728B52AA6E4}">
                <adec:decorative xmlns:adec="http://schemas.microsoft.com/office/drawing/2017/decorative" val="1"/>
              </a:ext>
            </a:extLst>
          </p:cNvPr>
          <p:cNvGrpSpPr/>
          <p:nvPr/>
        </p:nvGrpSpPr>
        <p:grpSpPr>
          <a:xfrm>
            <a:off x="2459212" y="1164707"/>
            <a:ext cx="542039" cy="894609"/>
            <a:chOff x="0" y="0"/>
            <a:chExt cx="492471" cy="812800"/>
          </a:xfrm>
        </p:grpSpPr>
        <p:sp>
          <p:nvSpPr>
            <p:cNvPr id="5" name="Freeform 5"/>
            <p:cNvSpPr/>
            <p:nvPr/>
          </p:nvSpPr>
          <p:spPr>
            <a:xfrm>
              <a:off x="0" y="0"/>
              <a:ext cx="492471" cy="812800"/>
            </a:xfrm>
            <a:custGeom>
              <a:avLst/>
              <a:gdLst/>
              <a:ahLst/>
              <a:cxnLst/>
              <a:rect l="l" t="t" r="r" b="b"/>
              <a:pathLst>
                <a:path w="492471" h="812800">
                  <a:moveTo>
                    <a:pt x="246235" y="0"/>
                  </a:moveTo>
                  <a:lnTo>
                    <a:pt x="0" y="406400"/>
                  </a:lnTo>
                  <a:lnTo>
                    <a:pt x="203200" y="406400"/>
                  </a:lnTo>
                  <a:lnTo>
                    <a:pt x="203200" y="812800"/>
                  </a:lnTo>
                  <a:lnTo>
                    <a:pt x="289271" y="812800"/>
                  </a:lnTo>
                  <a:lnTo>
                    <a:pt x="289271" y="406400"/>
                  </a:lnTo>
                  <a:lnTo>
                    <a:pt x="492471" y="406400"/>
                  </a:lnTo>
                  <a:lnTo>
                    <a:pt x="246235" y="0"/>
                  </a:lnTo>
                  <a:close/>
                </a:path>
              </a:pathLst>
            </a:custGeom>
            <a:solidFill>
              <a:srgbClr val="000000"/>
            </a:solidFill>
          </p:spPr>
        </p:sp>
        <p:sp>
          <p:nvSpPr>
            <p:cNvPr id="6" name="TextBox 6"/>
            <p:cNvSpPr txBox="1"/>
            <p:nvPr/>
          </p:nvSpPr>
          <p:spPr>
            <a:xfrm>
              <a:off x="203200" y="63500"/>
              <a:ext cx="86071" cy="7493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descr="up arrow "/>
          <p:cNvSpPr txBox="1"/>
          <p:nvPr/>
        </p:nvSpPr>
        <p:spPr>
          <a:xfrm>
            <a:off x="3001250" y="1363980"/>
            <a:ext cx="2228359" cy="534162"/>
          </a:xfrm>
          <a:prstGeom prst="rect">
            <a:avLst/>
          </a:prstGeom>
        </p:spPr>
        <p:txBody>
          <a:bodyPr lIns="0" tIns="0" rIns="0" bIns="0" rtlCol="0" anchor="t">
            <a:spAutoFit/>
          </a:bodyPr>
          <a:lstStyle/>
          <a:p>
            <a:pPr algn="ctr">
              <a:lnSpc>
                <a:spcPts val="4104"/>
              </a:lnSpc>
              <a:spcBef>
                <a:spcPct val="0"/>
              </a:spcBef>
            </a:pPr>
            <a:r>
              <a:rPr lang="en-US" sz="3800" spc="35">
                <a:solidFill>
                  <a:srgbClr val="000000"/>
                </a:solidFill>
                <a:latin typeface="Barlow"/>
                <a:ea typeface="Barlow"/>
                <a:cs typeface="Barlow"/>
                <a:sym typeface="Barlow"/>
              </a:rPr>
              <a:t>symptoms</a:t>
            </a:r>
          </a:p>
        </p:txBody>
      </p:sp>
      <p:grpSp>
        <p:nvGrpSpPr>
          <p:cNvPr id="8" name="Group 8">
            <a:extLst>
              <a:ext uri="{C183D7F6-B498-43B3-948B-1728B52AA6E4}">
                <adec:decorative xmlns:adec="http://schemas.microsoft.com/office/drawing/2017/decorative" val="1"/>
              </a:ext>
            </a:extLst>
          </p:cNvPr>
          <p:cNvGrpSpPr/>
          <p:nvPr/>
        </p:nvGrpSpPr>
        <p:grpSpPr>
          <a:xfrm rot="-10800000">
            <a:off x="4512035" y="8607453"/>
            <a:ext cx="542039" cy="894609"/>
            <a:chOff x="0" y="0"/>
            <a:chExt cx="492471" cy="812800"/>
          </a:xfrm>
        </p:grpSpPr>
        <p:sp>
          <p:nvSpPr>
            <p:cNvPr id="9" name="Freeform 9"/>
            <p:cNvSpPr/>
            <p:nvPr/>
          </p:nvSpPr>
          <p:spPr>
            <a:xfrm>
              <a:off x="0" y="0"/>
              <a:ext cx="492471" cy="812800"/>
            </a:xfrm>
            <a:custGeom>
              <a:avLst/>
              <a:gdLst/>
              <a:ahLst/>
              <a:cxnLst/>
              <a:rect l="l" t="t" r="r" b="b"/>
              <a:pathLst>
                <a:path w="492471" h="812800">
                  <a:moveTo>
                    <a:pt x="246235" y="0"/>
                  </a:moveTo>
                  <a:lnTo>
                    <a:pt x="0" y="406400"/>
                  </a:lnTo>
                  <a:lnTo>
                    <a:pt x="203200" y="406400"/>
                  </a:lnTo>
                  <a:lnTo>
                    <a:pt x="203200" y="812800"/>
                  </a:lnTo>
                  <a:lnTo>
                    <a:pt x="289271" y="812800"/>
                  </a:lnTo>
                  <a:lnTo>
                    <a:pt x="289271" y="406400"/>
                  </a:lnTo>
                  <a:lnTo>
                    <a:pt x="492471" y="406400"/>
                  </a:lnTo>
                  <a:lnTo>
                    <a:pt x="246235" y="0"/>
                  </a:lnTo>
                  <a:close/>
                </a:path>
              </a:pathLst>
            </a:custGeom>
            <a:solidFill>
              <a:srgbClr val="FFFFFF"/>
            </a:solidFill>
          </p:spPr>
        </p:sp>
        <p:sp>
          <p:nvSpPr>
            <p:cNvPr id="10" name="TextBox 10"/>
            <p:cNvSpPr txBox="1"/>
            <p:nvPr/>
          </p:nvSpPr>
          <p:spPr>
            <a:xfrm>
              <a:off x="203200" y="63500"/>
              <a:ext cx="86071" cy="7493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descr="up arrow "/>
          <p:cNvSpPr txBox="1"/>
          <p:nvPr/>
        </p:nvSpPr>
        <p:spPr>
          <a:xfrm>
            <a:off x="5236493" y="8549552"/>
            <a:ext cx="2045940" cy="1048512"/>
          </a:xfrm>
          <a:prstGeom prst="rect">
            <a:avLst/>
          </a:prstGeom>
        </p:spPr>
        <p:txBody>
          <a:bodyPr lIns="0" tIns="0" rIns="0" bIns="0" rtlCol="0" anchor="t">
            <a:spAutoFit/>
          </a:bodyPr>
          <a:lstStyle/>
          <a:p>
            <a:pPr algn="l">
              <a:lnSpc>
                <a:spcPts val="4104"/>
              </a:lnSpc>
              <a:spcBef>
                <a:spcPct val="0"/>
              </a:spcBef>
            </a:pPr>
            <a:r>
              <a:rPr lang="en-US" sz="3800" spc="35">
                <a:solidFill>
                  <a:srgbClr val="FFFFFF"/>
                </a:solidFill>
                <a:latin typeface="Barlow"/>
                <a:ea typeface="Barlow"/>
                <a:cs typeface="Barlow"/>
                <a:sym typeface="Barlow"/>
              </a:rPr>
              <a:t>activity levels</a:t>
            </a:r>
          </a:p>
        </p:txBody>
      </p:sp>
      <p:grpSp>
        <p:nvGrpSpPr>
          <p:cNvPr id="12" name="Group 12">
            <a:extLst>
              <a:ext uri="{C183D7F6-B498-43B3-948B-1728B52AA6E4}">
                <adec:decorative xmlns:adec="http://schemas.microsoft.com/office/drawing/2017/decorative" val="1"/>
              </a:ext>
            </a:extLst>
          </p:cNvPr>
          <p:cNvGrpSpPr/>
          <p:nvPr/>
        </p:nvGrpSpPr>
        <p:grpSpPr>
          <a:xfrm rot="-10800000">
            <a:off x="6153534" y="1164707"/>
            <a:ext cx="575866" cy="894609"/>
            <a:chOff x="0" y="0"/>
            <a:chExt cx="523205" cy="812800"/>
          </a:xfrm>
        </p:grpSpPr>
        <p:sp>
          <p:nvSpPr>
            <p:cNvPr id="13" name="Freeform 13"/>
            <p:cNvSpPr/>
            <p:nvPr/>
          </p:nvSpPr>
          <p:spPr>
            <a:xfrm>
              <a:off x="0" y="0"/>
              <a:ext cx="523205" cy="812800"/>
            </a:xfrm>
            <a:custGeom>
              <a:avLst/>
              <a:gdLst/>
              <a:ahLst/>
              <a:cxnLst/>
              <a:rect l="l" t="t" r="r" b="b"/>
              <a:pathLst>
                <a:path w="523205" h="812800">
                  <a:moveTo>
                    <a:pt x="261602" y="0"/>
                  </a:moveTo>
                  <a:lnTo>
                    <a:pt x="0" y="406400"/>
                  </a:lnTo>
                  <a:lnTo>
                    <a:pt x="203200" y="406400"/>
                  </a:lnTo>
                  <a:lnTo>
                    <a:pt x="203200" y="812800"/>
                  </a:lnTo>
                  <a:lnTo>
                    <a:pt x="320005" y="812800"/>
                  </a:lnTo>
                  <a:lnTo>
                    <a:pt x="320005" y="406400"/>
                  </a:lnTo>
                  <a:lnTo>
                    <a:pt x="523205" y="406400"/>
                  </a:lnTo>
                  <a:lnTo>
                    <a:pt x="261602" y="0"/>
                  </a:lnTo>
                  <a:close/>
                </a:path>
              </a:pathLst>
            </a:custGeom>
            <a:solidFill>
              <a:srgbClr val="000000"/>
            </a:solidFill>
          </p:spPr>
        </p:sp>
        <p:sp>
          <p:nvSpPr>
            <p:cNvPr id="14" name="TextBox 14"/>
            <p:cNvSpPr txBox="1"/>
            <p:nvPr/>
          </p:nvSpPr>
          <p:spPr>
            <a:xfrm>
              <a:off x="203200" y="63500"/>
              <a:ext cx="116805" cy="7493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descr="up arrow "/>
          <p:cNvSpPr txBox="1"/>
          <p:nvPr/>
        </p:nvSpPr>
        <p:spPr>
          <a:xfrm>
            <a:off x="6712044" y="1106805"/>
            <a:ext cx="2173622" cy="1048512"/>
          </a:xfrm>
          <a:prstGeom prst="rect">
            <a:avLst/>
          </a:prstGeom>
        </p:spPr>
        <p:txBody>
          <a:bodyPr lIns="0" tIns="0" rIns="0" bIns="0" rtlCol="0" anchor="t">
            <a:spAutoFit/>
          </a:bodyPr>
          <a:lstStyle/>
          <a:p>
            <a:pPr algn="l">
              <a:lnSpc>
                <a:spcPts val="4104"/>
              </a:lnSpc>
              <a:spcBef>
                <a:spcPct val="0"/>
              </a:spcBef>
            </a:pPr>
            <a:r>
              <a:rPr lang="en-US" sz="3800" spc="35">
                <a:solidFill>
                  <a:srgbClr val="000000"/>
                </a:solidFill>
                <a:latin typeface="Barlow"/>
                <a:ea typeface="Barlow"/>
                <a:cs typeface="Barlow"/>
                <a:sym typeface="Barlow"/>
              </a:rPr>
              <a:t>treatment efficacy</a:t>
            </a:r>
          </a:p>
        </p:txBody>
      </p:sp>
      <p:grpSp>
        <p:nvGrpSpPr>
          <p:cNvPr id="16" name="Group 16">
            <a:extLst>
              <a:ext uri="{C183D7F6-B498-43B3-948B-1728B52AA6E4}">
                <adec:decorative xmlns:adec="http://schemas.microsoft.com/office/drawing/2017/decorative" val="1"/>
              </a:ext>
            </a:extLst>
          </p:cNvPr>
          <p:cNvGrpSpPr/>
          <p:nvPr/>
        </p:nvGrpSpPr>
        <p:grpSpPr>
          <a:xfrm rot="-10800000">
            <a:off x="1538513" y="7059733"/>
            <a:ext cx="538652" cy="894609"/>
            <a:chOff x="0" y="0"/>
            <a:chExt cx="489394" cy="812800"/>
          </a:xfrm>
        </p:grpSpPr>
        <p:sp>
          <p:nvSpPr>
            <p:cNvPr id="17" name="Freeform 17"/>
            <p:cNvSpPr/>
            <p:nvPr/>
          </p:nvSpPr>
          <p:spPr>
            <a:xfrm>
              <a:off x="0" y="0"/>
              <a:ext cx="489394" cy="812800"/>
            </a:xfrm>
            <a:custGeom>
              <a:avLst/>
              <a:gdLst/>
              <a:ahLst/>
              <a:cxnLst/>
              <a:rect l="l" t="t" r="r" b="b"/>
              <a:pathLst>
                <a:path w="489394" h="812800">
                  <a:moveTo>
                    <a:pt x="244697" y="0"/>
                  </a:moveTo>
                  <a:lnTo>
                    <a:pt x="0" y="406400"/>
                  </a:lnTo>
                  <a:lnTo>
                    <a:pt x="203200" y="406400"/>
                  </a:lnTo>
                  <a:lnTo>
                    <a:pt x="203200" y="812800"/>
                  </a:lnTo>
                  <a:lnTo>
                    <a:pt x="286194" y="812800"/>
                  </a:lnTo>
                  <a:lnTo>
                    <a:pt x="286194" y="406400"/>
                  </a:lnTo>
                  <a:lnTo>
                    <a:pt x="489394" y="406400"/>
                  </a:lnTo>
                  <a:lnTo>
                    <a:pt x="244697" y="0"/>
                  </a:lnTo>
                  <a:close/>
                </a:path>
              </a:pathLst>
            </a:custGeom>
            <a:solidFill>
              <a:srgbClr val="000000"/>
            </a:solidFill>
          </p:spPr>
        </p:sp>
        <p:sp>
          <p:nvSpPr>
            <p:cNvPr id="18" name="TextBox 18"/>
            <p:cNvSpPr txBox="1"/>
            <p:nvPr/>
          </p:nvSpPr>
          <p:spPr>
            <a:xfrm>
              <a:off x="203200" y="63500"/>
              <a:ext cx="82994" cy="7493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descr="up arrow "/>
          <p:cNvSpPr txBox="1"/>
          <p:nvPr/>
        </p:nvSpPr>
        <p:spPr>
          <a:xfrm>
            <a:off x="2190632" y="7001831"/>
            <a:ext cx="1841650" cy="1048512"/>
          </a:xfrm>
          <a:prstGeom prst="rect">
            <a:avLst/>
          </a:prstGeom>
        </p:spPr>
        <p:txBody>
          <a:bodyPr lIns="0" tIns="0" rIns="0" bIns="0" rtlCol="0" anchor="t">
            <a:spAutoFit/>
          </a:bodyPr>
          <a:lstStyle/>
          <a:p>
            <a:pPr algn="l">
              <a:lnSpc>
                <a:spcPts val="4104"/>
              </a:lnSpc>
              <a:spcBef>
                <a:spcPct val="0"/>
              </a:spcBef>
            </a:pPr>
            <a:r>
              <a:rPr lang="en-US" sz="3800" spc="35">
                <a:solidFill>
                  <a:srgbClr val="000000"/>
                </a:solidFill>
                <a:latin typeface="Barlow"/>
                <a:ea typeface="Barlow"/>
                <a:cs typeface="Barlow"/>
                <a:sym typeface="Barlow"/>
              </a:rPr>
              <a:t>quality of life</a:t>
            </a:r>
          </a:p>
        </p:txBody>
      </p:sp>
      <p:grpSp>
        <p:nvGrpSpPr>
          <p:cNvPr id="20" name="Group 20">
            <a:extLst>
              <a:ext uri="{C183D7F6-B498-43B3-948B-1728B52AA6E4}">
                <adec:decorative xmlns:adec="http://schemas.microsoft.com/office/drawing/2017/decorative" val="1"/>
              </a:ext>
            </a:extLst>
          </p:cNvPr>
          <p:cNvGrpSpPr/>
          <p:nvPr/>
        </p:nvGrpSpPr>
        <p:grpSpPr>
          <a:xfrm>
            <a:off x="8374731" y="3957997"/>
            <a:ext cx="542039" cy="894609"/>
            <a:chOff x="0" y="0"/>
            <a:chExt cx="492471" cy="812800"/>
          </a:xfrm>
        </p:grpSpPr>
        <p:sp>
          <p:nvSpPr>
            <p:cNvPr id="21" name="Freeform 21"/>
            <p:cNvSpPr/>
            <p:nvPr/>
          </p:nvSpPr>
          <p:spPr>
            <a:xfrm>
              <a:off x="0" y="0"/>
              <a:ext cx="492471" cy="812800"/>
            </a:xfrm>
            <a:custGeom>
              <a:avLst/>
              <a:gdLst/>
              <a:ahLst/>
              <a:cxnLst/>
              <a:rect l="l" t="t" r="r" b="b"/>
              <a:pathLst>
                <a:path w="492471" h="812800">
                  <a:moveTo>
                    <a:pt x="246235" y="0"/>
                  </a:moveTo>
                  <a:lnTo>
                    <a:pt x="0" y="406400"/>
                  </a:lnTo>
                  <a:lnTo>
                    <a:pt x="203200" y="406400"/>
                  </a:lnTo>
                  <a:lnTo>
                    <a:pt x="203200" y="812800"/>
                  </a:lnTo>
                  <a:lnTo>
                    <a:pt x="289271" y="812800"/>
                  </a:lnTo>
                  <a:lnTo>
                    <a:pt x="289271" y="406400"/>
                  </a:lnTo>
                  <a:lnTo>
                    <a:pt x="492471" y="406400"/>
                  </a:lnTo>
                  <a:lnTo>
                    <a:pt x="246235" y="0"/>
                  </a:lnTo>
                  <a:close/>
                </a:path>
              </a:pathLst>
            </a:custGeom>
            <a:solidFill>
              <a:srgbClr val="FFFFFF"/>
            </a:solidFill>
          </p:spPr>
        </p:sp>
        <p:sp>
          <p:nvSpPr>
            <p:cNvPr id="22" name="TextBox 22"/>
            <p:cNvSpPr txBox="1"/>
            <p:nvPr/>
          </p:nvSpPr>
          <p:spPr>
            <a:xfrm>
              <a:off x="203200" y="63500"/>
              <a:ext cx="86071" cy="7493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descr="up arrow "/>
          <p:cNvSpPr txBox="1"/>
          <p:nvPr/>
        </p:nvSpPr>
        <p:spPr>
          <a:xfrm>
            <a:off x="8916770" y="3877215"/>
            <a:ext cx="2045940" cy="1048512"/>
          </a:xfrm>
          <a:prstGeom prst="rect">
            <a:avLst/>
          </a:prstGeom>
        </p:spPr>
        <p:txBody>
          <a:bodyPr lIns="0" tIns="0" rIns="0" bIns="0" rtlCol="0" anchor="t">
            <a:spAutoFit/>
          </a:bodyPr>
          <a:lstStyle/>
          <a:p>
            <a:pPr algn="l">
              <a:lnSpc>
                <a:spcPts val="4104"/>
              </a:lnSpc>
              <a:spcBef>
                <a:spcPct val="0"/>
              </a:spcBef>
            </a:pPr>
            <a:r>
              <a:rPr lang="en-US" sz="3800" spc="35">
                <a:solidFill>
                  <a:srgbClr val="FFFFFF"/>
                </a:solidFill>
                <a:latin typeface="Barlow"/>
                <a:ea typeface="Barlow"/>
                <a:cs typeface="Barlow"/>
                <a:sym typeface="Barlow"/>
              </a:rPr>
              <a:t>disease activity</a:t>
            </a:r>
          </a:p>
        </p:txBody>
      </p:sp>
      <p:sp>
        <p:nvSpPr>
          <p:cNvPr id="24" name="TextBox 24" descr="up arrow "/>
          <p:cNvSpPr txBox="1"/>
          <p:nvPr/>
        </p:nvSpPr>
        <p:spPr>
          <a:xfrm>
            <a:off x="739457" y="3620040"/>
            <a:ext cx="2045940" cy="1562862"/>
          </a:xfrm>
          <a:prstGeom prst="rect">
            <a:avLst/>
          </a:prstGeom>
        </p:spPr>
        <p:txBody>
          <a:bodyPr lIns="0" tIns="0" rIns="0" bIns="0" rtlCol="0" anchor="t">
            <a:spAutoFit/>
          </a:bodyPr>
          <a:lstStyle/>
          <a:p>
            <a:pPr algn="ctr">
              <a:lnSpc>
                <a:spcPts val="4104"/>
              </a:lnSpc>
              <a:spcBef>
                <a:spcPct val="0"/>
              </a:spcBef>
            </a:pPr>
            <a:r>
              <a:rPr lang="en-US" sz="3800" spc="35">
                <a:solidFill>
                  <a:srgbClr val="FFFFFF"/>
                </a:solidFill>
                <a:latin typeface="Barlow"/>
                <a:ea typeface="Barlow"/>
                <a:cs typeface="Barlow"/>
                <a:sym typeface="Barlow"/>
              </a:rPr>
              <a:t>Mental health impact</a:t>
            </a:r>
          </a:p>
        </p:txBody>
      </p:sp>
      <p:sp>
        <p:nvSpPr>
          <p:cNvPr id="25" name="TextBox 25" descr="up arrow "/>
          <p:cNvSpPr txBox="1"/>
          <p:nvPr/>
        </p:nvSpPr>
        <p:spPr>
          <a:xfrm>
            <a:off x="7692548" y="7097833"/>
            <a:ext cx="2386236" cy="1048512"/>
          </a:xfrm>
          <a:prstGeom prst="rect">
            <a:avLst/>
          </a:prstGeom>
        </p:spPr>
        <p:txBody>
          <a:bodyPr lIns="0" tIns="0" rIns="0" bIns="0" rtlCol="0" anchor="t">
            <a:spAutoFit/>
          </a:bodyPr>
          <a:lstStyle/>
          <a:p>
            <a:pPr algn="ctr">
              <a:lnSpc>
                <a:spcPts val="4104"/>
              </a:lnSpc>
              <a:spcBef>
                <a:spcPct val="0"/>
              </a:spcBef>
            </a:pPr>
            <a:r>
              <a:rPr lang="en-US" sz="3800" spc="35">
                <a:solidFill>
                  <a:srgbClr val="000000"/>
                </a:solidFill>
                <a:latin typeface="Barlow"/>
                <a:ea typeface="Barlow"/>
                <a:cs typeface="Barlow"/>
                <a:sym typeface="Barlow"/>
              </a:rPr>
              <a:t>Economic impact</a:t>
            </a:r>
          </a:p>
        </p:txBody>
      </p:sp>
      <p:sp>
        <p:nvSpPr>
          <p:cNvPr id="26" name="Freeform 26">
            <a:extLst>
              <a:ext uri="{C183D7F6-B498-43B3-948B-1728B52AA6E4}">
                <adec:decorative xmlns:adec="http://schemas.microsoft.com/office/drawing/2017/decorative" val="1"/>
              </a:ext>
            </a:extLst>
          </p:cNvPr>
          <p:cNvSpPr/>
          <p:nvPr/>
        </p:nvSpPr>
        <p:spPr>
          <a:xfrm>
            <a:off x="11434286" y="0"/>
            <a:ext cx="6853714" cy="10287000"/>
          </a:xfrm>
          <a:custGeom>
            <a:avLst/>
            <a:gdLst/>
            <a:ahLst/>
            <a:cxnLst/>
            <a:rect l="l" t="t" r="r" b="b"/>
            <a:pathLst>
              <a:path w="6853714" h="10287000">
                <a:moveTo>
                  <a:pt x="0" y="0"/>
                </a:moveTo>
                <a:lnTo>
                  <a:pt x="6853714" y="0"/>
                </a:lnTo>
                <a:lnTo>
                  <a:pt x="6853714" y="10287000"/>
                </a:lnTo>
                <a:lnTo>
                  <a:pt x="0" y="10287000"/>
                </a:lnTo>
                <a:lnTo>
                  <a:pt x="0" y="0"/>
                </a:lnTo>
                <a:close/>
              </a:path>
            </a:pathLst>
          </a:custGeom>
          <a:blipFill>
            <a:blip r:embed="rId4">
              <a:alphaModFix amt="90000"/>
            </a:blip>
            <a:stretch>
              <a:fillRect l="-116668" r="-9036"/>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2409434"/>
            <a:ext cx="18288000" cy="7877566"/>
          </a:xfrm>
          <a:custGeom>
            <a:avLst/>
            <a:gdLst/>
            <a:ahLst/>
            <a:cxnLst/>
            <a:rect l="l" t="t" r="r" b="b"/>
            <a:pathLst>
              <a:path w="18288000" h="7877566">
                <a:moveTo>
                  <a:pt x="0" y="0"/>
                </a:moveTo>
                <a:lnTo>
                  <a:pt x="18288000" y="0"/>
                </a:lnTo>
                <a:lnTo>
                  <a:pt x="18288000" y="7877566"/>
                </a:lnTo>
                <a:lnTo>
                  <a:pt x="0" y="7877566"/>
                </a:lnTo>
                <a:lnTo>
                  <a:pt x="0" y="0"/>
                </a:lnTo>
                <a:close/>
              </a:path>
            </a:pathLst>
          </a:custGeom>
          <a:blipFill>
            <a:blip r:embed="rId2"/>
            <a:stretch>
              <a:fillRect l="-31963" t="-52055" b="-52055"/>
            </a:stretch>
          </a:blipFill>
        </p:spPr>
      </p:sp>
      <p:grpSp>
        <p:nvGrpSpPr>
          <p:cNvPr id="3" name="Group 3">
            <a:extLst>
              <a:ext uri="{C183D7F6-B498-43B3-948B-1728B52AA6E4}">
                <adec:decorative xmlns:adec="http://schemas.microsoft.com/office/drawing/2017/decorative" val="1"/>
              </a:ext>
            </a:extLst>
          </p:cNvPr>
          <p:cNvGrpSpPr/>
          <p:nvPr/>
        </p:nvGrpSpPr>
        <p:grpSpPr>
          <a:xfrm>
            <a:off x="-202089" y="5832817"/>
            <a:ext cx="18490089" cy="2066137"/>
            <a:chOff x="0" y="0"/>
            <a:chExt cx="4869818" cy="544168"/>
          </a:xfrm>
        </p:grpSpPr>
        <p:sp>
          <p:nvSpPr>
            <p:cNvPr id="4" name="Freeform 4"/>
            <p:cNvSpPr/>
            <p:nvPr/>
          </p:nvSpPr>
          <p:spPr>
            <a:xfrm>
              <a:off x="0" y="0"/>
              <a:ext cx="4869818" cy="544168"/>
            </a:xfrm>
            <a:custGeom>
              <a:avLst/>
              <a:gdLst/>
              <a:ahLst/>
              <a:cxnLst/>
              <a:rect l="l" t="t" r="r" b="b"/>
              <a:pathLst>
                <a:path w="4869818" h="544168">
                  <a:moveTo>
                    <a:pt x="0" y="0"/>
                  </a:moveTo>
                  <a:lnTo>
                    <a:pt x="4869818" y="0"/>
                  </a:lnTo>
                  <a:lnTo>
                    <a:pt x="4869818" y="544168"/>
                  </a:lnTo>
                  <a:lnTo>
                    <a:pt x="0" y="544168"/>
                  </a:lnTo>
                  <a:close/>
                </a:path>
              </a:pathLst>
            </a:custGeom>
            <a:solidFill>
              <a:srgbClr val="FFFFFF"/>
            </a:solidFill>
            <a:ln w="38100" cap="sq">
              <a:solidFill>
                <a:srgbClr val="000000"/>
              </a:solidFill>
              <a:prstDash val="solid"/>
              <a:miter/>
            </a:ln>
          </p:spPr>
        </p:sp>
        <p:sp>
          <p:nvSpPr>
            <p:cNvPr id="5" name="TextBox 5"/>
            <p:cNvSpPr txBox="1"/>
            <p:nvPr/>
          </p:nvSpPr>
          <p:spPr>
            <a:xfrm>
              <a:off x="0" y="-19050"/>
              <a:ext cx="4869818" cy="563218"/>
            </a:xfrm>
            <a:prstGeom prst="rect">
              <a:avLst/>
            </a:prstGeom>
          </p:spPr>
          <p:txBody>
            <a:bodyPr lIns="50800" tIns="50800" rIns="50800" bIns="50800" rtlCol="0" anchor="ctr"/>
            <a:lstStyle/>
            <a:p>
              <a:pPr algn="ctr">
                <a:lnSpc>
                  <a:spcPts val="3250"/>
                </a:lnSpc>
              </a:pPr>
              <a:endParaRPr/>
            </a:p>
          </p:txBody>
        </p:sp>
      </p:grpSp>
      <p:sp>
        <p:nvSpPr>
          <p:cNvPr id="6" name="TextBox 6"/>
          <p:cNvSpPr txBox="1">
            <a:spLocks noGrp="1"/>
          </p:cNvSpPr>
          <p:nvPr>
            <p:ph type="title" idx="4294967295"/>
          </p:nvPr>
        </p:nvSpPr>
        <p:spPr>
          <a:xfrm>
            <a:off x="1028700" y="1019175"/>
            <a:ext cx="15163872" cy="828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48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D0919"/>
                </a:solidFill>
                <a:effectLst/>
                <a:uLnTx/>
                <a:uFillTx/>
                <a:latin typeface="Barlow Bold"/>
                <a:ea typeface="Barlow Bold"/>
                <a:cs typeface="Barlow Bold"/>
                <a:sym typeface="Barlow Bold"/>
              </a:rPr>
              <a:t>Aim of the project</a:t>
            </a:r>
          </a:p>
        </p:txBody>
      </p:sp>
      <p:sp>
        <p:nvSpPr>
          <p:cNvPr id="7" name="TextBox 7"/>
          <p:cNvSpPr txBox="1"/>
          <p:nvPr/>
        </p:nvSpPr>
        <p:spPr>
          <a:xfrm>
            <a:off x="413306" y="6100076"/>
            <a:ext cx="17259300" cy="1455419"/>
          </a:xfrm>
          <a:prstGeom prst="rect">
            <a:avLst/>
          </a:prstGeom>
        </p:spPr>
        <p:txBody>
          <a:bodyPr lIns="0" tIns="0" rIns="0" bIns="0" rtlCol="0" anchor="t">
            <a:spAutoFit/>
          </a:bodyPr>
          <a:lstStyle/>
          <a:p>
            <a:pPr algn="ctr">
              <a:lnSpc>
                <a:spcPts val="5880"/>
              </a:lnSpc>
            </a:pPr>
            <a:r>
              <a:rPr lang="en-US" sz="4200">
                <a:solidFill>
                  <a:srgbClr val="000000"/>
                </a:solidFill>
                <a:latin typeface="Barlow"/>
                <a:ea typeface="Barlow"/>
                <a:cs typeface="Barlow"/>
                <a:sym typeface="Barlow"/>
              </a:rPr>
              <a:t>Investigate the impact of collaboration across physiotherapy services on referrals to a new inflammatory back pain clinic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02089" y="380138"/>
            <a:ext cx="17780388" cy="9485564"/>
          </a:xfrm>
          <a:custGeom>
            <a:avLst/>
            <a:gdLst/>
            <a:ahLst/>
            <a:cxnLst/>
            <a:rect l="l" t="t" r="r" b="b"/>
            <a:pathLst>
              <a:path w="17780388" h="9485564">
                <a:moveTo>
                  <a:pt x="0" y="0"/>
                </a:moveTo>
                <a:lnTo>
                  <a:pt x="17780388" y="0"/>
                </a:lnTo>
                <a:lnTo>
                  <a:pt x="17780388" y="9485564"/>
                </a:lnTo>
                <a:lnTo>
                  <a:pt x="0" y="9485564"/>
                </a:lnTo>
                <a:lnTo>
                  <a:pt x="0" y="0"/>
                </a:lnTo>
                <a:close/>
              </a:path>
            </a:pathLst>
          </a:custGeom>
          <a:blipFill>
            <a:blip r:embed="rId2"/>
            <a:stretch>
              <a:fillRect t="-15762" b="-9358"/>
            </a:stretch>
          </a:blipFill>
        </p:spPr>
      </p:sp>
      <p:sp>
        <p:nvSpPr>
          <p:cNvPr id="3" name="AutoShape 3">
            <a:extLst>
              <a:ext uri="{C183D7F6-B498-43B3-948B-1728B52AA6E4}">
                <adec:decorative xmlns:adec="http://schemas.microsoft.com/office/drawing/2017/decorative" val="1"/>
              </a:ext>
            </a:extLst>
          </p:cNvPr>
          <p:cNvSpPr/>
          <p:nvPr/>
        </p:nvSpPr>
        <p:spPr>
          <a:xfrm>
            <a:off x="202089" y="3998602"/>
            <a:ext cx="4445341" cy="5259698"/>
          </a:xfrm>
          <a:prstGeom prst="rect">
            <a:avLst/>
          </a:prstGeom>
          <a:solidFill>
            <a:srgbClr val="FFFFFF"/>
          </a:solidFill>
          <a:ln w="38100" cap="sq">
            <a:solidFill>
              <a:srgbClr val="6E7586"/>
            </a:solidFill>
            <a:prstDash val="solid"/>
            <a:miter/>
          </a:ln>
        </p:spPr>
      </p:sp>
      <p:sp>
        <p:nvSpPr>
          <p:cNvPr id="4" name="AutoShape 4">
            <a:extLst>
              <a:ext uri="{C183D7F6-B498-43B3-948B-1728B52AA6E4}">
                <adec:decorative xmlns:adec="http://schemas.microsoft.com/office/drawing/2017/decorative" val="1"/>
              </a:ext>
            </a:extLst>
          </p:cNvPr>
          <p:cNvSpPr/>
          <p:nvPr/>
        </p:nvSpPr>
        <p:spPr>
          <a:xfrm>
            <a:off x="4647430" y="3998602"/>
            <a:ext cx="4446098" cy="5259698"/>
          </a:xfrm>
          <a:prstGeom prst="rect">
            <a:avLst/>
          </a:prstGeom>
          <a:solidFill>
            <a:srgbClr val="FFFFFF"/>
          </a:solidFill>
          <a:ln w="38100" cap="sq">
            <a:solidFill>
              <a:srgbClr val="8C92A0"/>
            </a:solidFill>
            <a:prstDash val="solid"/>
            <a:miter/>
          </a:ln>
        </p:spPr>
      </p:sp>
      <p:sp>
        <p:nvSpPr>
          <p:cNvPr id="5" name="AutoShape 5">
            <a:extLst>
              <a:ext uri="{C183D7F6-B498-43B3-948B-1728B52AA6E4}">
                <adec:decorative xmlns:adec="http://schemas.microsoft.com/office/drawing/2017/decorative" val="1"/>
              </a:ext>
            </a:extLst>
          </p:cNvPr>
          <p:cNvSpPr/>
          <p:nvPr/>
        </p:nvSpPr>
        <p:spPr>
          <a:xfrm>
            <a:off x="13538869" y="3998602"/>
            <a:ext cx="4443607" cy="5259698"/>
          </a:xfrm>
          <a:prstGeom prst="rect">
            <a:avLst/>
          </a:prstGeom>
          <a:solidFill>
            <a:srgbClr val="FFFFFF"/>
          </a:solidFill>
          <a:ln w="38100" cap="sq">
            <a:solidFill>
              <a:srgbClr val="7F8595"/>
            </a:solidFill>
            <a:prstDash val="solid"/>
            <a:miter/>
          </a:ln>
        </p:spPr>
      </p:sp>
      <p:sp>
        <p:nvSpPr>
          <p:cNvPr id="6" name="AutoShape 6">
            <a:extLst>
              <a:ext uri="{C183D7F6-B498-43B3-948B-1728B52AA6E4}">
                <adec:decorative xmlns:adec="http://schemas.microsoft.com/office/drawing/2017/decorative" val="1"/>
              </a:ext>
            </a:extLst>
          </p:cNvPr>
          <p:cNvSpPr/>
          <p:nvPr/>
        </p:nvSpPr>
        <p:spPr>
          <a:xfrm>
            <a:off x="9093528" y="3998602"/>
            <a:ext cx="4445341" cy="5259698"/>
          </a:xfrm>
          <a:prstGeom prst="rect">
            <a:avLst/>
          </a:prstGeom>
          <a:solidFill>
            <a:srgbClr val="FFFFFF"/>
          </a:solidFill>
          <a:ln w="38100" cap="sq">
            <a:solidFill>
              <a:srgbClr val="7F8595"/>
            </a:solidFill>
            <a:prstDash val="solid"/>
            <a:miter/>
          </a:ln>
        </p:spPr>
      </p:sp>
      <p:sp>
        <p:nvSpPr>
          <p:cNvPr id="7" name="Freeform 7">
            <a:extLst>
              <a:ext uri="{C183D7F6-B498-43B3-948B-1728B52AA6E4}">
                <adec:decorative xmlns:adec="http://schemas.microsoft.com/office/drawing/2017/decorative" val="1"/>
              </a:ext>
            </a:extLst>
          </p:cNvPr>
          <p:cNvSpPr/>
          <p:nvPr/>
        </p:nvSpPr>
        <p:spPr>
          <a:xfrm>
            <a:off x="1664272" y="4340419"/>
            <a:ext cx="1521479" cy="1521479"/>
          </a:xfrm>
          <a:custGeom>
            <a:avLst/>
            <a:gdLst/>
            <a:ahLst/>
            <a:cxnLst/>
            <a:rect l="l" t="t" r="r" b="b"/>
            <a:pathLst>
              <a:path w="1521479" h="1521479">
                <a:moveTo>
                  <a:pt x="0" y="0"/>
                </a:moveTo>
                <a:lnTo>
                  <a:pt x="1521479" y="0"/>
                </a:lnTo>
                <a:lnTo>
                  <a:pt x="1521479" y="1521479"/>
                </a:lnTo>
                <a:lnTo>
                  <a:pt x="0" y="1521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C183D7F6-B498-43B3-948B-1728B52AA6E4}">
                <adec:decorative xmlns:adec="http://schemas.microsoft.com/office/drawing/2017/decorative" val="1"/>
              </a:ext>
            </a:extLst>
          </p:cNvPr>
          <p:cNvSpPr/>
          <p:nvPr/>
        </p:nvSpPr>
        <p:spPr>
          <a:xfrm>
            <a:off x="6106430" y="4333295"/>
            <a:ext cx="1528603" cy="1528603"/>
          </a:xfrm>
          <a:custGeom>
            <a:avLst/>
            <a:gdLst/>
            <a:ahLst/>
            <a:cxnLst/>
            <a:rect l="l" t="t" r="r" b="b"/>
            <a:pathLst>
              <a:path w="1528603" h="1528603">
                <a:moveTo>
                  <a:pt x="0" y="0"/>
                </a:moveTo>
                <a:lnTo>
                  <a:pt x="1528603" y="0"/>
                </a:lnTo>
                <a:lnTo>
                  <a:pt x="1528603" y="1528603"/>
                </a:lnTo>
                <a:lnTo>
                  <a:pt x="0" y="1528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C183D7F6-B498-43B3-948B-1728B52AA6E4}">
                <adec:decorative xmlns:adec="http://schemas.microsoft.com/office/drawing/2017/decorative" val="1"/>
              </a:ext>
            </a:extLst>
          </p:cNvPr>
          <p:cNvSpPr/>
          <p:nvPr/>
        </p:nvSpPr>
        <p:spPr>
          <a:xfrm>
            <a:off x="10553633" y="4386908"/>
            <a:ext cx="1525636" cy="1525636"/>
          </a:xfrm>
          <a:custGeom>
            <a:avLst/>
            <a:gdLst/>
            <a:ahLst/>
            <a:cxnLst/>
            <a:rect l="l" t="t" r="r" b="b"/>
            <a:pathLst>
              <a:path w="1525636" h="1525636">
                <a:moveTo>
                  <a:pt x="0" y="0"/>
                </a:moveTo>
                <a:lnTo>
                  <a:pt x="1525636" y="0"/>
                </a:lnTo>
                <a:lnTo>
                  <a:pt x="1525636" y="1525636"/>
                </a:lnTo>
                <a:lnTo>
                  <a:pt x="0" y="15256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extLst>
              <a:ext uri="{C183D7F6-B498-43B3-948B-1728B52AA6E4}">
                <adec:decorative xmlns:adec="http://schemas.microsoft.com/office/drawing/2017/decorative" val="1"/>
              </a:ext>
            </a:extLst>
          </p:cNvPr>
          <p:cNvSpPr/>
          <p:nvPr/>
        </p:nvSpPr>
        <p:spPr>
          <a:xfrm>
            <a:off x="15001557" y="4393808"/>
            <a:ext cx="1518736" cy="1518736"/>
          </a:xfrm>
          <a:custGeom>
            <a:avLst/>
            <a:gdLst/>
            <a:ahLst/>
            <a:cxnLst/>
            <a:rect l="l" t="t" r="r" b="b"/>
            <a:pathLst>
              <a:path w="1518736" h="1518736">
                <a:moveTo>
                  <a:pt x="0" y="0"/>
                </a:moveTo>
                <a:lnTo>
                  <a:pt x="1518736" y="0"/>
                </a:lnTo>
                <a:lnTo>
                  <a:pt x="1518736" y="1518736"/>
                </a:lnTo>
                <a:lnTo>
                  <a:pt x="0" y="15187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a:spLocks noGrp="1"/>
          </p:cNvSpPr>
          <p:nvPr>
            <p:ph type="title" idx="4294967295"/>
          </p:nvPr>
        </p:nvSpPr>
        <p:spPr>
          <a:xfrm>
            <a:off x="976983" y="2205731"/>
            <a:ext cx="16230600" cy="828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48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D0919"/>
                </a:solidFill>
                <a:effectLst/>
                <a:uLnTx/>
                <a:uFillTx/>
                <a:latin typeface="Barlow Bold"/>
                <a:ea typeface="Barlow Bold"/>
                <a:cs typeface="Barlow Bold"/>
                <a:sym typeface="Barlow Bold"/>
              </a:rPr>
              <a:t>Objectives</a:t>
            </a:r>
          </a:p>
        </p:txBody>
      </p:sp>
      <p:sp>
        <p:nvSpPr>
          <p:cNvPr id="12" name="TextBox 12"/>
          <p:cNvSpPr txBox="1"/>
          <p:nvPr/>
        </p:nvSpPr>
        <p:spPr>
          <a:xfrm>
            <a:off x="396641" y="5862959"/>
            <a:ext cx="4117439" cy="3007995"/>
          </a:xfrm>
          <a:prstGeom prst="rect">
            <a:avLst/>
          </a:prstGeom>
        </p:spPr>
        <p:txBody>
          <a:bodyPr lIns="0" tIns="0" rIns="0" bIns="0" rtlCol="0" anchor="t">
            <a:spAutoFit/>
          </a:bodyPr>
          <a:lstStyle/>
          <a:p>
            <a:pPr algn="ctr">
              <a:lnSpc>
                <a:spcPts val="6045"/>
              </a:lnSpc>
            </a:pPr>
            <a:r>
              <a:rPr lang="en-US" sz="3900" spc="3">
                <a:solidFill>
                  <a:srgbClr val="0D0919"/>
                </a:solidFill>
                <a:latin typeface="Barlow Medium"/>
                <a:ea typeface="Barlow Medium"/>
                <a:cs typeface="Barlow Medium"/>
                <a:sym typeface="Barlow Medium"/>
              </a:rPr>
              <a:t>Increase awareness of and  communication about IBP</a:t>
            </a:r>
          </a:p>
        </p:txBody>
      </p:sp>
      <p:sp>
        <p:nvSpPr>
          <p:cNvPr id="13" name="TextBox 13"/>
          <p:cNvSpPr txBox="1"/>
          <p:nvPr/>
        </p:nvSpPr>
        <p:spPr>
          <a:xfrm>
            <a:off x="4839190" y="5862959"/>
            <a:ext cx="4063084" cy="3007995"/>
          </a:xfrm>
          <a:prstGeom prst="rect">
            <a:avLst/>
          </a:prstGeom>
        </p:spPr>
        <p:txBody>
          <a:bodyPr lIns="0" tIns="0" rIns="0" bIns="0" rtlCol="0" anchor="t">
            <a:spAutoFit/>
          </a:bodyPr>
          <a:lstStyle/>
          <a:p>
            <a:pPr algn="ctr">
              <a:lnSpc>
                <a:spcPts val="6045"/>
              </a:lnSpc>
            </a:pPr>
            <a:r>
              <a:rPr lang="en-US" sz="3900">
                <a:solidFill>
                  <a:srgbClr val="0D0919"/>
                </a:solidFill>
                <a:latin typeface="Barlow Medium"/>
                <a:ea typeface="Barlow Medium"/>
                <a:cs typeface="Barlow Medium"/>
                <a:sym typeface="Barlow Medium"/>
              </a:rPr>
              <a:t>Develop the Advanced Practice Physiotherapy role </a:t>
            </a:r>
          </a:p>
        </p:txBody>
      </p:sp>
      <p:sp>
        <p:nvSpPr>
          <p:cNvPr id="14" name="TextBox 14"/>
          <p:cNvSpPr txBox="1"/>
          <p:nvPr/>
        </p:nvSpPr>
        <p:spPr>
          <a:xfrm>
            <a:off x="9222604" y="5862959"/>
            <a:ext cx="4187190" cy="3007995"/>
          </a:xfrm>
          <a:prstGeom prst="rect">
            <a:avLst/>
          </a:prstGeom>
        </p:spPr>
        <p:txBody>
          <a:bodyPr lIns="0" tIns="0" rIns="0" bIns="0" rtlCol="0" anchor="t">
            <a:spAutoFit/>
          </a:bodyPr>
          <a:lstStyle/>
          <a:p>
            <a:pPr algn="ctr">
              <a:lnSpc>
                <a:spcPts val="6045"/>
              </a:lnSpc>
            </a:pPr>
            <a:r>
              <a:rPr lang="en-US" sz="3900">
                <a:solidFill>
                  <a:srgbClr val="0D0919"/>
                </a:solidFill>
                <a:latin typeface="Barlow Medium"/>
                <a:ea typeface="Barlow Medium"/>
                <a:cs typeface="Barlow Medium"/>
                <a:sym typeface="Barlow Medium"/>
              </a:rPr>
              <a:t>Mobilise resources by working </a:t>
            </a:r>
          </a:p>
          <a:p>
            <a:pPr algn="ctr">
              <a:lnSpc>
                <a:spcPts val="6045"/>
              </a:lnSpc>
            </a:pPr>
            <a:r>
              <a:rPr lang="en-US" sz="3900">
                <a:solidFill>
                  <a:srgbClr val="0D0919"/>
                </a:solidFill>
                <a:latin typeface="Barlow Medium"/>
                <a:ea typeface="Barlow Medium"/>
                <a:cs typeface="Barlow Medium"/>
                <a:sym typeface="Barlow Medium"/>
              </a:rPr>
              <a:t>with external organisations </a:t>
            </a:r>
          </a:p>
        </p:txBody>
      </p:sp>
      <p:sp>
        <p:nvSpPr>
          <p:cNvPr id="15" name="TextBox 15"/>
          <p:cNvSpPr txBox="1"/>
          <p:nvPr/>
        </p:nvSpPr>
        <p:spPr>
          <a:xfrm>
            <a:off x="13605737" y="5862959"/>
            <a:ext cx="4309872" cy="2245995"/>
          </a:xfrm>
          <a:prstGeom prst="rect">
            <a:avLst/>
          </a:prstGeom>
        </p:spPr>
        <p:txBody>
          <a:bodyPr lIns="0" tIns="0" rIns="0" bIns="0" rtlCol="0" anchor="t">
            <a:spAutoFit/>
          </a:bodyPr>
          <a:lstStyle/>
          <a:p>
            <a:pPr algn="ctr">
              <a:lnSpc>
                <a:spcPts val="6045"/>
              </a:lnSpc>
            </a:pPr>
            <a:r>
              <a:rPr lang="en-US" sz="3900">
                <a:solidFill>
                  <a:srgbClr val="0D0919"/>
                </a:solidFill>
                <a:latin typeface="Barlow Medium"/>
                <a:ea typeface="Barlow Medium"/>
                <a:cs typeface="Barlow Medium"/>
                <a:sym typeface="Barlow Medium"/>
              </a:rPr>
              <a:t>Develop a streamlined referral pathway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238894" y="238894"/>
            <a:ext cx="17750488" cy="9839073"/>
          </a:xfrm>
          <a:prstGeom prst="rect">
            <a:avLst/>
          </a:prstGeom>
          <a:solidFill>
            <a:srgbClr val="FFFFFF"/>
          </a:solidFill>
          <a:ln w="361950" cap="sq">
            <a:solidFill>
              <a:srgbClr val="527499"/>
            </a:solidFill>
            <a:prstDash val="solid"/>
            <a:miter/>
          </a:ln>
        </p:spPr>
      </p:sp>
      <p:sp>
        <p:nvSpPr>
          <p:cNvPr id="3" name="Freeform 3">
            <a:extLst>
              <a:ext uri="{C183D7F6-B498-43B3-948B-1728B52AA6E4}">
                <adec:decorative xmlns:adec="http://schemas.microsoft.com/office/drawing/2017/decorative" val="1"/>
              </a:ext>
            </a:extLst>
          </p:cNvPr>
          <p:cNvSpPr/>
          <p:nvPr/>
        </p:nvSpPr>
        <p:spPr>
          <a:xfrm>
            <a:off x="1028700" y="3541696"/>
            <a:ext cx="3722982" cy="3173747"/>
          </a:xfrm>
          <a:custGeom>
            <a:avLst/>
            <a:gdLst/>
            <a:ahLst/>
            <a:cxnLst/>
            <a:rect l="l" t="t" r="r" b="b"/>
            <a:pathLst>
              <a:path w="3722982" h="3173747">
                <a:moveTo>
                  <a:pt x="0" y="0"/>
                </a:moveTo>
                <a:lnTo>
                  <a:pt x="3722982" y="0"/>
                </a:lnTo>
                <a:lnTo>
                  <a:pt x="3722982" y="3173746"/>
                </a:lnTo>
                <a:lnTo>
                  <a:pt x="0" y="3173746"/>
                </a:lnTo>
                <a:lnTo>
                  <a:pt x="0" y="0"/>
                </a:lnTo>
                <a:close/>
              </a:path>
            </a:pathLst>
          </a:custGeom>
          <a:blipFill>
            <a:blip r:embed="rId2"/>
            <a:stretch>
              <a:fillRect l="-13029" r="-13029"/>
            </a:stretch>
          </a:blipFill>
          <a:ln w="38100" cap="sq">
            <a:solidFill>
              <a:srgbClr val="527499"/>
            </a:solidFill>
            <a:prstDash val="solid"/>
            <a:miter/>
          </a:ln>
        </p:spPr>
      </p:sp>
      <p:sp>
        <p:nvSpPr>
          <p:cNvPr id="4" name="Freeform 4">
            <a:extLst>
              <a:ext uri="{C183D7F6-B498-43B3-948B-1728B52AA6E4}">
                <adec:decorative xmlns:adec="http://schemas.microsoft.com/office/drawing/2017/decorative" val="1"/>
              </a:ext>
            </a:extLst>
          </p:cNvPr>
          <p:cNvSpPr/>
          <p:nvPr/>
        </p:nvSpPr>
        <p:spPr>
          <a:xfrm>
            <a:off x="9367349" y="3541696"/>
            <a:ext cx="3722982" cy="3173747"/>
          </a:xfrm>
          <a:custGeom>
            <a:avLst/>
            <a:gdLst/>
            <a:ahLst/>
            <a:cxnLst/>
            <a:rect l="l" t="t" r="r" b="b"/>
            <a:pathLst>
              <a:path w="3722982" h="3173747">
                <a:moveTo>
                  <a:pt x="0" y="0"/>
                </a:moveTo>
                <a:lnTo>
                  <a:pt x="3722982" y="0"/>
                </a:lnTo>
                <a:lnTo>
                  <a:pt x="3722982" y="3173746"/>
                </a:lnTo>
                <a:lnTo>
                  <a:pt x="0" y="3173746"/>
                </a:lnTo>
                <a:lnTo>
                  <a:pt x="0" y="0"/>
                </a:lnTo>
                <a:close/>
              </a:path>
            </a:pathLst>
          </a:custGeom>
          <a:blipFill>
            <a:blip r:embed="rId3"/>
            <a:stretch>
              <a:fillRect t="-23895" b="-8840"/>
            </a:stretch>
          </a:blipFill>
          <a:ln w="38100" cap="sq">
            <a:solidFill>
              <a:srgbClr val="527499"/>
            </a:solidFill>
            <a:prstDash val="solid"/>
            <a:miter/>
          </a:ln>
        </p:spPr>
      </p:sp>
      <p:sp>
        <p:nvSpPr>
          <p:cNvPr id="5" name="Freeform 5">
            <a:extLst>
              <a:ext uri="{C183D7F6-B498-43B3-948B-1728B52AA6E4}">
                <adec:decorative xmlns:adec="http://schemas.microsoft.com/office/drawing/2017/decorative" val="1"/>
              </a:ext>
            </a:extLst>
          </p:cNvPr>
          <p:cNvSpPr/>
          <p:nvPr/>
        </p:nvSpPr>
        <p:spPr>
          <a:xfrm>
            <a:off x="5196692" y="3541696"/>
            <a:ext cx="3722982" cy="3173747"/>
          </a:xfrm>
          <a:custGeom>
            <a:avLst/>
            <a:gdLst/>
            <a:ahLst/>
            <a:cxnLst/>
            <a:rect l="l" t="t" r="r" b="b"/>
            <a:pathLst>
              <a:path w="3722982" h="3173747">
                <a:moveTo>
                  <a:pt x="0" y="0"/>
                </a:moveTo>
                <a:lnTo>
                  <a:pt x="3722982" y="0"/>
                </a:lnTo>
                <a:lnTo>
                  <a:pt x="3722982" y="3173746"/>
                </a:lnTo>
                <a:lnTo>
                  <a:pt x="0" y="3173746"/>
                </a:lnTo>
                <a:lnTo>
                  <a:pt x="0" y="0"/>
                </a:lnTo>
                <a:close/>
              </a:path>
            </a:pathLst>
          </a:custGeom>
          <a:blipFill>
            <a:blip r:embed="rId4"/>
            <a:stretch>
              <a:fillRect t="-3447" b="-3447"/>
            </a:stretch>
          </a:blipFill>
          <a:ln w="38100" cap="sq">
            <a:solidFill>
              <a:srgbClr val="527499"/>
            </a:solidFill>
            <a:prstDash val="solid"/>
            <a:miter/>
          </a:ln>
        </p:spPr>
      </p:sp>
      <p:sp>
        <p:nvSpPr>
          <p:cNvPr id="6" name="Freeform 6">
            <a:extLst>
              <a:ext uri="{C183D7F6-B498-43B3-948B-1728B52AA6E4}">
                <adec:decorative xmlns:adec="http://schemas.microsoft.com/office/drawing/2017/decorative" val="1"/>
              </a:ext>
            </a:extLst>
          </p:cNvPr>
          <p:cNvSpPr/>
          <p:nvPr/>
        </p:nvSpPr>
        <p:spPr>
          <a:xfrm>
            <a:off x="13536318" y="3571558"/>
            <a:ext cx="3722982" cy="3173747"/>
          </a:xfrm>
          <a:custGeom>
            <a:avLst/>
            <a:gdLst/>
            <a:ahLst/>
            <a:cxnLst/>
            <a:rect l="l" t="t" r="r" b="b"/>
            <a:pathLst>
              <a:path w="3722982" h="3173747">
                <a:moveTo>
                  <a:pt x="0" y="0"/>
                </a:moveTo>
                <a:lnTo>
                  <a:pt x="3722982" y="0"/>
                </a:lnTo>
                <a:lnTo>
                  <a:pt x="3722982" y="3173746"/>
                </a:lnTo>
                <a:lnTo>
                  <a:pt x="0" y="3173746"/>
                </a:lnTo>
                <a:lnTo>
                  <a:pt x="0" y="0"/>
                </a:lnTo>
                <a:close/>
              </a:path>
            </a:pathLst>
          </a:custGeom>
          <a:blipFill>
            <a:blip r:embed="rId5"/>
            <a:stretch>
              <a:fillRect l="-13855" r="-13855"/>
            </a:stretch>
          </a:blipFill>
          <a:ln w="38100" cap="sq">
            <a:solidFill>
              <a:srgbClr val="527499"/>
            </a:solidFill>
            <a:prstDash val="solid"/>
            <a:miter/>
          </a:ln>
        </p:spPr>
      </p:sp>
      <p:sp>
        <p:nvSpPr>
          <p:cNvPr id="7" name="TextBox 7"/>
          <p:cNvSpPr txBox="1">
            <a:spLocks noGrp="1"/>
          </p:cNvSpPr>
          <p:nvPr>
            <p:ph type="title" idx="4294967295"/>
          </p:nvPr>
        </p:nvSpPr>
        <p:spPr>
          <a:xfrm>
            <a:off x="2897391" y="1627727"/>
            <a:ext cx="12205242" cy="8870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79"/>
              </a:lnSpc>
              <a:spcBef>
                <a:spcPts val="0"/>
              </a:spcBef>
              <a:spcAft>
                <a:spcPts val="0"/>
              </a:spcAft>
              <a:buClrTx/>
              <a:buSzTx/>
              <a:buFontTx/>
              <a:buNone/>
              <a:tabLst/>
              <a:defRPr/>
            </a:pPr>
            <a:r>
              <a:rPr kumimoji="0" lang="en-US" sz="5199" b="0"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Methods</a:t>
            </a:r>
          </a:p>
        </p:txBody>
      </p:sp>
      <p:sp>
        <p:nvSpPr>
          <p:cNvPr id="8" name="TextBox 8"/>
          <p:cNvSpPr txBox="1"/>
          <p:nvPr/>
        </p:nvSpPr>
        <p:spPr>
          <a:xfrm>
            <a:off x="1177757" y="7444981"/>
            <a:ext cx="3667519" cy="1180465"/>
          </a:xfrm>
          <a:prstGeom prst="rect">
            <a:avLst/>
          </a:prstGeom>
        </p:spPr>
        <p:txBody>
          <a:bodyPr lIns="0" tIns="0" rIns="0" bIns="0" rtlCol="0" anchor="t">
            <a:spAutoFit/>
          </a:bodyPr>
          <a:lstStyle/>
          <a:p>
            <a:pPr algn="ctr">
              <a:lnSpc>
                <a:spcPts val="4759"/>
              </a:lnSpc>
            </a:pPr>
            <a:r>
              <a:rPr lang="en-US" sz="3399">
                <a:solidFill>
                  <a:srgbClr val="242C58"/>
                </a:solidFill>
                <a:latin typeface="Canva Sans Bold"/>
                <a:ea typeface="Canva Sans Bold"/>
                <a:cs typeface="Canva Sans Bold"/>
                <a:sym typeface="Canva Sans Bold"/>
              </a:rPr>
              <a:t>Education</a:t>
            </a:r>
          </a:p>
          <a:p>
            <a:pPr algn="ctr">
              <a:lnSpc>
                <a:spcPts val="4759"/>
              </a:lnSpc>
            </a:pPr>
            <a:r>
              <a:rPr lang="en-US" sz="3399">
                <a:solidFill>
                  <a:srgbClr val="242C58"/>
                </a:solidFill>
                <a:latin typeface="Canva Sans Bold"/>
                <a:ea typeface="Canva Sans Bold"/>
                <a:cs typeface="Canva Sans Bold"/>
                <a:sym typeface="Canva Sans Bold"/>
              </a:rPr>
              <a:t>sessions</a:t>
            </a:r>
          </a:p>
        </p:txBody>
      </p:sp>
      <p:sp>
        <p:nvSpPr>
          <p:cNvPr id="9" name="TextBox 9"/>
          <p:cNvSpPr txBox="1"/>
          <p:nvPr/>
        </p:nvSpPr>
        <p:spPr>
          <a:xfrm>
            <a:off x="9422812" y="7444981"/>
            <a:ext cx="3667519" cy="1180465"/>
          </a:xfrm>
          <a:prstGeom prst="rect">
            <a:avLst/>
          </a:prstGeom>
        </p:spPr>
        <p:txBody>
          <a:bodyPr lIns="0" tIns="0" rIns="0" bIns="0" rtlCol="0" anchor="t">
            <a:spAutoFit/>
          </a:bodyPr>
          <a:lstStyle/>
          <a:p>
            <a:pPr algn="ctr">
              <a:lnSpc>
                <a:spcPts val="4759"/>
              </a:lnSpc>
            </a:pPr>
            <a:r>
              <a:rPr lang="en-US" sz="3399">
                <a:solidFill>
                  <a:srgbClr val="242C58"/>
                </a:solidFill>
                <a:latin typeface="Canva Sans Bold"/>
                <a:ea typeface="Canva Sans Bold"/>
                <a:cs typeface="Canva Sans Bold"/>
                <a:sym typeface="Canva Sans Bold"/>
              </a:rPr>
              <a:t>Create</a:t>
            </a:r>
          </a:p>
          <a:p>
            <a:pPr algn="ctr">
              <a:lnSpc>
                <a:spcPts val="4759"/>
              </a:lnSpc>
            </a:pPr>
            <a:r>
              <a:rPr lang="en-US" sz="3399">
                <a:solidFill>
                  <a:srgbClr val="242C58"/>
                </a:solidFill>
                <a:latin typeface="Canva Sans Bold"/>
                <a:ea typeface="Canva Sans Bold"/>
                <a:cs typeface="Canva Sans Bold"/>
                <a:sym typeface="Canva Sans Bold"/>
              </a:rPr>
              <a:t>pathway</a:t>
            </a:r>
          </a:p>
        </p:txBody>
      </p:sp>
      <p:sp>
        <p:nvSpPr>
          <p:cNvPr id="10" name="TextBox 10"/>
          <p:cNvSpPr txBox="1"/>
          <p:nvPr/>
        </p:nvSpPr>
        <p:spPr>
          <a:xfrm>
            <a:off x="13591781" y="7444981"/>
            <a:ext cx="3667519" cy="1180465"/>
          </a:xfrm>
          <a:prstGeom prst="rect">
            <a:avLst/>
          </a:prstGeom>
        </p:spPr>
        <p:txBody>
          <a:bodyPr lIns="0" tIns="0" rIns="0" bIns="0" rtlCol="0" anchor="t">
            <a:spAutoFit/>
          </a:bodyPr>
          <a:lstStyle/>
          <a:p>
            <a:pPr algn="ctr">
              <a:lnSpc>
                <a:spcPts val="4759"/>
              </a:lnSpc>
            </a:pPr>
            <a:r>
              <a:rPr lang="en-US" sz="3399">
                <a:solidFill>
                  <a:srgbClr val="242C58"/>
                </a:solidFill>
                <a:latin typeface="Canva Sans Bold"/>
                <a:ea typeface="Canva Sans Bold"/>
                <a:cs typeface="Canva Sans Bold"/>
                <a:sym typeface="Canva Sans Bold"/>
              </a:rPr>
              <a:t>Service user</a:t>
            </a:r>
          </a:p>
          <a:p>
            <a:pPr algn="ctr">
              <a:lnSpc>
                <a:spcPts val="4759"/>
              </a:lnSpc>
            </a:pPr>
            <a:r>
              <a:rPr lang="en-US" sz="3399">
                <a:solidFill>
                  <a:srgbClr val="242C58"/>
                </a:solidFill>
                <a:latin typeface="Canva Sans Bold"/>
                <a:ea typeface="Canva Sans Bold"/>
                <a:cs typeface="Canva Sans Bold"/>
                <a:sym typeface="Canva Sans Bold"/>
              </a:rPr>
              <a:t>feedback</a:t>
            </a:r>
          </a:p>
        </p:txBody>
      </p:sp>
      <p:sp>
        <p:nvSpPr>
          <p:cNvPr id="11" name="TextBox 11"/>
          <p:cNvSpPr txBox="1"/>
          <p:nvPr/>
        </p:nvSpPr>
        <p:spPr>
          <a:xfrm>
            <a:off x="5250467" y="7444981"/>
            <a:ext cx="3667519" cy="1180465"/>
          </a:xfrm>
          <a:prstGeom prst="rect">
            <a:avLst/>
          </a:prstGeom>
        </p:spPr>
        <p:txBody>
          <a:bodyPr lIns="0" tIns="0" rIns="0" bIns="0" rtlCol="0" anchor="t">
            <a:spAutoFit/>
          </a:bodyPr>
          <a:lstStyle/>
          <a:p>
            <a:pPr algn="ctr">
              <a:lnSpc>
                <a:spcPts val="4759"/>
              </a:lnSpc>
            </a:pPr>
            <a:r>
              <a:rPr lang="en-US" sz="3399">
                <a:solidFill>
                  <a:srgbClr val="242C58"/>
                </a:solidFill>
                <a:latin typeface="Canva Sans Bold"/>
                <a:ea typeface="Canva Sans Bold"/>
                <a:cs typeface="Canva Sans Bold"/>
                <a:sym typeface="Canva Sans Bold"/>
              </a:rPr>
              <a:t>Communication</a:t>
            </a:r>
          </a:p>
          <a:p>
            <a:pPr algn="ctr">
              <a:lnSpc>
                <a:spcPts val="4759"/>
              </a:lnSpc>
            </a:pPr>
            <a:r>
              <a:rPr lang="en-US" sz="3399">
                <a:solidFill>
                  <a:srgbClr val="242C58"/>
                </a:solidFill>
                <a:latin typeface="Canva Sans Bold"/>
                <a:ea typeface="Canva Sans Bold"/>
                <a:cs typeface="Canva Sans Bold"/>
                <a:sym typeface="Canva Sans Bold"/>
              </a:rPr>
              <a:t>channels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676</Words>
  <Application>Microsoft Office PowerPoint</Application>
  <PresentationFormat>Custom</PresentationFormat>
  <Paragraphs>148</Paragraphs>
  <Slides>18</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Barlow Ultra-Bold</vt:lpstr>
      <vt:lpstr>Arial</vt:lpstr>
      <vt:lpstr>Calibri</vt:lpstr>
      <vt:lpstr>Proxima Nova</vt:lpstr>
      <vt:lpstr>Inter Bold</vt:lpstr>
      <vt:lpstr>Barlow</vt:lpstr>
      <vt:lpstr>Proxima Nova Bold</vt:lpstr>
      <vt:lpstr>Canva Sans Bold</vt:lpstr>
      <vt:lpstr>Canva Sans</vt:lpstr>
      <vt:lpstr>IBM Plex Sans</vt:lpstr>
      <vt:lpstr>Proxima Nova Italics</vt:lpstr>
      <vt:lpstr>IBM Plex Sans Bold</vt:lpstr>
      <vt:lpstr>Barlow Medium</vt:lpstr>
      <vt:lpstr>Barlow Bold</vt:lpstr>
      <vt:lpstr>Office Theme</vt:lpstr>
      <vt:lpstr>Optimising Referrals to a New Inflammatory Back Pain Clinic through Enhanced Collaboration across Physiotherapy Services </vt:lpstr>
      <vt:lpstr>Aims</vt:lpstr>
      <vt:lpstr>Background</vt:lpstr>
      <vt:lpstr>Why is this clinic important?</vt:lpstr>
      <vt:lpstr>Barriers to diagnosis</vt:lpstr>
      <vt:lpstr>Delayed diagnosis</vt:lpstr>
      <vt:lpstr>Aim of the project</vt:lpstr>
      <vt:lpstr>Objectives</vt:lpstr>
      <vt:lpstr>Methods</vt:lpstr>
      <vt:lpstr>Face to face workshop feedback (n=25)</vt:lpstr>
      <vt:lpstr>GPNI Webinar</vt:lpstr>
      <vt:lpstr>Pilot Inflammatory Back Pain Pathway</vt:lpstr>
      <vt:lpstr>Service user questionnaire</vt:lpstr>
      <vt:lpstr>First 6 clinics </vt:lpstr>
      <vt:lpstr>Referrals from physiotherapists</vt:lpstr>
      <vt:lpstr>Time to Assessment</vt:lpstr>
      <vt:lpstr>IMPACT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Canva Presentation AHP conference</dc:title>
  <dc:creator>Kennedy, Niamh</dc:creator>
  <cp:lastModifiedBy>McNeice, Julia</cp:lastModifiedBy>
  <cp:revision>6</cp:revision>
  <dcterms:created xsi:type="dcterms:W3CDTF">2006-08-16T00:00:00Z</dcterms:created>
  <dcterms:modified xsi:type="dcterms:W3CDTF">2024-10-03T12:46:30Z</dcterms:modified>
  <dc:identifier>DAGPJvQe1xE</dc:identifier>
</cp:coreProperties>
</file>