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29F90-ADA2-4216-9EBD-6ABBF9E6DD45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C967-1E0C-441C-98AB-CE1F75FE7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6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BC967-1E0C-441C-98AB-CE1F75FE73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0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86105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10243" name="Picture 3" descr="curves-white bk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7169" y="2919416"/>
            <a:ext cx="3534833" cy="39385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2438400"/>
            <a:ext cx="8534400" cy="17526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00B5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990600"/>
            <a:ext cx="10363200" cy="1143000"/>
          </a:xfrm>
          <a:effectLst/>
        </p:spPr>
        <p:txBody>
          <a:bodyPr lIns="91440" tIns="45720" rIns="91440" bIns="45720"/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248" name="Picture 8" descr="NI Ambulance HSC Trust Logo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1" y="6219825"/>
            <a:ext cx="5596467" cy="477838"/>
          </a:xfrm>
          <a:prstGeom prst="rect">
            <a:avLst/>
          </a:prstGeom>
          <a:noFill/>
        </p:spPr>
      </p:pic>
      <p:pic>
        <p:nvPicPr>
          <p:cNvPr id="10250" name="Picture 10" descr="N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57417" y="5499103"/>
            <a:ext cx="1422400" cy="12985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52400"/>
            <a:ext cx="2844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331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>
                  <a:lumMod val="75000"/>
                </a:schemeClr>
              </a:buClr>
              <a:buSzPct val="110000"/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588000" cy="3962400"/>
          </a:xfrm>
        </p:spPr>
        <p:txBody>
          <a:bodyPr/>
          <a:lstStyle>
            <a:lvl1pPr>
              <a:defRPr sz="2100"/>
            </a:lvl1pPr>
            <a:lvl2pPr>
              <a:buClr>
                <a:schemeClr val="accent1">
                  <a:lumMod val="75000"/>
                </a:schemeClr>
              </a:buCl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752600"/>
            <a:ext cx="5588000" cy="3962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buClr>
                <a:schemeClr val="accent1">
                  <a:lumMod val="75000"/>
                </a:schemeClr>
              </a:buCl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buClr>
                <a:schemeClr val="accent1">
                  <a:lumMod val="75000"/>
                </a:schemeClr>
              </a:buCl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rc 2"/>
          <p:cNvSpPr>
            <a:spLocks/>
          </p:cNvSpPr>
          <p:nvPr/>
        </p:nvSpPr>
        <p:spPr bwMode="auto">
          <a:xfrm>
            <a:off x="2" y="228600"/>
            <a:ext cx="11214100" cy="6618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8F66A8"/>
              </a:solidFill>
            </a:endParaRPr>
          </a:p>
        </p:txBody>
      </p:sp>
      <p:pic>
        <p:nvPicPr>
          <p:cNvPr id="9219" name="Picture 3" descr="BHSCTmainlogo_purpl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0" y="6096000"/>
            <a:ext cx="4064000" cy="604838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137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867400"/>
            <a:ext cx="1219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9227" name="Picture 11" descr="NI Ambulance HSC Trust Logo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5901" y="6219825"/>
            <a:ext cx="3849203" cy="477838"/>
          </a:xfrm>
          <a:prstGeom prst="rect">
            <a:avLst/>
          </a:prstGeom>
          <a:noFill/>
        </p:spPr>
      </p:pic>
      <p:pic>
        <p:nvPicPr>
          <p:cNvPr id="9224" name="Picture 8" descr="curves-white bkg2"/>
          <p:cNvPicPr>
            <a:picLocks noChangeAspect="1" noChangeArrowheads="1"/>
          </p:cNvPicPr>
          <p:nvPr/>
        </p:nvPicPr>
        <p:blipFill>
          <a:blip r:embed="rId15">
            <a:alphaModFix amt="32000"/>
          </a:blip>
          <a:srcRect/>
          <a:stretch>
            <a:fillRect/>
          </a:stretch>
        </p:blipFill>
        <p:spPr bwMode="auto">
          <a:xfrm>
            <a:off x="8657169" y="2919416"/>
            <a:ext cx="3534833" cy="3938587"/>
          </a:xfrm>
          <a:prstGeom prst="rect">
            <a:avLst/>
          </a:prstGeom>
          <a:noFill/>
        </p:spPr>
      </p:pic>
      <p:pic>
        <p:nvPicPr>
          <p:cNvPr id="9228" name="Picture 12" descr="NIA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214101" y="5916634"/>
            <a:ext cx="865715" cy="881044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B5CC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2" charset="2"/>
        <a:buChar char="l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Font typeface="Arial" panose="020B0604020202020204" pitchFamily="34" charset="0"/>
        <a:buChar char="•"/>
        <a:defRPr sz="2100">
          <a:solidFill>
            <a:schemeClr val="bg2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800">
          <a:solidFill>
            <a:schemeClr val="bg2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Font typeface="Arial" panose="020B0604020202020204" pitchFamily="34" charset="0"/>
        <a:buChar char="•"/>
        <a:defRPr sz="1500">
          <a:solidFill>
            <a:schemeClr val="bg2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Char char="•"/>
        <a:defRPr sz="1500">
          <a:solidFill>
            <a:schemeClr val="bg2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75000"/>
          </a:schemeClr>
        </a:buClr>
        <a:buSzPct val="105000"/>
        <a:buChar char="•"/>
        <a:defRPr sz="1500">
          <a:solidFill>
            <a:schemeClr val="bg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395" y="4588735"/>
            <a:ext cx="10363200" cy="1143000"/>
          </a:xfrm>
        </p:spPr>
        <p:txBody>
          <a:bodyPr/>
          <a:lstStyle/>
          <a:p>
            <a:r>
              <a:rPr lang="en-US" sz="2400" dirty="0"/>
              <a:t>Claire Hallowell</a:t>
            </a:r>
            <a:br>
              <a:rPr lang="en-US" sz="2400" dirty="0"/>
            </a:br>
            <a:r>
              <a:rPr lang="en-US" sz="2400" dirty="0"/>
              <a:t>Aidan McDonnell</a:t>
            </a:r>
            <a:br>
              <a:rPr lang="en-US" sz="2800" dirty="0"/>
            </a:br>
            <a:r>
              <a:rPr lang="en-US" sz="2400" dirty="0"/>
              <a:t>NIAS Complex Case Team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8077" y="637133"/>
            <a:ext cx="9155837" cy="1752600"/>
          </a:xfrm>
        </p:spPr>
        <p:txBody>
          <a:bodyPr/>
          <a:lstStyle/>
          <a:p>
            <a:r>
              <a:rPr lang="en-US" sz="4000" dirty="0"/>
              <a:t>Northern Ireland Ambulance Service Complex Case Team and the BRC ‘INTERACT’ Pilot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77EA9-09C8-41CD-F603-EFD935343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51" y="3066637"/>
            <a:ext cx="2854485" cy="102502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66394C0-1F89-BE78-F073-3A6D22BD2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12" y="2886811"/>
            <a:ext cx="3961076" cy="128941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EE686AA-6289-C6DD-97D4-E92570515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" y="3324231"/>
            <a:ext cx="4669875" cy="58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C0CA-C9C5-A0F0-AF41-313AC06B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Background…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5EF46F-07C0-1E3A-0CFB-9420FD10A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187" y="1181530"/>
            <a:ext cx="7261695" cy="11325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u="sng" dirty="0"/>
              <a:t>National Definition of a Frequent Caller </a:t>
            </a:r>
          </a:p>
          <a:p>
            <a:pPr marL="0" indent="0" algn="ctr">
              <a:buNone/>
            </a:pPr>
            <a:r>
              <a:rPr lang="en-GB" i="1" dirty="0"/>
              <a:t>“Anyone over 18 years of age who calls ‘999’ 5 or more times in a month”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07613-AB46-F71A-F445-C09B4972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73732"/>
            <a:ext cx="2206979" cy="14939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33C9D1-C675-3FA2-52ED-1C8C32FE8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3270565" y="5110216"/>
            <a:ext cx="643970" cy="10492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 descr="A signpost with different directions&#10;&#10;Description automatically generated">
            <a:extLst>
              <a:ext uri="{FF2B5EF4-FFF2-40B4-BE49-F238E27FC236}">
                <a16:creationId xmlns:a16="http://schemas.microsoft.com/office/drawing/2014/main" id="{83C8DC78-C0D4-1F13-E893-BFF4769AF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46" y="4373732"/>
            <a:ext cx="2658534" cy="149395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4DFF5E-8F78-544C-3711-C7BA0DAD4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8059426" y="5098016"/>
            <a:ext cx="643970" cy="10492"/>
          </a:xfrm>
          <a:prstGeom prst="straightConnector1">
            <a:avLst/>
          </a:prstGeom>
          <a:ln w="762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732550B-813B-2EBD-4A55-69ABB04B1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73" y="4211950"/>
            <a:ext cx="2160240" cy="1838502"/>
          </a:xfrm>
          <a:prstGeom prst="rect">
            <a:avLst/>
          </a:prstGeom>
        </p:spPr>
      </p:pic>
      <p:pic>
        <p:nvPicPr>
          <p:cNvPr id="3" name="Picture 2" descr="Table showing number of frequent callers">
            <a:extLst>
              <a:ext uri="{FF2B5EF4-FFF2-40B4-BE49-F238E27FC236}">
                <a16:creationId xmlns:a16="http://schemas.microsoft.com/office/drawing/2014/main" id="{C2C228EF-23D6-7E8F-C121-96BA0E53F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172" y="2505370"/>
            <a:ext cx="7767724" cy="13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1C2A-2822-BF07-C7DC-7CC5E14E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Establishing the project…</a:t>
            </a:r>
          </a:p>
        </p:txBody>
      </p:sp>
      <p:pic>
        <p:nvPicPr>
          <p:cNvPr id="15" name="Picture 14" descr="A person holding a pen over a piece of paper&#10;&#10;Description automatically generated">
            <a:extLst>
              <a:ext uri="{FF2B5EF4-FFF2-40B4-BE49-F238E27FC236}">
                <a16:creationId xmlns:a16="http://schemas.microsoft.com/office/drawing/2014/main" id="{6578BEB2-D357-54A3-013D-FB275363A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5" y="1295400"/>
            <a:ext cx="3161388" cy="12518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2592C2-EF76-2845-A40B-6A25C0B29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02" y="1295400"/>
            <a:ext cx="3161388" cy="1135226"/>
          </a:xfrm>
          <a:prstGeom prst="rect">
            <a:avLst/>
          </a:prstGeom>
        </p:spPr>
      </p:pic>
      <p:pic>
        <p:nvPicPr>
          <p:cNvPr id="17" name="Picture 16" descr="A hand holding a bag of money&#10;&#10;Description automatically generated">
            <a:extLst>
              <a:ext uri="{FF2B5EF4-FFF2-40B4-BE49-F238E27FC236}">
                <a16:creationId xmlns:a16="http://schemas.microsoft.com/office/drawing/2014/main" id="{CA7965E6-C9AD-1B7D-00E2-1FDD4D3A8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18" y="1120920"/>
            <a:ext cx="1426326" cy="1426326"/>
          </a:xfrm>
          <a:prstGeom prst="rect">
            <a:avLst/>
          </a:prstGeom>
        </p:spPr>
      </p:pic>
      <p:pic>
        <p:nvPicPr>
          <p:cNvPr id="18" name="Picture 17" descr="A blue street sign with arrows&#10;&#10;Description automatically generated">
            <a:extLst>
              <a:ext uri="{FF2B5EF4-FFF2-40B4-BE49-F238E27FC236}">
                <a16:creationId xmlns:a16="http://schemas.microsoft.com/office/drawing/2014/main" id="{43488FAF-F616-8B81-2611-F6A5196C2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0" y="3655256"/>
            <a:ext cx="2426226" cy="1693506"/>
          </a:xfrm>
          <a:prstGeom prst="rect">
            <a:avLst/>
          </a:prstGeom>
        </p:spPr>
      </p:pic>
      <p:pic>
        <p:nvPicPr>
          <p:cNvPr id="19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712A8C5-B990-FA14-ED34-ED793ED46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02" y="3752526"/>
            <a:ext cx="3016898" cy="1556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9D57A-FDA2-1E46-23CA-88D10C48544A}"/>
              </a:ext>
            </a:extLst>
          </p:cNvPr>
          <p:cNvSpPr txBox="1"/>
          <p:nvPr/>
        </p:nvSpPr>
        <p:spPr>
          <a:xfrm>
            <a:off x="3513275" y="2620248"/>
            <a:ext cx="5823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Application and Governance Stage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0C3D6-FBA4-4A45-E2FD-1B1D2235248E}"/>
              </a:ext>
            </a:extLst>
          </p:cNvPr>
          <p:cNvSpPr txBox="1"/>
          <p:nvPr/>
        </p:nvSpPr>
        <p:spPr>
          <a:xfrm>
            <a:off x="2574559" y="5489737"/>
            <a:ext cx="6947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Establishing a Referral Pathway and Staff Recruitment  </a:t>
            </a:r>
          </a:p>
        </p:txBody>
      </p:sp>
    </p:spTree>
    <p:extLst>
      <p:ext uri="{BB962C8B-B14F-4D97-AF65-F5344CB8AC3E}">
        <p14:creationId xmlns:p14="http://schemas.microsoft.com/office/powerpoint/2010/main" val="10759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B347-02B5-4EC1-275F-C1B6AA7B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C1A53-2B76-4674-DBA7-48E7CB818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71" y="1757779"/>
            <a:ext cx="5565789" cy="312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B450C-9FA3-7D5F-4B13-5A1EBFDECFA3}"/>
              </a:ext>
            </a:extLst>
          </p:cNvPr>
          <p:cNvSpPr txBox="1"/>
          <p:nvPr/>
        </p:nvSpPr>
        <p:spPr>
          <a:xfrm>
            <a:off x="6096000" y="897496"/>
            <a:ext cx="5642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+mn-lt"/>
              </a:rPr>
              <a:t>4 Members of staff – Belfast and SE Divisions</a:t>
            </a:r>
          </a:p>
          <a:p>
            <a:endParaRPr lang="en-GB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+mn-lt"/>
              </a:rPr>
              <a:t>Accepting referrals from CCT</a:t>
            </a:r>
          </a:p>
          <a:p>
            <a:endParaRPr lang="en-GB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+mn-lt"/>
              </a:rPr>
              <a:t>Identify gaps in services that may be exacerbating use of emergency services </a:t>
            </a:r>
          </a:p>
          <a:p>
            <a:endParaRPr lang="en-GB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+mn-lt"/>
              </a:rPr>
              <a:t>Demonstrate reductions in use of NIAS, PSNI, unscheduled care and primary care</a:t>
            </a:r>
          </a:p>
        </p:txBody>
      </p:sp>
    </p:spTree>
    <p:extLst>
      <p:ext uri="{BB962C8B-B14F-4D97-AF65-F5344CB8AC3E}">
        <p14:creationId xmlns:p14="http://schemas.microsoft.com/office/powerpoint/2010/main" val="352109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E2B3-CC1C-2A8D-0332-B9937B30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290099-4CA1-F4C8-8302-B621ADA1F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00"/>
          <a:stretch/>
        </p:blipFill>
        <p:spPr>
          <a:xfrm>
            <a:off x="115076" y="233265"/>
            <a:ext cx="12022666" cy="6550090"/>
          </a:xfrm>
        </p:spPr>
      </p:pic>
    </p:spTree>
    <p:extLst>
      <p:ext uri="{BB962C8B-B14F-4D97-AF65-F5344CB8AC3E}">
        <p14:creationId xmlns:p14="http://schemas.microsoft.com/office/powerpoint/2010/main" val="3513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9EE0-2995-0FC5-EFAA-51BD1C2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4" y="-178904"/>
            <a:ext cx="10363200" cy="1143000"/>
          </a:xfrm>
        </p:spPr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16E28-BEA4-65A7-A228-6CACF06B2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91"/>
          <a:stretch/>
        </p:blipFill>
        <p:spPr>
          <a:xfrm>
            <a:off x="0" y="678025"/>
            <a:ext cx="12156946" cy="6484776"/>
          </a:xfrm>
        </p:spPr>
      </p:pic>
    </p:spTree>
    <p:extLst>
      <p:ext uri="{BB962C8B-B14F-4D97-AF65-F5344CB8AC3E}">
        <p14:creationId xmlns:p14="http://schemas.microsoft.com/office/powerpoint/2010/main" val="71612825"/>
      </p:ext>
    </p:extLst>
  </p:cSld>
  <p:clrMapOvr>
    <a:masterClrMapping/>
  </p:clrMapOvr>
</p:sld>
</file>

<file path=ppt/theme/theme1.xml><?xml version="1.0" encoding="utf-8"?>
<a:theme xmlns:a="http://schemas.openxmlformats.org/drawingml/2006/main" name="NIAS_template2">
  <a:themeElements>
    <a:clrScheme name="NIAS_template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NIAS_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IAS_template2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S_template2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S_template2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AS_template2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AS_template2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NIAS_template2</Template>
  <TotalTime>141</TotalTime>
  <Words>114</Words>
  <Application>Microsoft Office PowerPoint</Application>
  <PresentationFormat>Widescreen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NIAS_template2</vt:lpstr>
      <vt:lpstr>Claire Hallowell Aidan McDonnell NIAS Complex Case Team</vt:lpstr>
      <vt:lpstr>Background…</vt:lpstr>
      <vt:lpstr>Establishing the project…</vt:lpstr>
      <vt:lpstr>How it worked…</vt:lpstr>
      <vt:lpstr>Results…</vt:lpstr>
      <vt:lpstr>Summary</vt:lpstr>
    </vt:vector>
  </TitlesOfParts>
  <Company>NIAS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dhenry</dc:creator>
  <cp:lastModifiedBy>McNeice, Julia</cp:lastModifiedBy>
  <cp:revision>20</cp:revision>
  <dcterms:created xsi:type="dcterms:W3CDTF">2009-12-18T15:44:20Z</dcterms:created>
  <dcterms:modified xsi:type="dcterms:W3CDTF">2024-10-03T13:15:25Z</dcterms:modified>
</cp:coreProperties>
</file>