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378" r:id="rId6"/>
    <p:sldId id="393" r:id="rId7"/>
    <p:sldId id="381" r:id="rId8"/>
    <p:sldId id="380" r:id="rId9"/>
    <p:sldId id="389" r:id="rId10"/>
    <p:sldId id="382" r:id="rId11"/>
    <p:sldId id="394" r:id="rId12"/>
    <p:sldId id="395" r:id="rId13"/>
    <p:sldId id="396" r:id="rId14"/>
    <p:sldId id="397" r:id="rId15"/>
    <p:sldId id="399" r:id="rId16"/>
    <p:sldId id="400" r:id="rId17"/>
    <p:sldId id="401" r:id="rId18"/>
    <p:sldId id="3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Graham-Wisener" initials="LGW" lastIdx="1" clrIdx="0">
    <p:extLst>
      <p:ext uri="{19B8F6BF-5375-455C-9EA6-DF929625EA0E}">
        <p15:presenceInfo xmlns:p15="http://schemas.microsoft.com/office/powerpoint/2012/main" userId="S::3049573@ads.qub.ac.uk::09513992-fbcf-4001-81b6-ef0bcaa0a0ff" providerId="AD"/>
      </p:ext>
    </p:extLst>
  </p:cmAuthor>
  <p:cmAuthor id="2" name="Tracey McConnell" initials="TM" lastIdx="1" clrIdx="1">
    <p:extLst>
      <p:ext uri="{19B8F6BF-5375-455C-9EA6-DF929625EA0E}">
        <p15:presenceInfo xmlns:p15="http://schemas.microsoft.com/office/powerpoint/2012/main" userId="S::Tracey.McConnell@mariecurie.org.uk::4bfb497d-1b1c-48ab-9f7f-d64764e065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2" autoAdjust="0"/>
    <p:restoredTop sz="86467" autoAdjust="0"/>
  </p:normalViewPr>
  <p:slideViewPr>
    <p:cSldViewPr snapToGrid="0">
      <p:cViewPr varScale="1">
        <p:scale>
          <a:sx n="50" d="100"/>
          <a:sy n="50" d="100"/>
        </p:scale>
        <p:origin x="32" y="136"/>
      </p:cViewPr>
      <p:guideLst/>
    </p:cSldViewPr>
  </p:slideViewPr>
  <p:outlineViewPr>
    <p:cViewPr>
      <p:scale>
        <a:sx n="33" d="100"/>
        <a:sy n="33" d="100"/>
      </p:scale>
      <p:origin x="0" y="-1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B8A375-9FE3-4D69-B0CE-6FB6EB7FB32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688A260-39EA-4BEA-9254-FF5885E569B5}">
      <dgm:prSet phldrT="[Text]" custT="1"/>
      <dgm:spPr/>
      <dgm:t>
        <a:bodyPr/>
        <a:lstStyle/>
        <a:p>
          <a:r>
            <a:rPr lang="en-US" sz="1600" b="1" i="0" dirty="0"/>
            <a:t>Social connectedness and social support (Group)</a:t>
          </a:r>
        </a:p>
        <a:p>
          <a:r>
            <a:rPr lang="en-GB" sz="1600" dirty="0"/>
            <a:t>Reduced loneliness</a:t>
          </a:r>
        </a:p>
        <a:p>
          <a:r>
            <a:rPr lang="en-GB" sz="1600" dirty="0"/>
            <a:t>Sense of belonging, safe space to share feelings </a:t>
          </a:r>
        </a:p>
      </dgm:t>
    </dgm:pt>
    <dgm:pt modelId="{719F1129-E3EE-44B3-8AF6-09FB1016B278}" type="parTrans" cxnId="{800598FA-5426-4542-8845-8BB8DD6CB327}">
      <dgm:prSet/>
      <dgm:spPr/>
      <dgm:t>
        <a:bodyPr/>
        <a:lstStyle/>
        <a:p>
          <a:endParaRPr lang="en-GB"/>
        </a:p>
      </dgm:t>
    </dgm:pt>
    <dgm:pt modelId="{76F6126C-B642-4A4B-8B0B-82F1173F398D}" type="sibTrans" cxnId="{800598FA-5426-4542-8845-8BB8DD6CB327}">
      <dgm:prSet/>
      <dgm:spPr/>
      <dgm:t>
        <a:bodyPr/>
        <a:lstStyle/>
        <a:p>
          <a:endParaRPr lang="en-GB"/>
        </a:p>
      </dgm:t>
    </dgm:pt>
    <dgm:pt modelId="{CB07EAF2-3801-48EB-A664-298493F3BE96}">
      <dgm:prSet phldrT="[Text]" custT="1"/>
      <dgm:spPr/>
      <dgm:t>
        <a:bodyPr/>
        <a:lstStyle/>
        <a:p>
          <a:r>
            <a:rPr lang="en-US" sz="1600" b="1" i="0" dirty="0"/>
            <a:t>Music as an emotional/communication channel and spiritual bridge</a:t>
          </a:r>
        </a:p>
        <a:p>
          <a:r>
            <a:rPr lang="en-GB" sz="1600" dirty="0"/>
            <a:t>Safe channel to process grief</a:t>
          </a:r>
        </a:p>
        <a:p>
          <a:r>
            <a:rPr lang="en-US" sz="1600" dirty="0"/>
            <a:t>Spirituality – sense of meaning, finding peace</a:t>
          </a:r>
          <a:endParaRPr lang="en-GB" sz="1600" dirty="0"/>
        </a:p>
      </dgm:t>
    </dgm:pt>
    <dgm:pt modelId="{A2ED7D0C-30C9-46FE-9062-D7AAEE96FB15}" type="parTrans" cxnId="{F3FF6AFF-A0C5-46F0-9415-DE1D962B6806}">
      <dgm:prSet/>
      <dgm:spPr/>
      <dgm:t>
        <a:bodyPr/>
        <a:lstStyle/>
        <a:p>
          <a:endParaRPr lang="en-GB"/>
        </a:p>
      </dgm:t>
    </dgm:pt>
    <dgm:pt modelId="{44376EFA-F2E5-45A4-8AD3-FEE5F14777B8}" type="sibTrans" cxnId="{F3FF6AFF-A0C5-46F0-9415-DE1D962B6806}">
      <dgm:prSet/>
      <dgm:spPr/>
      <dgm:t>
        <a:bodyPr/>
        <a:lstStyle/>
        <a:p>
          <a:endParaRPr lang="en-GB"/>
        </a:p>
      </dgm:t>
    </dgm:pt>
    <dgm:pt modelId="{A2D9F82C-C6C1-4135-ABEF-4D12C9CD5C7C}">
      <dgm:prSet phldrT="[Text]" custT="1"/>
      <dgm:spPr/>
      <dgm:t>
        <a:bodyPr/>
        <a:lstStyle/>
        <a:p>
          <a:r>
            <a:rPr lang="en-GB" sz="1700" b="1" i="0" dirty="0"/>
            <a:t>Positive mental wellbeing: sense of meaning and purpose in life</a:t>
          </a:r>
        </a:p>
        <a:p>
          <a:r>
            <a:rPr lang="en-GB" sz="1600" dirty="0"/>
            <a:t>Caregiver tool </a:t>
          </a:r>
        </a:p>
        <a:p>
          <a:r>
            <a:rPr lang="en-US" sz="1600" dirty="0"/>
            <a:t>Anticipatory grief and pre-bereavement resilience</a:t>
          </a:r>
          <a:endParaRPr lang="en-GB" sz="1700" dirty="0"/>
        </a:p>
      </dgm:t>
    </dgm:pt>
    <dgm:pt modelId="{77EE21FB-4AEE-4BC6-A429-FEB2CD81DEBC}" type="parTrans" cxnId="{82B4A330-8AEE-42C2-B787-067952E26EE8}">
      <dgm:prSet/>
      <dgm:spPr/>
      <dgm:t>
        <a:bodyPr/>
        <a:lstStyle/>
        <a:p>
          <a:endParaRPr lang="en-GB"/>
        </a:p>
      </dgm:t>
    </dgm:pt>
    <dgm:pt modelId="{0ABD2CA1-DEAA-40A6-9E98-25CD3BD8235F}" type="sibTrans" cxnId="{82B4A330-8AEE-42C2-B787-067952E26EE8}">
      <dgm:prSet/>
      <dgm:spPr/>
      <dgm:t>
        <a:bodyPr/>
        <a:lstStyle/>
        <a:p>
          <a:endParaRPr lang="en-GB"/>
        </a:p>
      </dgm:t>
    </dgm:pt>
    <dgm:pt modelId="{7A89EEFA-9559-4379-935B-85D8EE5FAE9C}">
      <dgm:prSet phldrT="[Text]"/>
      <dgm:spPr/>
      <dgm:t>
        <a:bodyPr/>
        <a:lstStyle/>
        <a:p>
          <a:endParaRPr lang="en-GB" sz="900" dirty="0"/>
        </a:p>
      </dgm:t>
    </dgm:pt>
    <dgm:pt modelId="{3799894F-84FD-4647-AA7E-D54E2A553A19}" type="parTrans" cxnId="{DAD0EA5A-AC4E-41CC-85E7-6397EE55DDA7}">
      <dgm:prSet/>
      <dgm:spPr/>
      <dgm:t>
        <a:bodyPr/>
        <a:lstStyle/>
        <a:p>
          <a:endParaRPr lang="en-GB"/>
        </a:p>
      </dgm:t>
    </dgm:pt>
    <dgm:pt modelId="{57CF8ACB-7EC8-4A95-B8D0-E8379F9C172B}" type="sibTrans" cxnId="{DAD0EA5A-AC4E-41CC-85E7-6397EE55DDA7}">
      <dgm:prSet/>
      <dgm:spPr/>
      <dgm:t>
        <a:bodyPr/>
        <a:lstStyle/>
        <a:p>
          <a:endParaRPr lang="en-GB"/>
        </a:p>
      </dgm:t>
    </dgm:pt>
    <dgm:pt modelId="{3647DEEB-AA23-40AC-A3A4-4CCFA68CFA2A}">
      <dgm:prSet custT="1"/>
      <dgm:spPr/>
      <dgm:t>
        <a:bodyPr/>
        <a:lstStyle/>
        <a:p>
          <a:pPr algn="l"/>
          <a:endParaRPr lang="en-US" sz="1600" b="1" dirty="0"/>
        </a:p>
        <a:p>
          <a:pPr algn="l"/>
          <a:r>
            <a:rPr lang="en-US" sz="1600" b="1" dirty="0"/>
            <a:t>Positive reminiscence of pre-illness identities/relationships and finding balance</a:t>
          </a:r>
        </a:p>
        <a:p>
          <a:pPr algn="l"/>
          <a:r>
            <a:rPr lang="en-US" sz="1400" b="1" dirty="0"/>
            <a:t> </a:t>
          </a:r>
          <a:r>
            <a:rPr lang="en-US" sz="1600" b="0" dirty="0"/>
            <a:t>Deepening of relationships and communication</a:t>
          </a:r>
        </a:p>
        <a:p>
          <a:pPr algn="l"/>
          <a:r>
            <a:rPr lang="en-US" sz="1600" b="0" dirty="0"/>
            <a:t> Reconnecting with positive memories</a:t>
          </a:r>
        </a:p>
        <a:p>
          <a:pPr algn="l"/>
          <a:endParaRPr lang="en-GB" sz="1100" dirty="0"/>
        </a:p>
      </dgm:t>
    </dgm:pt>
    <dgm:pt modelId="{39A3FFE4-961A-428D-B1B2-1C092D43587A}" type="parTrans" cxnId="{17837320-EDBB-4094-B8CD-8F8B3F9AD02B}">
      <dgm:prSet/>
      <dgm:spPr/>
      <dgm:t>
        <a:bodyPr/>
        <a:lstStyle/>
        <a:p>
          <a:endParaRPr lang="en-GB"/>
        </a:p>
      </dgm:t>
    </dgm:pt>
    <dgm:pt modelId="{BEC5A83E-F98A-4234-A8B5-45ED9177A3F6}" type="sibTrans" cxnId="{17837320-EDBB-4094-B8CD-8F8B3F9AD02B}">
      <dgm:prSet/>
      <dgm:spPr/>
      <dgm:t>
        <a:bodyPr/>
        <a:lstStyle/>
        <a:p>
          <a:endParaRPr lang="en-GB"/>
        </a:p>
      </dgm:t>
    </dgm:pt>
    <dgm:pt modelId="{192B0B72-A715-4DD9-983E-E1B74EC9E1F5}" type="pres">
      <dgm:prSet presAssocID="{EBB8A375-9FE3-4D69-B0CE-6FB6EB7FB32C}" presName="linear" presStyleCnt="0">
        <dgm:presLayoutVars>
          <dgm:dir/>
          <dgm:resizeHandles val="exact"/>
        </dgm:presLayoutVars>
      </dgm:prSet>
      <dgm:spPr/>
    </dgm:pt>
    <dgm:pt modelId="{BAB8948E-C377-4EB0-A72C-1284D7F25BEB}" type="pres">
      <dgm:prSet presAssocID="{C688A260-39EA-4BEA-9254-FF5885E569B5}" presName="comp" presStyleCnt="0"/>
      <dgm:spPr/>
    </dgm:pt>
    <dgm:pt modelId="{E160602D-69B2-4A55-85FC-E5C8F10D4EC1}" type="pres">
      <dgm:prSet presAssocID="{C688A260-39EA-4BEA-9254-FF5885E569B5}" presName="box" presStyleLbl="node1" presStyleIdx="0" presStyleCnt="4" custScaleY="125872"/>
      <dgm:spPr/>
    </dgm:pt>
    <dgm:pt modelId="{C03D7BF7-A3A7-41F9-9AB4-3F48A49F78DF}" type="pres">
      <dgm:prSet presAssocID="{C688A260-39EA-4BEA-9254-FF5885E569B5}" presName="img" presStyleLbl="fgImgPlace1" presStyleIdx="0" presStyleCnt="4" custScaleX="78588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7C4DAB92-E7D8-4D5C-9BF5-DFC7E59B9781}" type="pres">
      <dgm:prSet presAssocID="{C688A260-39EA-4BEA-9254-FF5885E569B5}" presName="text" presStyleLbl="node1" presStyleIdx="0" presStyleCnt="4">
        <dgm:presLayoutVars>
          <dgm:bulletEnabled val="1"/>
        </dgm:presLayoutVars>
      </dgm:prSet>
      <dgm:spPr/>
    </dgm:pt>
    <dgm:pt modelId="{BBD03A6F-B80F-4538-A3AD-8D76DD4266EE}" type="pres">
      <dgm:prSet presAssocID="{76F6126C-B642-4A4B-8B0B-82F1173F398D}" presName="spacer" presStyleCnt="0"/>
      <dgm:spPr/>
    </dgm:pt>
    <dgm:pt modelId="{41B91566-843E-4FA3-B480-032E10029CDE}" type="pres">
      <dgm:prSet presAssocID="{CB07EAF2-3801-48EB-A664-298493F3BE96}" presName="comp" presStyleCnt="0"/>
      <dgm:spPr/>
    </dgm:pt>
    <dgm:pt modelId="{33881B55-F61D-46A8-AD4D-5ED57C89F393}" type="pres">
      <dgm:prSet presAssocID="{CB07EAF2-3801-48EB-A664-298493F3BE96}" presName="box" presStyleLbl="node1" presStyleIdx="1" presStyleCnt="4" custScaleY="125497"/>
      <dgm:spPr/>
    </dgm:pt>
    <dgm:pt modelId="{575CA3A7-E896-4D23-AC61-D43F23D87030}" type="pres">
      <dgm:prSet presAssocID="{CB07EAF2-3801-48EB-A664-298493F3BE96}" presName="img" presStyleLbl="fgImgPlace1" presStyleIdx="1" presStyleCnt="4" custScaleX="78588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A7DFBC53-AA5F-4D83-B3A3-DE10789E11D5}" type="pres">
      <dgm:prSet presAssocID="{CB07EAF2-3801-48EB-A664-298493F3BE96}" presName="text" presStyleLbl="node1" presStyleIdx="1" presStyleCnt="4">
        <dgm:presLayoutVars>
          <dgm:bulletEnabled val="1"/>
        </dgm:presLayoutVars>
      </dgm:prSet>
      <dgm:spPr/>
    </dgm:pt>
    <dgm:pt modelId="{66DDCBEC-8F46-435F-BEEA-00FA20B28B75}" type="pres">
      <dgm:prSet presAssocID="{44376EFA-F2E5-45A4-8AD3-FEE5F14777B8}" presName="spacer" presStyleCnt="0"/>
      <dgm:spPr/>
    </dgm:pt>
    <dgm:pt modelId="{1B5EC7F8-69E2-4958-8758-A7C721B1374B}" type="pres">
      <dgm:prSet presAssocID="{3647DEEB-AA23-40AC-A3A4-4CCFA68CFA2A}" presName="comp" presStyleCnt="0"/>
      <dgm:spPr/>
    </dgm:pt>
    <dgm:pt modelId="{537EDF11-20EF-468A-BC16-E8DCA77E3AF6}" type="pres">
      <dgm:prSet presAssocID="{3647DEEB-AA23-40AC-A3A4-4CCFA68CFA2A}" presName="box" presStyleLbl="node1" presStyleIdx="2" presStyleCnt="4" custScaleY="139314"/>
      <dgm:spPr/>
    </dgm:pt>
    <dgm:pt modelId="{065784E0-6378-429D-A602-C8B7187838A3}" type="pres">
      <dgm:prSet presAssocID="{3647DEEB-AA23-40AC-A3A4-4CCFA68CFA2A}" presName="img" presStyleLbl="fgImgPlace1" presStyleIdx="2" presStyleCnt="4" custScaleX="805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EAC180F1-5895-485F-865B-A2704D4D491D}" type="pres">
      <dgm:prSet presAssocID="{3647DEEB-AA23-40AC-A3A4-4CCFA68CFA2A}" presName="text" presStyleLbl="node1" presStyleIdx="2" presStyleCnt="4">
        <dgm:presLayoutVars>
          <dgm:bulletEnabled val="1"/>
        </dgm:presLayoutVars>
      </dgm:prSet>
      <dgm:spPr/>
    </dgm:pt>
    <dgm:pt modelId="{9CA95EAC-B664-4F97-B023-97F1156F9920}" type="pres">
      <dgm:prSet presAssocID="{BEC5A83E-F98A-4234-A8B5-45ED9177A3F6}" presName="spacer" presStyleCnt="0"/>
      <dgm:spPr/>
    </dgm:pt>
    <dgm:pt modelId="{A4141584-AF49-4C4C-947A-D579FE4A7AC5}" type="pres">
      <dgm:prSet presAssocID="{A2D9F82C-C6C1-4135-ABEF-4D12C9CD5C7C}" presName="comp" presStyleCnt="0"/>
      <dgm:spPr/>
    </dgm:pt>
    <dgm:pt modelId="{75D59B96-EDCD-42E7-98F5-248D92C8FCAD}" type="pres">
      <dgm:prSet presAssocID="{A2D9F82C-C6C1-4135-ABEF-4D12C9CD5C7C}" presName="box" presStyleLbl="node1" presStyleIdx="3" presStyleCnt="4" custScaleY="146060"/>
      <dgm:spPr/>
    </dgm:pt>
    <dgm:pt modelId="{91C12A5F-E8FE-48DC-AB88-4732D775C4A3}" type="pres">
      <dgm:prSet presAssocID="{A2D9F82C-C6C1-4135-ABEF-4D12C9CD5C7C}" presName="img" presStyleLbl="fgImgPlace1" presStyleIdx="3" presStyleCnt="4" custScaleX="78588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  <dgm:pt modelId="{FD49837B-E525-48DB-9A75-24D6EBA399E7}" type="pres">
      <dgm:prSet presAssocID="{A2D9F82C-C6C1-4135-ABEF-4D12C9CD5C7C}" presName="text" presStyleLbl="node1" presStyleIdx="3" presStyleCnt="4">
        <dgm:presLayoutVars>
          <dgm:bulletEnabled val="1"/>
        </dgm:presLayoutVars>
      </dgm:prSet>
      <dgm:spPr/>
    </dgm:pt>
  </dgm:ptLst>
  <dgm:cxnLst>
    <dgm:cxn modelId="{39284F01-5ED5-4D74-8136-A3D2250511DD}" type="presOf" srcId="{A2D9F82C-C6C1-4135-ABEF-4D12C9CD5C7C}" destId="{75D59B96-EDCD-42E7-98F5-248D92C8FCAD}" srcOrd="0" destOrd="0" presId="urn:microsoft.com/office/officeart/2005/8/layout/vList4"/>
    <dgm:cxn modelId="{17837320-EDBB-4094-B8CD-8F8B3F9AD02B}" srcId="{EBB8A375-9FE3-4D69-B0CE-6FB6EB7FB32C}" destId="{3647DEEB-AA23-40AC-A3A4-4CCFA68CFA2A}" srcOrd="2" destOrd="0" parTransId="{39A3FFE4-961A-428D-B1B2-1C092D43587A}" sibTransId="{BEC5A83E-F98A-4234-A8B5-45ED9177A3F6}"/>
    <dgm:cxn modelId="{82B4A330-8AEE-42C2-B787-067952E26EE8}" srcId="{EBB8A375-9FE3-4D69-B0CE-6FB6EB7FB32C}" destId="{A2D9F82C-C6C1-4135-ABEF-4D12C9CD5C7C}" srcOrd="3" destOrd="0" parTransId="{77EE21FB-4AEE-4BC6-A429-FEB2CD81DEBC}" sibTransId="{0ABD2CA1-DEAA-40A6-9E98-25CD3BD8235F}"/>
    <dgm:cxn modelId="{C64E8A52-6844-4CE1-ACC3-5875EE9A0720}" type="presOf" srcId="{3647DEEB-AA23-40AC-A3A4-4CCFA68CFA2A}" destId="{537EDF11-20EF-468A-BC16-E8DCA77E3AF6}" srcOrd="0" destOrd="0" presId="urn:microsoft.com/office/officeart/2005/8/layout/vList4"/>
    <dgm:cxn modelId="{E8615758-D788-4F6C-9934-FDB05AC57043}" type="presOf" srcId="{7A89EEFA-9559-4379-935B-85D8EE5FAE9C}" destId="{33881B55-F61D-46A8-AD4D-5ED57C89F393}" srcOrd="0" destOrd="1" presId="urn:microsoft.com/office/officeart/2005/8/layout/vList4"/>
    <dgm:cxn modelId="{DAD0EA5A-AC4E-41CC-85E7-6397EE55DDA7}" srcId="{CB07EAF2-3801-48EB-A664-298493F3BE96}" destId="{7A89EEFA-9559-4379-935B-85D8EE5FAE9C}" srcOrd="0" destOrd="0" parTransId="{3799894F-84FD-4647-AA7E-D54E2A553A19}" sibTransId="{57CF8ACB-7EC8-4A95-B8D0-E8379F9C172B}"/>
    <dgm:cxn modelId="{00FBDA84-DAAA-449C-BA3B-EDC001CB47B1}" type="presOf" srcId="{C688A260-39EA-4BEA-9254-FF5885E569B5}" destId="{E160602D-69B2-4A55-85FC-E5C8F10D4EC1}" srcOrd="0" destOrd="0" presId="urn:microsoft.com/office/officeart/2005/8/layout/vList4"/>
    <dgm:cxn modelId="{B44E7CB3-A1BB-4CC6-9DE0-EE119BF80F56}" type="presOf" srcId="{CB07EAF2-3801-48EB-A664-298493F3BE96}" destId="{33881B55-F61D-46A8-AD4D-5ED57C89F393}" srcOrd="0" destOrd="0" presId="urn:microsoft.com/office/officeart/2005/8/layout/vList4"/>
    <dgm:cxn modelId="{82DD81E0-898F-4AB4-9018-02368B6140B8}" type="presOf" srcId="{A2D9F82C-C6C1-4135-ABEF-4D12C9CD5C7C}" destId="{FD49837B-E525-48DB-9A75-24D6EBA399E7}" srcOrd="1" destOrd="0" presId="urn:microsoft.com/office/officeart/2005/8/layout/vList4"/>
    <dgm:cxn modelId="{A7583DCA-ACBE-4612-9154-77ECD674B546}" type="presOf" srcId="{CB07EAF2-3801-48EB-A664-298493F3BE96}" destId="{A7DFBC53-AA5F-4D83-B3A3-DE10789E11D5}" srcOrd="1" destOrd="0" presId="urn:microsoft.com/office/officeart/2005/8/layout/vList4"/>
    <dgm:cxn modelId="{BBA303F2-C1FC-44C9-80EF-B3C2B744C4B1}" type="presOf" srcId="{C688A260-39EA-4BEA-9254-FF5885E569B5}" destId="{7C4DAB92-E7D8-4D5C-9BF5-DFC7E59B9781}" srcOrd="1" destOrd="0" presId="urn:microsoft.com/office/officeart/2005/8/layout/vList4"/>
    <dgm:cxn modelId="{800598FA-5426-4542-8845-8BB8DD6CB327}" srcId="{EBB8A375-9FE3-4D69-B0CE-6FB6EB7FB32C}" destId="{C688A260-39EA-4BEA-9254-FF5885E569B5}" srcOrd="0" destOrd="0" parTransId="{719F1129-E3EE-44B3-8AF6-09FB1016B278}" sibTransId="{76F6126C-B642-4A4B-8B0B-82F1173F398D}"/>
    <dgm:cxn modelId="{3A548EDE-BF83-477E-BA55-7B09653B977C}" type="presOf" srcId="{3647DEEB-AA23-40AC-A3A4-4CCFA68CFA2A}" destId="{EAC180F1-5895-485F-865B-A2704D4D491D}" srcOrd="1" destOrd="0" presId="urn:microsoft.com/office/officeart/2005/8/layout/vList4"/>
    <dgm:cxn modelId="{6A6CB4DE-5381-4903-B1ED-66098B32B19E}" type="presOf" srcId="{7A89EEFA-9559-4379-935B-85D8EE5FAE9C}" destId="{A7DFBC53-AA5F-4D83-B3A3-DE10789E11D5}" srcOrd="1" destOrd="1" presId="urn:microsoft.com/office/officeart/2005/8/layout/vList4"/>
    <dgm:cxn modelId="{8828FAFE-D2EE-4CCF-AC45-698CCB0BCAE2}" type="presOf" srcId="{EBB8A375-9FE3-4D69-B0CE-6FB6EB7FB32C}" destId="{192B0B72-A715-4DD9-983E-E1B74EC9E1F5}" srcOrd="0" destOrd="0" presId="urn:microsoft.com/office/officeart/2005/8/layout/vList4"/>
    <dgm:cxn modelId="{F3FF6AFF-A0C5-46F0-9415-DE1D962B6806}" srcId="{EBB8A375-9FE3-4D69-B0CE-6FB6EB7FB32C}" destId="{CB07EAF2-3801-48EB-A664-298493F3BE96}" srcOrd="1" destOrd="0" parTransId="{A2ED7D0C-30C9-46FE-9062-D7AAEE96FB15}" sibTransId="{44376EFA-F2E5-45A4-8AD3-FEE5F14777B8}"/>
    <dgm:cxn modelId="{DB906D17-09C9-405A-A5B1-397A3798A685}" type="presParOf" srcId="{192B0B72-A715-4DD9-983E-E1B74EC9E1F5}" destId="{BAB8948E-C377-4EB0-A72C-1284D7F25BEB}" srcOrd="0" destOrd="0" presId="urn:microsoft.com/office/officeart/2005/8/layout/vList4"/>
    <dgm:cxn modelId="{44763F94-4B37-4A76-B895-40A320899299}" type="presParOf" srcId="{BAB8948E-C377-4EB0-A72C-1284D7F25BEB}" destId="{E160602D-69B2-4A55-85FC-E5C8F10D4EC1}" srcOrd="0" destOrd="0" presId="urn:microsoft.com/office/officeart/2005/8/layout/vList4"/>
    <dgm:cxn modelId="{CE02ED38-EB01-4E7C-BCFD-0F94ED0FCA27}" type="presParOf" srcId="{BAB8948E-C377-4EB0-A72C-1284D7F25BEB}" destId="{C03D7BF7-A3A7-41F9-9AB4-3F48A49F78DF}" srcOrd="1" destOrd="0" presId="urn:microsoft.com/office/officeart/2005/8/layout/vList4"/>
    <dgm:cxn modelId="{7D491F68-C947-429D-B59C-48DC32FB90AC}" type="presParOf" srcId="{BAB8948E-C377-4EB0-A72C-1284D7F25BEB}" destId="{7C4DAB92-E7D8-4D5C-9BF5-DFC7E59B9781}" srcOrd="2" destOrd="0" presId="urn:microsoft.com/office/officeart/2005/8/layout/vList4"/>
    <dgm:cxn modelId="{FFA0A88D-86C1-4890-9342-4B0A5321C73B}" type="presParOf" srcId="{192B0B72-A715-4DD9-983E-E1B74EC9E1F5}" destId="{BBD03A6F-B80F-4538-A3AD-8D76DD4266EE}" srcOrd="1" destOrd="0" presId="urn:microsoft.com/office/officeart/2005/8/layout/vList4"/>
    <dgm:cxn modelId="{E73F8524-2D35-4C58-81CF-3320597665A5}" type="presParOf" srcId="{192B0B72-A715-4DD9-983E-E1B74EC9E1F5}" destId="{41B91566-843E-4FA3-B480-032E10029CDE}" srcOrd="2" destOrd="0" presId="urn:microsoft.com/office/officeart/2005/8/layout/vList4"/>
    <dgm:cxn modelId="{9004E385-274A-43E1-886A-77129E66F801}" type="presParOf" srcId="{41B91566-843E-4FA3-B480-032E10029CDE}" destId="{33881B55-F61D-46A8-AD4D-5ED57C89F393}" srcOrd="0" destOrd="0" presId="urn:microsoft.com/office/officeart/2005/8/layout/vList4"/>
    <dgm:cxn modelId="{70E52F15-06D1-4A70-BEEE-A02ECAD821D4}" type="presParOf" srcId="{41B91566-843E-4FA3-B480-032E10029CDE}" destId="{575CA3A7-E896-4D23-AC61-D43F23D87030}" srcOrd="1" destOrd="0" presId="urn:microsoft.com/office/officeart/2005/8/layout/vList4"/>
    <dgm:cxn modelId="{489763C5-30A7-44DA-9EB4-C0CDD46CFC79}" type="presParOf" srcId="{41B91566-843E-4FA3-B480-032E10029CDE}" destId="{A7DFBC53-AA5F-4D83-B3A3-DE10789E11D5}" srcOrd="2" destOrd="0" presId="urn:microsoft.com/office/officeart/2005/8/layout/vList4"/>
    <dgm:cxn modelId="{C69AE113-15A2-498B-96FA-5CF98772D53C}" type="presParOf" srcId="{192B0B72-A715-4DD9-983E-E1B74EC9E1F5}" destId="{66DDCBEC-8F46-435F-BEEA-00FA20B28B75}" srcOrd="3" destOrd="0" presId="urn:microsoft.com/office/officeart/2005/8/layout/vList4"/>
    <dgm:cxn modelId="{93419E49-907C-4D64-93D8-CF5540F510D1}" type="presParOf" srcId="{192B0B72-A715-4DD9-983E-E1B74EC9E1F5}" destId="{1B5EC7F8-69E2-4958-8758-A7C721B1374B}" srcOrd="4" destOrd="0" presId="urn:microsoft.com/office/officeart/2005/8/layout/vList4"/>
    <dgm:cxn modelId="{051365A4-1522-4AFD-B801-DDF52B5AD0AF}" type="presParOf" srcId="{1B5EC7F8-69E2-4958-8758-A7C721B1374B}" destId="{537EDF11-20EF-468A-BC16-E8DCA77E3AF6}" srcOrd="0" destOrd="0" presId="urn:microsoft.com/office/officeart/2005/8/layout/vList4"/>
    <dgm:cxn modelId="{F97FCFDD-3ABF-4764-A79A-9135BF91D322}" type="presParOf" srcId="{1B5EC7F8-69E2-4958-8758-A7C721B1374B}" destId="{065784E0-6378-429D-A602-C8B7187838A3}" srcOrd="1" destOrd="0" presId="urn:microsoft.com/office/officeart/2005/8/layout/vList4"/>
    <dgm:cxn modelId="{7DD664EA-682D-42BF-AC8B-AA7F8D53CEF8}" type="presParOf" srcId="{1B5EC7F8-69E2-4958-8758-A7C721B1374B}" destId="{EAC180F1-5895-485F-865B-A2704D4D491D}" srcOrd="2" destOrd="0" presId="urn:microsoft.com/office/officeart/2005/8/layout/vList4"/>
    <dgm:cxn modelId="{690257E0-EC9C-4634-8B59-44EBC0F121E3}" type="presParOf" srcId="{192B0B72-A715-4DD9-983E-E1B74EC9E1F5}" destId="{9CA95EAC-B664-4F97-B023-97F1156F9920}" srcOrd="5" destOrd="0" presId="urn:microsoft.com/office/officeart/2005/8/layout/vList4"/>
    <dgm:cxn modelId="{406D64AF-97D9-4216-860E-D780F29240C9}" type="presParOf" srcId="{192B0B72-A715-4DD9-983E-E1B74EC9E1F5}" destId="{A4141584-AF49-4C4C-947A-D579FE4A7AC5}" srcOrd="6" destOrd="0" presId="urn:microsoft.com/office/officeart/2005/8/layout/vList4"/>
    <dgm:cxn modelId="{936CB373-238E-4E3C-8D11-A402277FA2C5}" type="presParOf" srcId="{A4141584-AF49-4C4C-947A-D579FE4A7AC5}" destId="{75D59B96-EDCD-42E7-98F5-248D92C8FCAD}" srcOrd="0" destOrd="0" presId="urn:microsoft.com/office/officeart/2005/8/layout/vList4"/>
    <dgm:cxn modelId="{8C67948F-C31C-42C4-97D7-A698D8873567}" type="presParOf" srcId="{A4141584-AF49-4C4C-947A-D579FE4A7AC5}" destId="{91C12A5F-E8FE-48DC-AB88-4732D775C4A3}" srcOrd="1" destOrd="0" presId="urn:microsoft.com/office/officeart/2005/8/layout/vList4"/>
    <dgm:cxn modelId="{65F5B617-0759-473C-B139-FBB1F11A44EA}" type="presParOf" srcId="{A4141584-AF49-4C4C-947A-D579FE4A7AC5}" destId="{FD49837B-E525-48DB-9A75-24D6EBA399E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0602D-69B2-4A55-85FC-E5C8F10D4EC1}">
      <dsp:nvSpPr>
        <dsp:cNvPr id="0" name=""/>
        <dsp:cNvSpPr/>
      </dsp:nvSpPr>
      <dsp:spPr>
        <a:xfrm>
          <a:off x="0" y="0"/>
          <a:ext cx="9825052" cy="11934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Social connectedness and social support (Group)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Reduced loneliness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Sense of belonging, safe space to share feelings </a:t>
          </a:r>
        </a:p>
      </dsp:txBody>
      <dsp:txXfrm>
        <a:off x="2059821" y="0"/>
        <a:ext cx="7765230" cy="1193410"/>
      </dsp:txXfrm>
    </dsp:sp>
    <dsp:sp modelId="{C03D7BF7-A3A7-41F9-9AB4-3F48A49F78DF}">
      <dsp:nvSpPr>
        <dsp:cNvPr id="0" name=""/>
        <dsp:cNvSpPr/>
      </dsp:nvSpPr>
      <dsp:spPr>
        <a:xfrm>
          <a:off x="305185" y="217459"/>
          <a:ext cx="1544262" cy="7584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81B55-F61D-46A8-AD4D-5ED57C89F393}">
      <dsp:nvSpPr>
        <dsp:cNvPr id="0" name=""/>
        <dsp:cNvSpPr/>
      </dsp:nvSpPr>
      <dsp:spPr>
        <a:xfrm>
          <a:off x="0" y="1288222"/>
          <a:ext cx="9825052" cy="1189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Music as an emotional/communication channel and spiritual bridge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Safe channel to process grief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Spirituality – sense of meaning, finding peace</a:t>
          </a:r>
          <a:endParaRPr lang="en-GB" sz="16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900" kern="1200" dirty="0"/>
        </a:p>
      </dsp:txBody>
      <dsp:txXfrm>
        <a:off x="2059821" y="1288222"/>
        <a:ext cx="7765230" cy="1189855"/>
      </dsp:txXfrm>
    </dsp:sp>
    <dsp:sp modelId="{575CA3A7-E896-4D23-AC61-D43F23D87030}">
      <dsp:nvSpPr>
        <dsp:cNvPr id="0" name=""/>
        <dsp:cNvSpPr/>
      </dsp:nvSpPr>
      <dsp:spPr>
        <a:xfrm>
          <a:off x="305185" y="1503904"/>
          <a:ext cx="1544262" cy="7584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EDF11-20EF-468A-BC16-E8DCA77E3AF6}">
      <dsp:nvSpPr>
        <dsp:cNvPr id="0" name=""/>
        <dsp:cNvSpPr/>
      </dsp:nvSpPr>
      <dsp:spPr>
        <a:xfrm>
          <a:off x="0" y="2572889"/>
          <a:ext cx="9825052" cy="1320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Positive reminiscence of pre-illness identities/relationships and finding balance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 </a:t>
          </a:r>
          <a:r>
            <a:rPr lang="en-US" sz="1600" b="0" kern="1200" dirty="0"/>
            <a:t>Deepening of relationships and communication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Reconnecting with positive memories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2059821" y="2572889"/>
        <a:ext cx="7765230" cy="1320856"/>
      </dsp:txXfrm>
    </dsp:sp>
    <dsp:sp modelId="{065784E0-6378-429D-A602-C8B7187838A3}">
      <dsp:nvSpPr>
        <dsp:cNvPr id="0" name=""/>
        <dsp:cNvSpPr/>
      </dsp:nvSpPr>
      <dsp:spPr>
        <a:xfrm>
          <a:off x="285731" y="2854071"/>
          <a:ext cx="1583169" cy="7584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59B96-EDCD-42E7-98F5-248D92C8FCAD}">
      <dsp:nvSpPr>
        <dsp:cNvPr id="0" name=""/>
        <dsp:cNvSpPr/>
      </dsp:nvSpPr>
      <dsp:spPr>
        <a:xfrm>
          <a:off x="0" y="3988557"/>
          <a:ext cx="9825052" cy="1384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i="0" kern="1200" dirty="0"/>
            <a:t>Positive mental wellbeing: sense of meaning and purpose in life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Caregiver tool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Anticipatory grief and pre-bereavement resilience</a:t>
          </a:r>
          <a:endParaRPr lang="en-GB" sz="1700" kern="1200" dirty="0"/>
        </a:p>
      </dsp:txBody>
      <dsp:txXfrm>
        <a:off x="2059821" y="3988557"/>
        <a:ext cx="7765230" cy="1384816"/>
      </dsp:txXfrm>
    </dsp:sp>
    <dsp:sp modelId="{91C12A5F-E8FE-48DC-AB88-4732D775C4A3}">
      <dsp:nvSpPr>
        <dsp:cNvPr id="0" name=""/>
        <dsp:cNvSpPr/>
      </dsp:nvSpPr>
      <dsp:spPr>
        <a:xfrm>
          <a:off x="305185" y="4301719"/>
          <a:ext cx="1544262" cy="7584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28BC4-A021-4491-8282-954BCB4B2CFF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919D9-FB9C-428D-91A2-6A8003936B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498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919D9-FB9C-428D-91A2-6A8003936B3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876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2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701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16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6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19D9-FB9C-428D-91A2-6A8003936B3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5063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19D9-FB9C-428D-91A2-6A8003936B3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91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914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134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6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3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64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919D9-FB9C-428D-91A2-6A8003936B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95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F13A-CA95-4C9B-BBFE-7F673C193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2FD41-176C-4527-BC3E-745AE8646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3E603-D5C4-41EC-A593-CD7AD0F7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DBC93-4DC5-4B81-B9D8-AE9EF12A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4FF80-FEB2-454F-B601-F31B520B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536EB-5EC2-4D2F-8590-CB893B63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08F74-33AF-4744-8AC6-26EA1D418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D24CE-BF1F-4533-9547-E20195CA5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34255-53F2-4AAF-B807-33091DEB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F506-1644-426D-BE46-1ABB6C4C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59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B8F9A4-F2EF-4987-9727-971C6A392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6D0A4-7A39-413F-B0B6-955B5DBA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AC123-2AB5-4930-8AC3-8D33FDA1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191CD-D183-4AB1-B736-94A38020A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F9F24-1D57-459D-B7C0-D34F11A6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96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28BB-282A-4CBF-A350-EA4AAC246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72E37-9B54-4EC8-95DC-06A9AD4F5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EDB29-8B37-4B90-B97A-67EF0C78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6B4CE-FF50-4FC2-A1DC-0840E4670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207B-C11C-4D84-9D22-7DF90D0FC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6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4A54E-A811-4195-9007-95BFB315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83D46-7729-4AC9-9475-72BCABC69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16AD1-8675-45B7-B023-B22DB7C5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512F2-E24D-4410-9C04-B704F31C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4B505-EE27-4900-B571-AB368EF9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72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A577C-7E11-4244-80E2-412BE1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4549F-BD50-45AE-A56C-0FB465A77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4F3DC-01F5-4E24-B56A-1BC9F513A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B361F-DD47-42E2-845F-EE6D4B38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329D3-8C9F-41BA-8ACC-8D8541E8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BE769-C797-4533-A724-E27DD9AF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22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F8A9-DF16-40ED-9ED4-6D252935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FB4CB-9DDF-4FA9-B717-F28AC05D8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C737A-E818-48F9-91F0-B5AAD0DF5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3DE41C-41D6-446C-B5AE-F5C62BD4A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8CB43-8D53-48F5-B4F8-D374B8F3E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C7D4D-0944-4D4D-A420-D9441651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54D8E-93EB-40A6-A627-AD3CAEDA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53E42-8E8E-4475-9F7F-34AEE6A3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80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75CE-CE15-4F62-BA44-D3E56685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8E2E8-EA7C-4BE1-AB75-9465E835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15291-85C1-4F56-848F-FAA68F50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51D99-09CF-4AF6-A8D4-E3E543E3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99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F67E-97F3-4759-BBDA-60958B9C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7088E-242D-436F-9D46-08B8BF3A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0A0ED-7CC0-4972-85D4-D8C8EE06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53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0A38A-9E83-4CA0-9142-CEF5E60C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76B2E-E0C5-4152-97B3-6F719A069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842B9-127B-4F6C-B7B1-523B8E4A6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8DCCC-4947-4512-A97C-64FF816B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273AD-ACEB-4A09-94CE-CAD9E213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798AB-E53D-4B8C-B60B-DD7D46B0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63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F98A7-278A-4341-8A40-D8282ECB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9C9F96-F245-4E80-A850-7F5D69A4E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7C41D-2C5F-473F-893B-CB35C0AB4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915E8-26EA-4866-9D6D-025E32580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22F99-0F39-48EB-8A65-F0401DEB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25B92-EA6B-4661-81CC-EED9C44B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01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95BB7D-B777-4A62-86AF-8566929F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2C207-4973-43F6-8AE2-AB616CFC1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AE0B3-0D74-4D50-8230-B48F0EF1B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CB2DE-EF09-4DDA-B7A4-595A44EA63BE}" type="datetimeFigureOut">
              <a:rPr lang="en-GB" smtClean="0"/>
              <a:t>03/10/2024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B77F4-3700-4726-9095-D90486E3C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62C8-4F0E-4931-B4F2-E68AA40C7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68B32-EACE-4907-940D-DB1E04C18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94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6EAC1-1CC3-493C-843D-2DC2CF7DD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02" y="1864020"/>
            <a:ext cx="5036878" cy="2117490"/>
          </a:xfrm>
        </p:spPr>
        <p:txBody>
          <a:bodyPr anchor="b">
            <a:no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MusiCARER</a:t>
            </a:r>
            <a:r>
              <a:rPr lang="en-GB" sz="3200" dirty="0"/>
              <a:t> Project: developing the evidence base for music therapy to support carers pre- and post-bereavement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12513-96CE-4739-9C62-A24AEB9AF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14" y="4636008"/>
            <a:ext cx="5185486" cy="215389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1800" b="1" dirty="0"/>
              <a:t>Northern Ireland AHP Research &amp; Innovation Conference</a:t>
            </a:r>
          </a:p>
          <a:p>
            <a:pPr algn="l"/>
            <a:r>
              <a:rPr lang="en-GB" sz="1800" b="1" dirty="0"/>
              <a:t>11</a:t>
            </a:r>
            <a:r>
              <a:rPr lang="en-GB" sz="1800" b="1" baseline="30000" dirty="0"/>
              <a:t>th</a:t>
            </a:r>
            <a:r>
              <a:rPr lang="en-GB" sz="1800" b="1" dirty="0"/>
              <a:t> September, 2024</a:t>
            </a:r>
          </a:p>
          <a:p>
            <a:pPr algn="l"/>
            <a:endParaRPr lang="en-GB" sz="1800" b="1" dirty="0"/>
          </a:p>
          <a:p>
            <a:pPr algn="l"/>
            <a:r>
              <a:rPr lang="en-GB" sz="1800" b="1" dirty="0"/>
              <a:t>Dr Lisa Graham-Wisener, Reader in Health Psychology, Queen’s University Belfast</a:t>
            </a:r>
          </a:p>
          <a:p>
            <a:pPr algn="l"/>
            <a:r>
              <a:rPr lang="en-GB" sz="1800" b="1" dirty="0"/>
              <a:t>l.graham-wisener@qub.ac.uk</a:t>
            </a:r>
          </a:p>
          <a:p>
            <a:pPr algn="l"/>
            <a:endParaRPr lang="en-GB" sz="1800" b="1" dirty="0"/>
          </a:p>
          <a:p>
            <a:pPr algn="l"/>
            <a:endParaRPr lang="en-GB" sz="1800" b="1" dirty="0"/>
          </a:p>
        </p:txBody>
      </p:sp>
      <p:sp>
        <p:nvSpPr>
          <p:cNvPr id="13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969F25-10B0-4E37-83EC-AAF17E3B4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2622"/>
          <a:stretch/>
        </p:blipFill>
        <p:spPr bwMode="auto">
          <a:xfrm>
            <a:off x="5514682" y="0"/>
            <a:ext cx="6675795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D9E38D-DB19-3100-DA97-404E11A68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49" y="300463"/>
            <a:ext cx="2230115" cy="804557"/>
          </a:xfrm>
          <a:prstGeom prst="rect">
            <a:avLst/>
          </a:prstGeom>
        </p:spPr>
      </p:pic>
      <p:pic>
        <p:nvPicPr>
          <p:cNvPr id="8" name="Picture 4" descr="Autumn Road, Ballymoney, Antrim — Picture Ireland">
            <a:extLst>
              <a:ext uri="{FF2B5EF4-FFF2-40B4-BE49-F238E27FC236}">
                <a16:creationId xmlns:a16="http://schemas.microsoft.com/office/drawing/2014/main" id="{34969F25-10B0-4E37-83EC-AAF17E3B4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r="9579"/>
          <a:stretch/>
        </p:blipFill>
        <p:spPr bwMode="auto">
          <a:xfrm>
            <a:off x="5513157" y="0"/>
            <a:ext cx="6675795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659" y="269246"/>
            <a:ext cx="2206235" cy="83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A9923-FBB1-48F4-A374-38584D75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33" y="0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i="1" dirty="0"/>
              <a:t>Quality of evidence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7A498-A332-4190-BD6F-E53AEB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93976"/>
            <a:ext cx="7024809" cy="4119172"/>
          </a:xfrm>
        </p:spPr>
        <p:txBody>
          <a:bodyPr anchor="t">
            <a:normAutofit/>
          </a:bodyPr>
          <a:lstStyle/>
          <a:p>
            <a:r>
              <a:rPr lang="en-GB" sz="2400" dirty="0"/>
              <a:t>Qualitative studies: moderate – high quality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Quantitative studies: low – moderate quality</a:t>
            </a:r>
          </a:p>
          <a:p>
            <a:pPr lvl="1"/>
            <a:r>
              <a:rPr lang="en-GB" dirty="0"/>
              <a:t>Key issues- lack of appropriate statistical analysis, underpowered, lack of standardised outcome measures, poor reporting of intervention</a:t>
            </a:r>
          </a:p>
          <a:p>
            <a:pPr lvl="1"/>
            <a:r>
              <a:rPr lang="en-GB" dirty="0"/>
              <a:t>Unable to perform meta-analyses</a:t>
            </a:r>
          </a:p>
          <a:p>
            <a:pPr marL="0" indent="0">
              <a:buNone/>
            </a:pPr>
            <a:endParaRPr lang="en-GB" sz="2200" b="1" dirty="0"/>
          </a:p>
          <a:p>
            <a:pPr marL="0" indent="0">
              <a:buNone/>
            </a:pPr>
            <a:endParaRPr lang="en-GB" sz="2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D6BD3-DBC3-36F6-08FD-9625D5735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" r="27450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8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762F3-4624-6B7D-9D2F-2AA20AE69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81" y="-10591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i="1" dirty="0"/>
              <a:t>Systematic Review - Qualitative Findings</a:t>
            </a:r>
            <a:endParaRPr lang="en-GB" sz="4000" i="1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A114D91-A855-76CD-5817-AAE1C6545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9265389"/>
              </p:ext>
            </p:extLst>
          </p:nvPr>
        </p:nvGraphicFramePr>
        <p:xfrm>
          <a:off x="1183474" y="1114098"/>
          <a:ext cx="9825052" cy="5378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126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0BD92-D929-00D3-666D-CBF6AE1F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293"/>
            <a:ext cx="9428048" cy="1956841"/>
          </a:xfrm>
        </p:spPr>
        <p:txBody>
          <a:bodyPr anchor="b">
            <a:normAutofit/>
          </a:bodyPr>
          <a:lstStyle/>
          <a:p>
            <a:r>
              <a:rPr lang="en-US" sz="4000" i="1" dirty="0"/>
              <a:t>Phase 2: Setting the international research agenda</a:t>
            </a:r>
            <a:endParaRPr lang="en-GB" sz="4000" i="1" dirty="0"/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F7908-4D91-E3D5-C3E5-2E9EB8A1F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5410524" cy="38780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Systematic review- there is work to do. How do we advance the research area as a field?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International consensus exercise with 16 experts in from 7 different countries, 4 different continents  </a:t>
            </a:r>
            <a:endParaRPr lang="en-GB" sz="2400" dirty="0">
              <a:effectLst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GB" sz="2400" dirty="0">
              <a:effectLst/>
              <a:ea typeface="Times New Roman" panose="02020603050405020304" pitchFamily="18" charset="0"/>
            </a:endParaRPr>
          </a:p>
          <a:p>
            <a:pPr fontAlgn="base"/>
            <a:r>
              <a:rPr lang="en-GB" sz="2400" b="1" dirty="0">
                <a:effectLst/>
                <a:ea typeface="Times New Roman" panose="02020603050405020304" pitchFamily="18" charset="0"/>
              </a:rPr>
              <a:t>WHAT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 research should we prioritise? </a:t>
            </a:r>
            <a:endParaRPr lang="en-GB" sz="2400" dirty="0">
              <a:ea typeface="Times New Roman" panose="02020603050405020304" pitchFamily="18" charset="0"/>
            </a:endParaRPr>
          </a:p>
          <a:p>
            <a:pPr fontAlgn="base"/>
            <a:r>
              <a:rPr lang="en-GB" sz="2400" b="1" dirty="0">
                <a:ea typeface="Calibri" panose="020F0502020204030204" pitchFamily="34" charset="0"/>
              </a:rPr>
              <a:t>HOW</a:t>
            </a:r>
            <a:r>
              <a:rPr lang="en-GB" sz="2400" dirty="0">
                <a:ea typeface="Calibri" panose="020F0502020204030204" pitchFamily="34" charset="0"/>
              </a:rPr>
              <a:t> should we do it?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1268" name="Picture 4" descr="Premium Photo | Global Teamwork International Collaboration with D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30" y="3230425"/>
            <a:ext cx="4570640" cy="27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2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A07D9-0600-1775-6874-1455393D1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1" y="561796"/>
            <a:ext cx="4417342" cy="1891389"/>
          </a:xfrm>
        </p:spPr>
        <p:txBody>
          <a:bodyPr anchor="b">
            <a:normAutofit fontScale="9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br>
              <a:rPr lang="en-GB" sz="3100" dirty="0"/>
            </a:br>
            <a:br>
              <a:rPr lang="en-GB" sz="3100" dirty="0"/>
            </a:br>
            <a:br>
              <a:rPr lang="en-GB" sz="3100" dirty="0"/>
            </a:br>
            <a:br>
              <a:rPr lang="en-GB" sz="3100" dirty="0"/>
            </a:br>
            <a:br>
              <a:rPr lang="en-GB" sz="31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dirty="0"/>
            </a:br>
            <a:r>
              <a:rPr kumimoji="0" lang="en-GB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Moving forwards together</a:t>
            </a:r>
            <a:r>
              <a:rPr kumimoji="0" lang="en-GB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27504CB3-0EEF-2A68-EF07-AE2410B7E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67" y="2919210"/>
            <a:ext cx="4573946" cy="332066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cs typeface="Segoe UI" panose="020B0502040204020203" pitchFamily="34" charset="0"/>
              </a:rPr>
              <a:t>High-quality RCTs, with process evaluation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cs typeface="Segoe UI" panose="020B0502040204020203" pitchFamily="34" charset="0"/>
              </a:rPr>
              <a:t>Include cost effectiveness data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0" i="0" dirty="0">
                <a:effectLst/>
              </a:rPr>
              <a:t>Involve service users throughout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0" i="0" dirty="0">
                <a:effectLst/>
              </a:rPr>
              <a:t>Use Bereavement </a:t>
            </a:r>
            <a:r>
              <a:rPr lang="en-GB" sz="2400" dirty="0"/>
              <a:t>core outcome set</a:t>
            </a:r>
            <a:r>
              <a:rPr lang="en-GB" sz="2400" b="0" i="0" dirty="0">
                <a:effectLst/>
              </a:rPr>
              <a:t> to guide choice of clinically important bereavement outcomes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I</a:t>
            </a:r>
            <a:r>
              <a:rPr lang="en-GB" sz="2400" b="0" i="0" dirty="0">
                <a:effectLst/>
              </a:rPr>
              <a:t>dentify and use a relevant theoretical framework </a:t>
            </a:r>
          </a:p>
        </p:txBody>
      </p:sp>
      <p:pic>
        <p:nvPicPr>
          <p:cNvPr id="1026" name="Picture 2" descr="More than Words: A Music Therapy Grief Support Group (Adult 18+) - Winter  Dates Full - Dr. Bob Kemp Hospice">
            <a:extLst>
              <a:ext uri="{FF2B5EF4-FFF2-40B4-BE49-F238E27FC236}">
                <a16:creationId xmlns:a16="http://schemas.microsoft.com/office/drawing/2014/main" id="{19C6BD0B-8B21-B885-15F6-68A65386B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3891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498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sic therapy published research">
            <a:extLst>
              <a:ext uri="{FF2B5EF4-FFF2-40B4-BE49-F238E27FC236}">
                <a16:creationId xmlns:a16="http://schemas.microsoft.com/office/drawing/2014/main" id="{D13D4D11-4BD8-AA76-D658-2FDC5A39C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3" y="0"/>
            <a:ext cx="5141427" cy="6858000"/>
          </a:xfrm>
          <a:prstGeom prst="rect">
            <a:avLst/>
          </a:prstGeom>
        </p:spPr>
      </p:pic>
      <p:pic>
        <p:nvPicPr>
          <p:cNvPr id="7" name="Picture 6" descr="Music therapy published research">
            <a:extLst>
              <a:ext uri="{FF2B5EF4-FFF2-40B4-BE49-F238E27FC236}">
                <a16:creationId xmlns:a16="http://schemas.microsoft.com/office/drawing/2014/main" id="{DA699760-3A24-D857-1DC4-A53EF098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800" y="118997"/>
            <a:ext cx="5071174" cy="6620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777E69-C56D-4A95-328A-7C25F7AA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Published research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385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3B6C3-12C6-4243-9765-BC8BE283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365125"/>
            <a:ext cx="1096469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000" i="1" dirty="0"/>
              <a:t>Watch this space!</a:t>
            </a:r>
            <a:endParaRPr lang="en-US" sz="4000" i="1" kern="1200" dirty="0">
              <a:solidFill>
                <a:schemeClr val="tx1"/>
              </a:solidFill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36" y="2300881"/>
            <a:ext cx="7663336" cy="3773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30712" y="2748363"/>
            <a:ext cx="3059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Keep in touch</a:t>
            </a:r>
          </a:p>
          <a:p>
            <a:endParaRPr lang="en-GB" sz="2400" dirty="0"/>
          </a:p>
          <a:p>
            <a:r>
              <a:rPr lang="en-GB" sz="2400" dirty="0"/>
              <a:t>Email:</a:t>
            </a:r>
          </a:p>
          <a:p>
            <a:r>
              <a:rPr lang="en-GB" sz="2400" dirty="0"/>
              <a:t>l.graham-wisener@qub.ac.uk</a:t>
            </a:r>
          </a:p>
          <a:p>
            <a:endParaRPr lang="en-GB" sz="2400" dirty="0"/>
          </a:p>
          <a:p>
            <a:r>
              <a:rPr lang="en-GB" sz="2400" dirty="0"/>
              <a:t>Twitter:</a:t>
            </a:r>
          </a:p>
          <a:p>
            <a:r>
              <a:rPr lang="en-GB" sz="2400" dirty="0"/>
              <a:t>@</a:t>
            </a:r>
            <a:r>
              <a:rPr lang="en-GB" sz="2400" dirty="0" err="1"/>
              <a:t>lgrahamwisener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97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3B6C3-12C6-4243-9765-BC8BE283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365125"/>
            <a:ext cx="1096469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000" i="1" dirty="0"/>
              <a:t>“Innovation happens when disciplines collide”</a:t>
            </a:r>
            <a:endParaRPr lang="en-US" sz="4000" i="1" kern="1200" dirty="0">
              <a:solidFill>
                <a:schemeClr val="tx1"/>
              </a:solidFill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C8016BB-E7AB-45B4-A424-F0447FAF7A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r="14574"/>
          <a:stretch/>
        </p:blipFill>
        <p:spPr>
          <a:xfrm>
            <a:off x="273530" y="2011342"/>
            <a:ext cx="2020027" cy="18986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B1CE44-DF3D-47F2-A80C-5789EEE9E584}"/>
              </a:ext>
            </a:extLst>
          </p:cNvPr>
          <p:cNvSpPr txBox="1"/>
          <p:nvPr/>
        </p:nvSpPr>
        <p:spPr>
          <a:xfrm>
            <a:off x="10099841" y="3368061"/>
            <a:ext cx="1915878" cy="22474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2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PPI Panel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Dr Angela McCullagh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Lorna Roche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Marcella O’Sullivan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237661-B9B6-4A7F-9F4C-AD8982184CED}"/>
              </a:ext>
            </a:extLst>
          </p:cNvPr>
          <p:cNvSpPr txBox="1"/>
          <p:nvPr/>
        </p:nvSpPr>
        <p:spPr>
          <a:xfrm>
            <a:off x="81926" y="4011077"/>
            <a:ext cx="2595612" cy="33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Lisa Graham-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Wisener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6AB6BF-D0F4-43B7-9999-FDFA937E5479}"/>
              </a:ext>
            </a:extLst>
          </p:cNvPr>
          <p:cNvSpPr txBox="1"/>
          <p:nvPr/>
        </p:nvSpPr>
        <p:spPr>
          <a:xfrm>
            <a:off x="2751506" y="4042099"/>
            <a:ext cx="2367005" cy="385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Tracey McConnell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F44C7B-F984-40CB-8992-3A5002671CA8}"/>
              </a:ext>
            </a:extLst>
          </p:cNvPr>
          <p:cNvSpPr txBox="1"/>
          <p:nvPr/>
        </p:nvSpPr>
        <p:spPr>
          <a:xfrm>
            <a:off x="5319420" y="4059080"/>
            <a:ext cx="1869796" cy="354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Katie Gillespie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155AA5-E120-4EC1-A00D-276A0A49E83D}"/>
              </a:ext>
            </a:extLst>
          </p:cNvPr>
          <p:cNvSpPr txBox="1"/>
          <p:nvPr/>
        </p:nvSpPr>
        <p:spPr>
          <a:xfrm>
            <a:off x="369765" y="6421649"/>
            <a:ext cx="1869796" cy="348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Daniel Thomas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9C7E9E-0DE0-4B19-BA6A-D3423345CB3F}"/>
              </a:ext>
            </a:extLst>
          </p:cNvPr>
          <p:cNvSpPr txBox="1"/>
          <p:nvPr/>
        </p:nvSpPr>
        <p:spPr>
          <a:xfrm>
            <a:off x="2908446" y="6404664"/>
            <a:ext cx="1761663" cy="385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Noah Potvin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6B2921-55FA-4DCE-A560-BA644D453885}"/>
              </a:ext>
            </a:extLst>
          </p:cNvPr>
          <p:cNvSpPr txBox="1"/>
          <p:nvPr/>
        </p:nvSpPr>
        <p:spPr>
          <a:xfrm>
            <a:off x="5339832" y="6427268"/>
            <a:ext cx="1910431" cy="43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Jenny Kirkwood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Content Placeholder 9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43054752-9BE1-4331-8121-36AED6732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r="28344" b="24772"/>
          <a:stretch/>
        </p:blipFill>
        <p:spPr>
          <a:xfrm>
            <a:off x="5192479" y="2055813"/>
            <a:ext cx="2123678" cy="1961925"/>
          </a:xfrm>
        </p:spPr>
      </p:pic>
      <p:pic>
        <p:nvPicPr>
          <p:cNvPr id="38" name="Picture 3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4EC0F16-4B6D-4754-93CF-93E0FBCE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"/>
          <a:stretch/>
        </p:blipFill>
        <p:spPr>
          <a:xfrm>
            <a:off x="5192479" y="4546926"/>
            <a:ext cx="2081464" cy="1836388"/>
          </a:xfrm>
          <a:prstGeom prst="rect">
            <a:avLst/>
          </a:prstGeom>
        </p:spPr>
      </p:pic>
      <p:pic>
        <p:nvPicPr>
          <p:cNvPr id="39" name="Picture 38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3754EAAD-2771-4270-9ACF-98CC11925E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08" y="4500133"/>
            <a:ext cx="1469110" cy="1836388"/>
          </a:xfrm>
          <a:prstGeom prst="rect">
            <a:avLst/>
          </a:prstGeom>
        </p:spPr>
      </p:pic>
      <p:pic>
        <p:nvPicPr>
          <p:cNvPr id="40" name="Picture 3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1AF08CB-B4C4-4FEA-85EE-11922BB9D9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r="6326"/>
          <a:stretch/>
        </p:blipFill>
        <p:spPr>
          <a:xfrm>
            <a:off x="229404" y="4500133"/>
            <a:ext cx="2020027" cy="1836387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4424" y="2055813"/>
            <a:ext cx="2007140" cy="2007140"/>
          </a:xfrm>
          <a:prstGeom prst="rect">
            <a:avLst/>
          </a:prstGeom>
        </p:spPr>
      </p:pic>
      <p:pic>
        <p:nvPicPr>
          <p:cNvPr id="1026" name="Picture 2" descr="Team - PalliatHeartSynthes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52" y="2023818"/>
            <a:ext cx="1993920" cy="19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67601" y="4059080"/>
            <a:ext cx="217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Prof Audrey Roulston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3922" y="4526679"/>
            <a:ext cx="1905000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10416" y="6372407"/>
            <a:ext cx="1717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Dr Cara Ghiglieri</a:t>
            </a:r>
          </a:p>
        </p:txBody>
      </p:sp>
    </p:spTree>
    <p:extLst>
      <p:ext uri="{BB962C8B-B14F-4D97-AF65-F5344CB8AC3E}">
        <p14:creationId xmlns:p14="http://schemas.microsoft.com/office/powerpoint/2010/main" val="326343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134CE-8C90-F320-1DA0-93E94EF1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GB" dirty="0"/>
              <a:t>What is music therapy?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E1BAB-D23C-0EA5-4A6E-DD3A09AC2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531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FCCA-98DD-B683-51F4-7DB5DB21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140" y="4849792"/>
            <a:ext cx="7256352" cy="17168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200" dirty="0">
                <a:effectLst/>
                <a:ea typeface="SimSun" panose="02010600030101010101" pitchFamily="2" charset="-122"/>
              </a:rPr>
              <a:t>Music therapy is defined as the reflexive process of using music and sound by a professionally trained music therapist to cultivate therapeutic relationships and facilitate clinical interventions that promote optimal health, including physical, emotional, spiritual, and psychological wellbeing (Bruscia, 2014)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9234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3B6C3-12C6-4243-9765-BC8BE283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365125"/>
            <a:ext cx="1096469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i="1" kern="1200" dirty="0">
                <a:solidFill>
                  <a:schemeClr val="tx1"/>
                </a:solidFill>
              </a:rPr>
              <a:t>Music Therapy in Palliative &amp; End-of-life Care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0123" y="2276273"/>
            <a:ext cx="6418890" cy="383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atin typeface="+mn-lt"/>
              </a:rPr>
              <a:t>‘To be human is to be creative’</a:t>
            </a:r>
          </a:p>
          <a:p>
            <a:pPr algn="r"/>
            <a:r>
              <a:rPr lang="en-GB" sz="2400" dirty="0">
                <a:latin typeface="+mn-lt"/>
              </a:rPr>
              <a:t>The creative impulse is fundamental to the experience of being human…</a:t>
            </a:r>
          </a:p>
          <a:p>
            <a:pPr algn="l"/>
            <a:endParaRPr lang="en-GB" sz="2400" dirty="0">
              <a:latin typeface="+mn-lt"/>
            </a:endParaRPr>
          </a:p>
          <a:p>
            <a:pPr algn="l"/>
            <a:endParaRPr lang="en-GB" sz="2400" dirty="0">
              <a:latin typeface="+mn-lt"/>
            </a:endParaRPr>
          </a:p>
          <a:p>
            <a:pPr algn="l"/>
            <a:r>
              <a:rPr lang="en-GB" sz="2400" dirty="0">
                <a:latin typeface="+mn-lt"/>
              </a:rPr>
              <a:t>‘Acute medicine and art(s) walk hand in hand, day and night […]. The first saves lives, the second nudges our spirit, allowing us to know what it is to be human, to know ourselves, others.’ </a:t>
            </a:r>
          </a:p>
          <a:p>
            <a:pPr algn="r"/>
            <a:r>
              <a:rPr lang="en-GB" sz="2400" dirty="0">
                <a:latin typeface="+mn-lt"/>
              </a:rPr>
              <a:t>(Gilly Angell, UCL hospitals)</a:t>
            </a:r>
          </a:p>
          <a:p>
            <a:pPr algn="r"/>
            <a:r>
              <a:rPr lang="en-GB" sz="2000" dirty="0"/>
              <a:t>			</a:t>
            </a:r>
            <a:endParaRPr lang="en-GB" sz="4000" dirty="0"/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220" y="2394824"/>
            <a:ext cx="3831595" cy="31689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4361" y="5851829"/>
            <a:ext cx="5934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latin typeface="+mj-lt"/>
                <a:ea typeface="+mj-ea"/>
                <a:cs typeface="+mj-cs"/>
              </a:rPr>
              <a:t>(All-Party Parliamentary Group on Arts, Health and Wellbeing Inquiry Report – “Creative Health: The Arts for Health and Wellbeing” published July 2017)</a:t>
            </a:r>
          </a:p>
        </p:txBody>
      </p:sp>
    </p:spTree>
    <p:extLst>
      <p:ext uri="{BB962C8B-B14F-4D97-AF65-F5344CB8AC3E}">
        <p14:creationId xmlns:p14="http://schemas.microsoft.com/office/powerpoint/2010/main" val="156989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3B6C3-12C6-4243-9765-BC8BE283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3" y="259806"/>
            <a:ext cx="1096469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000" i="1" dirty="0"/>
              <a:t>How do you eat an elephant? One bite at a time</a:t>
            </a:r>
            <a:endParaRPr lang="en-US" sz="4000" i="1" kern="1200" dirty="0">
              <a:solidFill>
                <a:schemeClr val="tx1"/>
              </a:solidFill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404" y="4893013"/>
            <a:ext cx="1964987" cy="1964987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3110341"/>
            <a:ext cx="4940304" cy="3710052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415675" y="2086536"/>
            <a:ext cx="742058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Small grant funding- Music Therapy Charity, approx. £17k.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Funding used to employ a part-time research fellow.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Project focused on building capacity for high-quality research on the role of music therapy to support informal carers pre- and post-bereavement.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519" y="5285413"/>
            <a:ext cx="1178359" cy="11524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77898" y="5413841"/>
            <a:ext cx="1622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QR Code- scan for study webpage</a:t>
            </a:r>
          </a:p>
        </p:txBody>
      </p:sp>
    </p:spTree>
    <p:extLst>
      <p:ext uri="{BB962C8B-B14F-4D97-AF65-F5344CB8AC3E}">
        <p14:creationId xmlns:p14="http://schemas.microsoft.com/office/powerpoint/2010/main" val="1001729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1A5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58744-9B72-4581-AEAB-0D3304851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054" y="347104"/>
            <a:ext cx="4178300" cy="3081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86342-453C-411F-98CA-0EFEDCE9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Music as universal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 me go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Gary Barlow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Wake me up when September ends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Green Day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living years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Mike + The Mechanics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Fire and rain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James Taylor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CF110C-7622-48F6-8AFD-FC22EE10C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062" y="3903980"/>
            <a:ext cx="4124292" cy="24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77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3B6C3-12C6-4243-9765-BC8BE283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9" y="370098"/>
            <a:ext cx="1096469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i="1" dirty="0"/>
              <a:t>Music Therapy &amp; Bereavement Support</a:t>
            </a:r>
            <a:endParaRPr lang="en-US" sz="4000" i="1" kern="1200" dirty="0">
              <a:solidFill>
                <a:schemeClr val="tx1"/>
              </a:solidFill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674578-2DA6-4170-BE9C-715099CAC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92" y="2065759"/>
            <a:ext cx="10787408" cy="5629171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en-GB" sz="2400" dirty="0"/>
              <a:t>International guidelines advocate for a public health approach to bereavement support. A core outcome set for evaluating bereavement interventions includes </a:t>
            </a:r>
            <a:r>
              <a:rPr lang="en-GB" sz="2400" b="1" dirty="0"/>
              <a:t>ability to cope with grief</a:t>
            </a:r>
            <a:r>
              <a:rPr lang="en-GB" sz="2400" dirty="0"/>
              <a:t> and </a:t>
            </a:r>
            <a:r>
              <a:rPr lang="en-GB" sz="2400" b="1" dirty="0"/>
              <a:t>quality of life and mental wellbeing</a:t>
            </a:r>
            <a:r>
              <a:rPr lang="en-GB" sz="2400" dirty="0"/>
              <a:t> as the key outcomes to measure (Harrop et al, 2020)</a:t>
            </a:r>
          </a:p>
          <a:p>
            <a:pPr marL="0" indent="0" algn="just">
              <a:buNone/>
            </a:pPr>
            <a:endParaRPr lang="en-GB" sz="2400" dirty="0"/>
          </a:p>
          <a:p>
            <a:pPr marL="0" indent="0" algn="just">
              <a:buNone/>
            </a:pPr>
            <a:r>
              <a:rPr lang="en-US" sz="2400" dirty="0">
                <a:solidFill>
                  <a:prstClr val="black"/>
                </a:solidFill>
              </a:rPr>
              <a:t>Existing bereavement support interventions in the research literature </a:t>
            </a:r>
            <a:r>
              <a:rPr lang="en-US" sz="2400" b="1" dirty="0">
                <a:solidFill>
                  <a:prstClr val="black"/>
                </a:solidFill>
              </a:rPr>
              <a:t>rarely map to risk and protective factors for complicated grief</a:t>
            </a:r>
            <a:r>
              <a:rPr lang="en-US" sz="2400" dirty="0">
                <a:solidFill>
                  <a:prstClr val="black"/>
                </a:solidFill>
              </a:rPr>
              <a:t> (Mason et al, 2020)</a:t>
            </a:r>
          </a:p>
          <a:p>
            <a:pPr marL="0" indent="0" algn="just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en-GB" sz="2400" b="1" dirty="0">
                <a:solidFill>
                  <a:srgbClr val="ED7D31">
                    <a:lumMod val="75000"/>
                  </a:srgbClr>
                </a:solidFill>
              </a:rPr>
              <a:t>An opportunity for music therapy?</a:t>
            </a:r>
          </a:p>
          <a:p>
            <a:pPr marL="0" indent="0" algn="just">
              <a:buNone/>
            </a:pPr>
            <a:endParaRPr lang="en-GB" sz="24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endParaRPr lang="en-GB" sz="2200" dirty="0"/>
          </a:p>
          <a:p>
            <a:pPr marL="0" indent="0" algn="just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5166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F59BB-1ADE-8F75-612A-4A6C76AF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-82651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4000" i="1" dirty="0"/>
              <a:t>Phase 1: Identifying the existing evidence base</a:t>
            </a:r>
          </a:p>
        </p:txBody>
      </p:sp>
      <p:sp>
        <p:nvSpPr>
          <p:cNvPr id="5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7344B-1DDD-5010-ADF4-D2D40C0CB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16" y="1952128"/>
            <a:ext cx="7081737" cy="4653575"/>
          </a:xfrm>
        </p:spPr>
        <p:txBody>
          <a:bodyPr anchor="t">
            <a:normAutofit lnSpcReduction="10000"/>
          </a:bodyPr>
          <a:lstStyle/>
          <a:p>
            <a:pPr algn="just"/>
            <a:r>
              <a:rPr lang="en-US" sz="2200" dirty="0">
                <a:effectLst/>
                <a:ea typeface="Times New Roman" panose="02020603050405020304" pitchFamily="18" charset="0"/>
              </a:rPr>
              <a:t>Aim: to </a:t>
            </a:r>
            <a:r>
              <a:rPr lang="en-US" sz="2200" dirty="0" err="1">
                <a:effectLst/>
                <a:ea typeface="Times New Roman" panose="02020603050405020304" pitchFamily="18" charset="0"/>
              </a:rPr>
              <a:t>synthesise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and critically evaluate </a:t>
            </a:r>
            <a:r>
              <a:rPr lang="en-US" sz="2200" dirty="0">
                <a:effectLst/>
                <a:ea typeface="SimSun" panose="02010600030101010101" pitchFamily="2" charset="-122"/>
              </a:rPr>
              <a:t>the international evidence associated with music therapy with adult informal carers pre- and post-bereavement </a:t>
            </a:r>
          </a:p>
          <a:p>
            <a:pPr algn="just"/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JBI mixed-methods systematic review approach </a:t>
            </a:r>
          </a:p>
          <a:p>
            <a:pPr algn="just"/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Eligibility criteria: Studies including adult informal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carers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of adults at end of life or bereaved; music therapy interventions for improving health-related outcomes </a:t>
            </a:r>
          </a:p>
          <a:p>
            <a:pPr marL="0" indent="0" algn="just">
              <a:buNone/>
            </a:pP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ea typeface="SimSun" panose="02010600030101010101" pitchFamily="2" charset="-122"/>
                <a:cs typeface="Times New Roman" panose="02020603050405020304" pitchFamily="18" charset="0"/>
              </a:rPr>
              <a:t>Findings mapped to bereavement core outcome set (Harrop et al, 2020) and against predictors of complicated grief (</a:t>
            </a:r>
            <a:r>
              <a:rPr lang="en-US" sz="2200" dirty="0"/>
              <a:t>Mason et al, 2020)</a:t>
            </a:r>
            <a:endParaRPr lang="en-US" sz="2200" dirty="0">
              <a:ea typeface="SimSun" panose="02010600030101010101" pitchFamily="2" charset="-122"/>
            </a:endParaRPr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4D995-4A37-F5BA-D3E2-6D23D4E7D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3" r="34495" b="-1"/>
          <a:stretch/>
        </p:blipFill>
        <p:spPr>
          <a:xfrm>
            <a:off x="7675657" y="2093976"/>
            <a:ext cx="3943849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32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C1447-E01D-771C-57AC-2DE1E5BD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i="1" dirty="0"/>
              <a:t>Systematic Review – Overview of Research</a:t>
            </a:r>
            <a:endParaRPr lang="en-GB" sz="4000" i="1" dirty="0"/>
          </a:p>
        </p:txBody>
      </p:sp>
      <p:sp>
        <p:nvSpPr>
          <p:cNvPr id="90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9E1BFC-485E-7C9C-5854-54C35CAB4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58" y="2469298"/>
            <a:ext cx="1638529" cy="13432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FBE598-BCA9-04BC-F042-E40D6454D2D7}"/>
              </a:ext>
            </a:extLst>
          </p:cNvPr>
          <p:cNvSpPr txBox="1"/>
          <p:nvPr/>
        </p:nvSpPr>
        <p:spPr>
          <a:xfrm>
            <a:off x="2080938" y="2126433"/>
            <a:ext cx="6096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 studies identified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Qualitative (n=17)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 methods (n=7)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Quasi-experimental (n=8)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RCT (n=2)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234E98-60A0-CB47-7E04-957F56B34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060" y="2124150"/>
            <a:ext cx="1769482" cy="17694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274CF7-52C9-F09F-18C5-E4B274FFCCF0}"/>
              </a:ext>
            </a:extLst>
          </p:cNvPr>
          <p:cNvSpPr txBox="1"/>
          <p:nvPr/>
        </p:nvSpPr>
        <p:spPr>
          <a:xfrm>
            <a:off x="6885047" y="2107641"/>
            <a:ext cx="6096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Informal carers supporting individuals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Dementia (n=21)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cancer (n=7)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 life-limiting conditions (n=4)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Parkinson’s (n=1)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 neurological conditions (n=1)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C6769-EC0C-2EC3-E094-ECA5A7EA95C6}"/>
              </a:ext>
            </a:extLst>
          </p:cNvPr>
          <p:cNvSpPr txBox="1"/>
          <p:nvPr/>
        </p:nvSpPr>
        <p:spPr>
          <a:xfrm>
            <a:off x="2146587" y="5029016"/>
            <a:ext cx="36497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Target population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To patients &amp; carers (n=23)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Carer only (n=6)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Primarily to the patient (n=5)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F38B0A1-6299-A0E7-F06D-4BDFA3B82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05" y="5056694"/>
            <a:ext cx="1671082" cy="13432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7331DC-445F-5A3A-1C1E-750A8D8DD372}"/>
              </a:ext>
            </a:extLst>
          </p:cNvPr>
          <p:cNvSpPr txBox="1"/>
          <p:nvPr/>
        </p:nvSpPr>
        <p:spPr>
          <a:xfrm>
            <a:off x="7510803" y="5029016"/>
            <a:ext cx="42056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Intervention timing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Pre-bereavement (n=31)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Pre- and post-bereavement (n=2)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Post-bereavement only (n=1)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F6AD27-1D77-4821-5CA8-CA8BD71A1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303" y="484499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65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e4795f4-38b7-48e9-ad29-a5be0354671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0DD3415DA69746AC52DDD9DC8EB531" ma:contentTypeVersion="18" ma:contentTypeDescription="Create a new document." ma:contentTypeScope="" ma:versionID="d24286cf7d5aec15d15824f018af3f6a">
  <xsd:schema xmlns:xsd="http://www.w3.org/2001/XMLSchema" xmlns:xs="http://www.w3.org/2001/XMLSchema" xmlns:p="http://schemas.microsoft.com/office/2006/metadata/properties" xmlns:ns3="fe4795f4-38b7-48e9-ad29-a5be0354671d" xmlns:ns4="9d988170-e04f-4cf4-8df4-600d27dbc4d8" targetNamespace="http://schemas.microsoft.com/office/2006/metadata/properties" ma:root="true" ma:fieldsID="be0e5561aea75334a661673d4c636b0c" ns3:_="" ns4:_="">
    <xsd:import namespace="fe4795f4-38b7-48e9-ad29-a5be0354671d"/>
    <xsd:import namespace="9d988170-e04f-4cf4-8df4-600d27dbc4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4795f4-38b7-48e9-ad29-a5be035467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88170-e04f-4cf4-8df4-600d27dbc4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CD38D0-F949-48A4-96F4-41E3192C922A}">
  <ds:schemaRefs>
    <ds:schemaRef ds:uri="http://purl.org/dc/terms/"/>
    <ds:schemaRef ds:uri="fe4795f4-38b7-48e9-ad29-a5be0354671d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9d988170-e04f-4cf4-8df4-600d27dbc4d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BB10B88-79B4-4D0C-97B0-06EF21441A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C3BDDF-5064-4DBD-A818-D272E5D8D8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4795f4-38b7-48e9-ad29-a5be0354671d"/>
    <ds:schemaRef ds:uri="9d988170-e04f-4cf4-8df4-600d27dbc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aab77ea-b4a5-49e3-a1e8-d6dd23a1f286}" enabled="0" method="" siteId="{eaab77ea-b4a5-49e3-a1e8-d6dd23a1f2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24808</TotalTime>
  <Words>919</Words>
  <Application>Microsoft Office PowerPoint</Application>
  <PresentationFormat>Widescreen</PresentationFormat>
  <Paragraphs>132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Segoe UI</vt:lpstr>
      <vt:lpstr>Times New Roman</vt:lpstr>
      <vt:lpstr>Wingdings</vt:lpstr>
      <vt:lpstr>Office Theme</vt:lpstr>
      <vt:lpstr>The MusiCARER Project: developing the evidence base for music therapy to support carers pre- and post-bereavement</vt:lpstr>
      <vt:lpstr>“Innovation happens when disciplines collide”</vt:lpstr>
      <vt:lpstr>What is music therapy?</vt:lpstr>
      <vt:lpstr>Music Therapy in Palliative &amp; End-of-life Care</vt:lpstr>
      <vt:lpstr>How do you eat an elephant? One bite at a time</vt:lpstr>
      <vt:lpstr>Music as universal   Let me go,  Gary Barlow  Wake me up when September ends, Green Day  The living years,  Mike + The Mechanics  Fire and rain,  James Taylor </vt:lpstr>
      <vt:lpstr>Music Therapy &amp; Bereavement Support</vt:lpstr>
      <vt:lpstr>Phase 1: Identifying the existing evidence base</vt:lpstr>
      <vt:lpstr>Systematic Review – Overview of Research</vt:lpstr>
      <vt:lpstr>Quality of evidence</vt:lpstr>
      <vt:lpstr>Systematic Review - Qualitative Findings</vt:lpstr>
      <vt:lpstr>Phase 2: Setting the international research agenda</vt:lpstr>
      <vt:lpstr>               Moving forwards together  </vt:lpstr>
      <vt:lpstr>Published research</vt:lpstr>
      <vt:lpstr>Watch this space!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therapy and bereavement</dc:title>
  <dc:creator>Lisa Graham-Wisener</dc:creator>
  <cp:lastModifiedBy>McNeice, Julia</cp:lastModifiedBy>
  <cp:revision>161</cp:revision>
  <dcterms:created xsi:type="dcterms:W3CDTF">2021-08-31T13:34:35Z</dcterms:created>
  <dcterms:modified xsi:type="dcterms:W3CDTF">2024-10-03T12:13:41Z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0x0101009A0DD3415DA69746AC52DDD9DC8EB531</vt:lpwstr>
  </property>
</Properties>
</file>