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8"/>
  </p:notesMasterIdLst>
  <p:sldIdLst>
    <p:sldId id="303" r:id="rId2"/>
    <p:sldId id="304" r:id="rId3"/>
    <p:sldId id="305" r:id="rId4"/>
    <p:sldId id="306" r:id="rId5"/>
    <p:sldId id="307" r:id="rId6"/>
    <p:sldId id="308" r:id="rId7"/>
    <p:sldId id="309" r:id="rId8"/>
    <p:sldId id="310" r:id="rId9"/>
    <p:sldId id="301" r:id="rId10"/>
    <p:sldId id="311" r:id="rId11"/>
    <p:sldId id="312" r:id="rId12"/>
    <p:sldId id="313" r:id="rId13"/>
    <p:sldId id="314" r:id="rId14"/>
    <p:sldId id="315" r:id="rId15"/>
    <p:sldId id="316" r:id="rId16"/>
    <p:sldId id="317" r:id="rId17"/>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orman Aimee" initials="GA" lastIdx="1" clrIdx="0">
    <p:extLst>
      <p:ext uri="{19B8F6BF-5375-455C-9EA6-DF929625EA0E}">
        <p15:presenceInfo xmlns:p15="http://schemas.microsoft.com/office/powerpoint/2012/main" userId="S-1-5-21-299502267-879983540-1417001333-3168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FFCCFF"/>
    <a:srgbClr val="FF33CC"/>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02" autoAdjust="0"/>
    <p:restoredTop sz="86467" autoAdjust="0"/>
  </p:normalViewPr>
  <p:slideViewPr>
    <p:cSldViewPr snapToGrid="0">
      <p:cViewPr varScale="1">
        <p:scale>
          <a:sx n="49" d="100"/>
          <a:sy n="49" d="100"/>
        </p:scale>
        <p:origin x="76" y="800"/>
      </p:cViewPr>
      <p:guideLst/>
    </p:cSldViewPr>
  </p:slideViewPr>
  <p:outlineViewPr>
    <p:cViewPr>
      <p:scale>
        <a:sx n="33" d="100"/>
        <a:sy n="33" d="100"/>
      </p:scale>
      <p:origin x="0" y="-8448"/>
    </p:cViewPr>
  </p:outlin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ALTGRACLUSFR1\UserProfiles$\cliona.christie\Documents\aaMain%20Work%20Documents\Charts\Chart%20-%20Sleep%20Survey%20-%20Areas%20Impacted%20by%20Poor%20Sleep%20Health%20-%202024%2008%2028.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title>
      <c:tx>
        <c:rich>
          <a:bodyPr rot="0" spcFirstLastPara="1" vertOverflow="ellipsis" vert="horz" wrap="square" anchor="ctr" anchorCtr="1"/>
          <a:lstStyle/>
          <a:p>
            <a:pPr>
              <a:defRPr sz="2800" b="0" i="0" u="none" strike="noStrike" kern="1200" spc="0" baseline="0">
                <a:solidFill>
                  <a:schemeClr val="accent6"/>
                </a:solidFill>
                <a:latin typeface="Trebuchet MS" panose="020B0603020202020204" pitchFamily="34" charset="0"/>
                <a:ea typeface="+mn-ea"/>
                <a:cs typeface="+mn-cs"/>
              </a:defRPr>
            </a:pPr>
            <a:endParaRPr lang="en-US" sz="3200" dirty="0">
              <a:solidFill>
                <a:schemeClr val="accent1"/>
              </a:solidFill>
              <a:latin typeface="Trebuchet MS" panose="020B0603020202020204" pitchFamily="34" charset="0"/>
            </a:endParaRPr>
          </a:p>
          <a:p>
            <a:pPr>
              <a:defRPr sz="2800">
                <a:solidFill>
                  <a:schemeClr val="accent6"/>
                </a:solidFill>
                <a:latin typeface="Trebuchet MS" panose="020B0603020202020204" pitchFamily="34" charset="0"/>
              </a:defRPr>
            </a:pPr>
            <a:endParaRPr lang="en-US" sz="2800" dirty="0">
              <a:solidFill>
                <a:schemeClr val="accent6"/>
              </a:solidFill>
              <a:latin typeface="Trebuchet MS" panose="020B0603020202020204" pitchFamily="34" charset="0"/>
            </a:endParaRPr>
          </a:p>
        </c:rich>
      </c:tx>
      <c:layout>
        <c:manualLayout>
          <c:xMode val="edge"/>
          <c:yMode val="edge"/>
          <c:x val="0.15446900805956362"/>
          <c:y val="0"/>
        </c:manualLayout>
      </c:layout>
      <c:overlay val="0"/>
      <c:spPr>
        <a:noFill/>
        <a:ln>
          <a:noFill/>
        </a:ln>
        <a:effectLst/>
      </c:spPr>
      <c:txPr>
        <a:bodyPr rot="0" spcFirstLastPara="1" vertOverflow="ellipsis" vert="horz" wrap="square" anchor="ctr" anchorCtr="1"/>
        <a:lstStyle/>
        <a:p>
          <a:pPr>
            <a:defRPr sz="2800" b="0" i="0" u="none" strike="noStrike" kern="1200" spc="0" baseline="0">
              <a:solidFill>
                <a:schemeClr val="accent6"/>
              </a:solidFill>
              <a:latin typeface="Trebuchet MS" panose="020B0603020202020204" pitchFamily="34" charset="0"/>
              <a:ea typeface="+mn-ea"/>
              <a:cs typeface="+mn-cs"/>
            </a:defRPr>
          </a:pPr>
          <a:endParaRPr lang="en-US"/>
        </a:p>
      </c:txPr>
    </c:title>
    <c:autoTitleDeleted val="0"/>
    <c:plotArea>
      <c:layout/>
      <c:barChart>
        <c:barDir val="col"/>
        <c:grouping val="clustered"/>
        <c:varyColors val="0"/>
        <c:ser>
          <c:idx val="0"/>
          <c:order val="0"/>
          <c:tx>
            <c:strRef>
              <c:f>Sheet1!$B$1</c:f>
              <c:strCache>
                <c:ptCount val="1"/>
                <c:pt idx="0">
                  <c:v>Areas Impacted by Poor Sleep Health</c:v>
                </c:pt>
              </c:strCache>
            </c:strRef>
          </c:tx>
          <c:spPr>
            <a:gradFill flip="none" rotWithShape="1">
              <a:gsLst>
                <a:gs pos="0">
                  <a:schemeClr val="accent5">
                    <a:lumMod val="60000"/>
                    <a:lumOff val="40000"/>
                    <a:shade val="30000"/>
                    <a:satMod val="115000"/>
                  </a:schemeClr>
                </a:gs>
                <a:gs pos="50000">
                  <a:schemeClr val="accent5">
                    <a:lumMod val="60000"/>
                    <a:lumOff val="40000"/>
                    <a:shade val="67500"/>
                    <a:satMod val="115000"/>
                  </a:schemeClr>
                </a:gs>
                <a:gs pos="100000">
                  <a:schemeClr val="accent5">
                    <a:lumMod val="60000"/>
                    <a:lumOff val="40000"/>
                    <a:shade val="100000"/>
                    <a:satMod val="115000"/>
                  </a:schemeClr>
                </a:gs>
              </a:gsLst>
              <a:lin ang="5400000" scaled="1"/>
              <a:tileRect/>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Mental health and wellbeing </c:v>
                </c:pt>
                <c:pt idx="1">
                  <c:v>Emotional health and wellbeing </c:v>
                </c:pt>
                <c:pt idx="2">
                  <c:v>Physical health and wellbeing </c:v>
                </c:pt>
                <c:pt idx="3">
                  <c:v>Impact on social health</c:v>
                </c:pt>
                <c:pt idx="4">
                  <c:v>Family health and dynamics </c:v>
                </c:pt>
                <c:pt idx="5">
                  <c:v>Impact on work </c:v>
                </c:pt>
                <c:pt idx="6">
                  <c:v>Educational impact </c:v>
                </c:pt>
              </c:strCache>
            </c:strRef>
          </c:cat>
          <c:val>
            <c:numRef>
              <c:f>Sheet1!$B$2:$B$8</c:f>
              <c:numCache>
                <c:formatCode>General</c:formatCode>
                <c:ptCount val="7"/>
                <c:pt idx="0">
                  <c:v>212</c:v>
                </c:pt>
                <c:pt idx="1">
                  <c:v>199</c:v>
                </c:pt>
                <c:pt idx="2">
                  <c:v>190</c:v>
                </c:pt>
                <c:pt idx="3">
                  <c:v>169</c:v>
                </c:pt>
                <c:pt idx="4">
                  <c:v>156</c:v>
                </c:pt>
                <c:pt idx="5">
                  <c:v>139</c:v>
                </c:pt>
                <c:pt idx="6">
                  <c:v>106</c:v>
                </c:pt>
              </c:numCache>
            </c:numRef>
          </c:val>
          <c:extLst>
            <c:ext xmlns:c16="http://schemas.microsoft.com/office/drawing/2014/chart" uri="{C3380CC4-5D6E-409C-BE32-E72D297353CC}">
              <c16:uniqueId val="{00000000-C8C1-4D0F-8D63-164DD09B1F71}"/>
            </c:ext>
          </c:extLst>
        </c:ser>
        <c:dLbls>
          <c:dLblPos val="inEnd"/>
          <c:showLegendKey val="0"/>
          <c:showVal val="1"/>
          <c:showCatName val="0"/>
          <c:showSerName val="0"/>
          <c:showPercent val="0"/>
          <c:showBubbleSize val="0"/>
        </c:dLbls>
        <c:gapWidth val="219"/>
        <c:overlap val="-27"/>
        <c:axId val="516177512"/>
        <c:axId val="516180792"/>
      </c:barChart>
      <c:catAx>
        <c:axId val="5161775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accent1">
                    <a:lumMod val="75000"/>
                  </a:schemeClr>
                </a:solidFill>
                <a:latin typeface="Trebuchet MS" panose="020B0603020202020204" pitchFamily="34" charset="0"/>
                <a:ea typeface="+mn-ea"/>
                <a:cs typeface="+mn-cs"/>
              </a:defRPr>
            </a:pPr>
            <a:endParaRPr lang="en-US"/>
          </a:p>
        </c:txPr>
        <c:crossAx val="516180792"/>
        <c:crosses val="autoZero"/>
        <c:auto val="1"/>
        <c:lblAlgn val="ctr"/>
        <c:lblOffset val="100"/>
        <c:noMultiLvlLbl val="0"/>
      </c:catAx>
      <c:valAx>
        <c:axId val="51618079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accent1">
                        <a:lumMod val="75000"/>
                      </a:schemeClr>
                    </a:solidFill>
                    <a:latin typeface="+mn-lt"/>
                    <a:ea typeface="+mn-ea"/>
                    <a:cs typeface="+mn-cs"/>
                  </a:defRPr>
                </a:pPr>
                <a:r>
                  <a:rPr lang="en-GB" sz="1600">
                    <a:solidFill>
                      <a:schemeClr val="accent1">
                        <a:lumMod val="75000"/>
                      </a:schemeClr>
                    </a:solidFill>
                  </a:rPr>
                  <a:t>Number of Responses</a:t>
                </a:r>
              </a:p>
            </c:rich>
          </c:tx>
          <c:overlay val="0"/>
          <c:spPr>
            <a:noFill/>
            <a:ln>
              <a:noFill/>
            </a:ln>
            <a:effectLst/>
          </c:spPr>
          <c:txPr>
            <a:bodyPr rot="-5400000" spcFirstLastPara="1" vertOverflow="ellipsis" vert="horz" wrap="square" anchor="ctr" anchorCtr="1"/>
            <a:lstStyle/>
            <a:p>
              <a:pPr>
                <a:defRPr sz="1600" b="0" i="0" u="none" strike="noStrike" kern="1200" baseline="0">
                  <a:solidFill>
                    <a:schemeClr val="accent1">
                      <a:lumMod val="7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16177512"/>
        <c:crosses val="autoZero"/>
        <c:crossBetween val="between"/>
      </c:valAx>
      <c:spPr>
        <a:solidFill>
          <a:schemeClr val="accent4">
            <a:lumMod val="20000"/>
            <a:lumOff val="80000"/>
          </a:schemeClr>
        </a:solid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7">
  <a:schemeClr val="accent4"/>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A6414B-1193-4479-A163-FADDD426D0BC}" type="doc">
      <dgm:prSet loTypeId="urn:microsoft.com/office/officeart/2005/8/layout/pyramid1" loCatId="pyramid" qsTypeId="urn:microsoft.com/office/officeart/2005/8/quickstyle/simple1" qsCatId="simple" csTypeId="urn:microsoft.com/office/officeart/2005/8/colors/accent1_2" csCatId="accent1" phldr="1"/>
      <dgm:spPr/>
    </dgm:pt>
    <dgm:pt modelId="{9A2DD83C-72A1-40B9-9BEC-F982A5BDD4EC}">
      <dgm:prSet phldrT="[Text]" custT="1"/>
      <dgm:spPr>
        <a:solidFill>
          <a:srgbClr val="9999FF"/>
        </a:solidFill>
      </dgm:spPr>
      <dgm:t>
        <a:bodyPr/>
        <a:lstStyle/>
        <a:p>
          <a:endParaRPr lang="en-US" sz="1200" dirty="0"/>
        </a:p>
        <a:p>
          <a:endParaRPr lang="en-US" sz="1200" dirty="0"/>
        </a:p>
        <a:p>
          <a:r>
            <a:rPr lang="en-US" sz="1200" dirty="0"/>
            <a:t>Highly </a:t>
          </a:r>
        </a:p>
        <a:p>
          <a:r>
            <a:rPr lang="en-US" sz="1200" dirty="0"/>
            <a:t>Specialised</a:t>
          </a:r>
        </a:p>
        <a:p>
          <a:r>
            <a:rPr lang="en-US" sz="1200" dirty="0"/>
            <a:t> Sleep</a:t>
          </a:r>
        </a:p>
        <a:p>
          <a:r>
            <a:rPr lang="en-US" sz="1200" dirty="0"/>
            <a:t> Clinic</a:t>
          </a:r>
        </a:p>
      </dgm:t>
    </dgm:pt>
    <dgm:pt modelId="{0851620E-8566-47E1-A8B0-4B4AF4496B42}" type="parTrans" cxnId="{4256173F-6E22-4A07-92B6-21C85C251B51}">
      <dgm:prSet/>
      <dgm:spPr/>
      <dgm:t>
        <a:bodyPr/>
        <a:lstStyle/>
        <a:p>
          <a:endParaRPr lang="en-US" sz="1200"/>
        </a:p>
      </dgm:t>
    </dgm:pt>
    <dgm:pt modelId="{A5928E67-9CD6-4497-9975-864989C1D895}" type="sibTrans" cxnId="{4256173F-6E22-4A07-92B6-21C85C251B51}">
      <dgm:prSet/>
      <dgm:spPr/>
      <dgm:t>
        <a:bodyPr/>
        <a:lstStyle/>
        <a:p>
          <a:endParaRPr lang="en-US" sz="1200"/>
        </a:p>
      </dgm:t>
    </dgm:pt>
    <dgm:pt modelId="{78ABC61A-5385-4426-AA05-648F8E8765AB}">
      <dgm:prSet phldrT="[Text]" custT="1"/>
      <dgm:spPr>
        <a:solidFill>
          <a:srgbClr val="FF99FF"/>
        </a:solidFill>
      </dgm:spPr>
      <dgm:t>
        <a:bodyPr/>
        <a:lstStyle/>
        <a:p>
          <a:r>
            <a:rPr lang="en-US" sz="1200" dirty="0"/>
            <a:t>MDT Specialised Sleep Clinics</a:t>
          </a:r>
        </a:p>
      </dgm:t>
    </dgm:pt>
    <dgm:pt modelId="{B168B8AB-9146-4F9C-81B7-D15B45E1FD04}" type="parTrans" cxnId="{E57AC744-D4A2-46D4-B8A0-EB7104E3B5E2}">
      <dgm:prSet/>
      <dgm:spPr/>
      <dgm:t>
        <a:bodyPr/>
        <a:lstStyle/>
        <a:p>
          <a:endParaRPr lang="en-US" sz="1200"/>
        </a:p>
      </dgm:t>
    </dgm:pt>
    <dgm:pt modelId="{10F2EA1F-49CB-4784-9496-EF1480C08150}" type="sibTrans" cxnId="{E57AC744-D4A2-46D4-B8A0-EB7104E3B5E2}">
      <dgm:prSet/>
      <dgm:spPr/>
      <dgm:t>
        <a:bodyPr/>
        <a:lstStyle/>
        <a:p>
          <a:endParaRPr lang="en-US" sz="1200"/>
        </a:p>
      </dgm:t>
    </dgm:pt>
    <dgm:pt modelId="{00283A58-4C22-428A-9EEA-EF13E8FAFA15}">
      <dgm:prSet phldrT="[Text]" custT="1"/>
      <dgm:spPr>
        <a:solidFill>
          <a:schemeClr val="accent2">
            <a:lumMod val="60000"/>
            <a:lumOff val="40000"/>
          </a:schemeClr>
        </a:solidFill>
      </dgm:spPr>
      <dgm:t>
        <a:bodyPr/>
        <a:lstStyle/>
        <a:p>
          <a:r>
            <a:rPr lang="en-US" sz="1200" dirty="0"/>
            <a:t>Staff Awareness</a:t>
          </a:r>
        </a:p>
      </dgm:t>
    </dgm:pt>
    <dgm:pt modelId="{FE8A0AA8-97CA-4FDE-8E03-77CC0C7DC9B5}" type="parTrans" cxnId="{E1EE1ABA-CCD4-4268-91D3-E5E0460797E4}">
      <dgm:prSet/>
      <dgm:spPr/>
      <dgm:t>
        <a:bodyPr/>
        <a:lstStyle/>
        <a:p>
          <a:endParaRPr lang="en-US" sz="1200"/>
        </a:p>
      </dgm:t>
    </dgm:pt>
    <dgm:pt modelId="{86B91D49-D31F-4237-AAA2-B250C8CBA1A0}" type="sibTrans" cxnId="{E1EE1ABA-CCD4-4268-91D3-E5E0460797E4}">
      <dgm:prSet/>
      <dgm:spPr/>
      <dgm:t>
        <a:bodyPr/>
        <a:lstStyle/>
        <a:p>
          <a:endParaRPr lang="en-US" sz="1200"/>
        </a:p>
      </dgm:t>
    </dgm:pt>
    <dgm:pt modelId="{8EAFA1FC-EF5F-4F4C-B338-D98D2A8D10FF}">
      <dgm:prSet phldrT="[Text]" custT="1"/>
      <dgm:spPr>
        <a:solidFill>
          <a:srgbClr val="FF99CC"/>
        </a:solidFill>
      </dgm:spPr>
      <dgm:t>
        <a:bodyPr/>
        <a:lstStyle/>
        <a:p>
          <a:r>
            <a:rPr lang="en-US" sz="1200" dirty="0"/>
            <a:t>More Complex Issues e.g. Medical/Psychiatric Issues</a:t>
          </a:r>
        </a:p>
      </dgm:t>
    </dgm:pt>
    <dgm:pt modelId="{1B54ECC8-EF20-49B4-BE7A-4CE0D40FCABF}" type="parTrans" cxnId="{994AB6BF-3D77-4C23-93BB-0C95D8BD5398}">
      <dgm:prSet/>
      <dgm:spPr/>
      <dgm:t>
        <a:bodyPr/>
        <a:lstStyle/>
        <a:p>
          <a:endParaRPr lang="en-US" sz="1200"/>
        </a:p>
      </dgm:t>
    </dgm:pt>
    <dgm:pt modelId="{2B0AF498-903D-4F33-929C-FF08A6698847}" type="sibTrans" cxnId="{994AB6BF-3D77-4C23-93BB-0C95D8BD5398}">
      <dgm:prSet/>
      <dgm:spPr/>
      <dgm:t>
        <a:bodyPr/>
        <a:lstStyle/>
        <a:p>
          <a:endParaRPr lang="en-US" sz="1200"/>
        </a:p>
      </dgm:t>
    </dgm:pt>
    <dgm:pt modelId="{BF832E29-C7F6-4F87-B993-808F2138C504}">
      <dgm:prSet phldrT="[Text]" custT="1"/>
      <dgm:spPr>
        <a:solidFill>
          <a:srgbClr val="FF9999"/>
        </a:solidFill>
      </dgm:spPr>
      <dgm:t>
        <a:bodyPr/>
        <a:lstStyle/>
        <a:p>
          <a:r>
            <a:rPr lang="en-US" sz="1200" dirty="0"/>
            <a:t>Targeted</a:t>
          </a:r>
        </a:p>
      </dgm:t>
    </dgm:pt>
    <dgm:pt modelId="{9BD8F080-1EF8-4990-9434-03C8B129DB57}" type="parTrans" cxnId="{414D8AB6-DCF0-4B4A-84A4-735F9A5C953E}">
      <dgm:prSet/>
      <dgm:spPr/>
      <dgm:t>
        <a:bodyPr/>
        <a:lstStyle/>
        <a:p>
          <a:endParaRPr lang="en-US" sz="1200"/>
        </a:p>
      </dgm:t>
    </dgm:pt>
    <dgm:pt modelId="{3253CFE4-A317-44C8-AA23-CEEA1C04735B}" type="sibTrans" cxnId="{414D8AB6-DCF0-4B4A-84A4-735F9A5C953E}">
      <dgm:prSet/>
      <dgm:spPr/>
      <dgm:t>
        <a:bodyPr/>
        <a:lstStyle/>
        <a:p>
          <a:endParaRPr lang="en-US" sz="1200"/>
        </a:p>
      </dgm:t>
    </dgm:pt>
    <dgm:pt modelId="{546BB9E9-E6EE-4E56-90B4-218CC75FFEB7}">
      <dgm:prSet phldrT="[Text]" custT="1"/>
      <dgm:spPr>
        <a:solidFill>
          <a:srgbClr val="FF9966"/>
        </a:solidFill>
      </dgm:spPr>
      <dgm:t>
        <a:bodyPr/>
        <a:lstStyle/>
        <a:p>
          <a:r>
            <a:rPr lang="en-US" sz="1200" dirty="0"/>
            <a:t>Universal</a:t>
          </a:r>
        </a:p>
      </dgm:t>
    </dgm:pt>
    <dgm:pt modelId="{5EFDBE63-F895-465D-82F4-777923CCC806}" type="parTrans" cxnId="{552E7A7D-A140-476A-BB3E-E84264CFE5D1}">
      <dgm:prSet/>
      <dgm:spPr/>
      <dgm:t>
        <a:bodyPr/>
        <a:lstStyle/>
        <a:p>
          <a:endParaRPr lang="en-US" sz="1200"/>
        </a:p>
      </dgm:t>
    </dgm:pt>
    <dgm:pt modelId="{39476E16-0342-41A3-A9F0-2C2CC0611967}" type="sibTrans" cxnId="{552E7A7D-A140-476A-BB3E-E84264CFE5D1}">
      <dgm:prSet/>
      <dgm:spPr/>
      <dgm:t>
        <a:bodyPr/>
        <a:lstStyle/>
        <a:p>
          <a:endParaRPr lang="en-US" sz="1200"/>
        </a:p>
      </dgm:t>
    </dgm:pt>
    <dgm:pt modelId="{DF828C41-3018-465C-B9F0-DAF4E37C8532}" type="pres">
      <dgm:prSet presAssocID="{43A6414B-1193-4479-A163-FADDD426D0BC}" presName="Name0" presStyleCnt="0">
        <dgm:presLayoutVars>
          <dgm:dir/>
          <dgm:animLvl val="lvl"/>
          <dgm:resizeHandles val="exact"/>
        </dgm:presLayoutVars>
      </dgm:prSet>
      <dgm:spPr/>
    </dgm:pt>
    <dgm:pt modelId="{5C5BE858-E1BC-4CBF-AC1C-87FC3C3E09DB}" type="pres">
      <dgm:prSet presAssocID="{9A2DD83C-72A1-40B9-9BEC-F982A5BDD4EC}" presName="Name8" presStyleCnt="0"/>
      <dgm:spPr/>
    </dgm:pt>
    <dgm:pt modelId="{46BDDE12-3E6A-4B88-B756-B50489D4D420}" type="pres">
      <dgm:prSet presAssocID="{9A2DD83C-72A1-40B9-9BEC-F982A5BDD4EC}" presName="level" presStyleLbl="node1" presStyleIdx="0" presStyleCnt="6" custScaleY="29189">
        <dgm:presLayoutVars>
          <dgm:chMax val="1"/>
          <dgm:bulletEnabled val="1"/>
        </dgm:presLayoutVars>
      </dgm:prSet>
      <dgm:spPr/>
    </dgm:pt>
    <dgm:pt modelId="{4C202585-52E0-4C60-8EB4-60598A80FF0B}" type="pres">
      <dgm:prSet presAssocID="{9A2DD83C-72A1-40B9-9BEC-F982A5BDD4EC}" presName="levelTx" presStyleLbl="revTx" presStyleIdx="0" presStyleCnt="0">
        <dgm:presLayoutVars>
          <dgm:chMax val="1"/>
          <dgm:bulletEnabled val="1"/>
        </dgm:presLayoutVars>
      </dgm:prSet>
      <dgm:spPr/>
    </dgm:pt>
    <dgm:pt modelId="{1CCBAB59-5A3F-4FFC-9157-139724E77B61}" type="pres">
      <dgm:prSet presAssocID="{78ABC61A-5385-4426-AA05-648F8E8765AB}" presName="Name8" presStyleCnt="0"/>
      <dgm:spPr/>
    </dgm:pt>
    <dgm:pt modelId="{35765874-1A7A-46BF-AC2B-0936852D3FE2}" type="pres">
      <dgm:prSet presAssocID="{78ABC61A-5385-4426-AA05-648F8E8765AB}" presName="level" presStyleLbl="node1" presStyleIdx="1" presStyleCnt="6" custScaleY="12673">
        <dgm:presLayoutVars>
          <dgm:chMax val="1"/>
          <dgm:bulletEnabled val="1"/>
        </dgm:presLayoutVars>
      </dgm:prSet>
      <dgm:spPr/>
    </dgm:pt>
    <dgm:pt modelId="{3B7A392E-1109-4FE3-8519-84E960790204}" type="pres">
      <dgm:prSet presAssocID="{78ABC61A-5385-4426-AA05-648F8E8765AB}" presName="levelTx" presStyleLbl="revTx" presStyleIdx="0" presStyleCnt="0">
        <dgm:presLayoutVars>
          <dgm:chMax val="1"/>
          <dgm:bulletEnabled val="1"/>
        </dgm:presLayoutVars>
      </dgm:prSet>
      <dgm:spPr/>
    </dgm:pt>
    <dgm:pt modelId="{80EFF964-1054-4F3C-B676-D95DC2CBB4C5}" type="pres">
      <dgm:prSet presAssocID="{8EAFA1FC-EF5F-4F4C-B338-D98D2A8D10FF}" presName="Name8" presStyleCnt="0"/>
      <dgm:spPr/>
    </dgm:pt>
    <dgm:pt modelId="{BE5E07AA-7872-48A3-A996-B4B9B7DA7D66}" type="pres">
      <dgm:prSet presAssocID="{8EAFA1FC-EF5F-4F4C-B338-D98D2A8D10FF}" presName="level" presStyleLbl="node1" presStyleIdx="2" presStyleCnt="6" custScaleY="13575">
        <dgm:presLayoutVars>
          <dgm:chMax val="1"/>
          <dgm:bulletEnabled val="1"/>
        </dgm:presLayoutVars>
      </dgm:prSet>
      <dgm:spPr/>
    </dgm:pt>
    <dgm:pt modelId="{15AF41E3-C7AD-454D-89ED-B22EDFC2D346}" type="pres">
      <dgm:prSet presAssocID="{8EAFA1FC-EF5F-4F4C-B338-D98D2A8D10FF}" presName="levelTx" presStyleLbl="revTx" presStyleIdx="0" presStyleCnt="0">
        <dgm:presLayoutVars>
          <dgm:chMax val="1"/>
          <dgm:bulletEnabled val="1"/>
        </dgm:presLayoutVars>
      </dgm:prSet>
      <dgm:spPr/>
    </dgm:pt>
    <dgm:pt modelId="{1E79AA8B-04BF-4FB2-AA48-C15419B42B2B}" type="pres">
      <dgm:prSet presAssocID="{BF832E29-C7F6-4F87-B993-808F2138C504}" presName="Name8" presStyleCnt="0"/>
      <dgm:spPr/>
    </dgm:pt>
    <dgm:pt modelId="{D99F9808-A0DE-455D-B2B7-70696B37E887}" type="pres">
      <dgm:prSet presAssocID="{BF832E29-C7F6-4F87-B993-808F2138C504}" presName="level" presStyleLbl="node1" presStyleIdx="3" presStyleCnt="6" custScaleY="14055">
        <dgm:presLayoutVars>
          <dgm:chMax val="1"/>
          <dgm:bulletEnabled val="1"/>
        </dgm:presLayoutVars>
      </dgm:prSet>
      <dgm:spPr/>
    </dgm:pt>
    <dgm:pt modelId="{47C9E581-A5C1-4670-B96B-95ECDAA70436}" type="pres">
      <dgm:prSet presAssocID="{BF832E29-C7F6-4F87-B993-808F2138C504}" presName="levelTx" presStyleLbl="revTx" presStyleIdx="0" presStyleCnt="0">
        <dgm:presLayoutVars>
          <dgm:chMax val="1"/>
          <dgm:bulletEnabled val="1"/>
        </dgm:presLayoutVars>
      </dgm:prSet>
      <dgm:spPr/>
    </dgm:pt>
    <dgm:pt modelId="{055F7CCF-AC48-47B5-BE24-E67769BFEBE8}" type="pres">
      <dgm:prSet presAssocID="{546BB9E9-E6EE-4E56-90B4-218CC75FFEB7}" presName="Name8" presStyleCnt="0"/>
      <dgm:spPr/>
    </dgm:pt>
    <dgm:pt modelId="{8E7AF61A-F78C-43B8-AE01-892C73CF8EC3}" type="pres">
      <dgm:prSet presAssocID="{546BB9E9-E6EE-4E56-90B4-218CC75FFEB7}" presName="level" presStyleLbl="node1" presStyleIdx="4" presStyleCnt="6" custScaleY="14585">
        <dgm:presLayoutVars>
          <dgm:chMax val="1"/>
          <dgm:bulletEnabled val="1"/>
        </dgm:presLayoutVars>
      </dgm:prSet>
      <dgm:spPr/>
    </dgm:pt>
    <dgm:pt modelId="{93CB7D81-E7ED-4381-B2DB-1A2E5F3F627B}" type="pres">
      <dgm:prSet presAssocID="{546BB9E9-E6EE-4E56-90B4-218CC75FFEB7}" presName="levelTx" presStyleLbl="revTx" presStyleIdx="0" presStyleCnt="0">
        <dgm:presLayoutVars>
          <dgm:chMax val="1"/>
          <dgm:bulletEnabled val="1"/>
        </dgm:presLayoutVars>
      </dgm:prSet>
      <dgm:spPr/>
    </dgm:pt>
    <dgm:pt modelId="{452ECB84-8D1E-473B-896F-8D62B3C3651D}" type="pres">
      <dgm:prSet presAssocID="{00283A58-4C22-428A-9EEA-EF13E8FAFA15}" presName="Name8" presStyleCnt="0"/>
      <dgm:spPr/>
    </dgm:pt>
    <dgm:pt modelId="{CB9AEC35-1229-49F7-BA9B-031F14678F03}" type="pres">
      <dgm:prSet presAssocID="{00283A58-4C22-428A-9EEA-EF13E8FAFA15}" presName="level" presStyleLbl="node1" presStyleIdx="5" presStyleCnt="6" custScaleY="18187" custLinFactNeighborY="-195">
        <dgm:presLayoutVars>
          <dgm:chMax val="1"/>
          <dgm:bulletEnabled val="1"/>
        </dgm:presLayoutVars>
      </dgm:prSet>
      <dgm:spPr/>
    </dgm:pt>
    <dgm:pt modelId="{763A21D2-EA1E-495F-B259-E8D39956AE31}" type="pres">
      <dgm:prSet presAssocID="{00283A58-4C22-428A-9EEA-EF13E8FAFA15}" presName="levelTx" presStyleLbl="revTx" presStyleIdx="0" presStyleCnt="0">
        <dgm:presLayoutVars>
          <dgm:chMax val="1"/>
          <dgm:bulletEnabled val="1"/>
        </dgm:presLayoutVars>
      </dgm:prSet>
      <dgm:spPr/>
    </dgm:pt>
  </dgm:ptLst>
  <dgm:cxnLst>
    <dgm:cxn modelId="{44702303-74BE-49F8-9623-DFDCFE150489}" type="presOf" srcId="{BF832E29-C7F6-4F87-B993-808F2138C504}" destId="{47C9E581-A5C1-4670-B96B-95ECDAA70436}" srcOrd="1" destOrd="0" presId="urn:microsoft.com/office/officeart/2005/8/layout/pyramid1"/>
    <dgm:cxn modelId="{A44BCB06-7DA4-4AAE-8B97-8206A4628FDD}" type="presOf" srcId="{00283A58-4C22-428A-9EEA-EF13E8FAFA15}" destId="{763A21D2-EA1E-495F-B259-E8D39956AE31}" srcOrd="1" destOrd="0" presId="urn:microsoft.com/office/officeart/2005/8/layout/pyramid1"/>
    <dgm:cxn modelId="{A736210F-BA53-4D9F-94C4-51FC90E52640}" type="presOf" srcId="{8EAFA1FC-EF5F-4F4C-B338-D98D2A8D10FF}" destId="{BE5E07AA-7872-48A3-A996-B4B9B7DA7D66}" srcOrd="0" destOrd="0" presId="urn:microsoft.com/office/officeart/2005/8/layout/pyramid1"/>
    <dgm:cxn modelId="{8B685F2F-5140-465C-B9B7-CB7E5507BE33}" type="presOf" srcId="{8EAFA1FC-EF5F-4F4C-B338-D98D2A8D10FF}" destId="{15AF41E3-C7AD-454D-89ED-B22EDFC2D346}" srcOrd="1" destOrd="0" presId="urn:microsoft.com/office/officeart/2005/8/layout/pyramid1"/>
    <dgm:cxn modelId="{4256173F-6E22-4A07-92B6-21C85C251B51}" srcId="{43A6414B-1193-4479-A163-FADDD426D0BC}" destId="{9A2DD83C-72A1-40B9-9BEC-F982A5BDD4EC}" srcOrd="0" destOrd="0" parTransId="{0851620E-8566-47E1-A8B0-4B4AF4496B42}" sibTransId="{A5928E67-9CD6-4497-9975-864989C1D895}"/>
    <dgm:cxn modelId="{E57AC744-D4A2-46D4-B8A0-EB7104E3B5E2}" srcId="{43A6414B-1193-4479-A163-FADDD426D0BC}" destId="{78ABC61A-5385-4426-AA05-648F8E8765AB}" srcOrd="1" destOrd="0" parTransId="{B168B8AB-9146-4F9C-81B7-D15B45E1FD04}" sibTransId="{10F2EA1F-49CB-4784-9496-EF1480C08150}"/>
    <dgm:cxn modelId="{0C3F1A6C-C299-4C84-9DFE-723CE6531F37}" type="presOf" srcId="{9A2DD83C-72A1-40B9-9BEC-F982A5BDD4EC}" destId="{4C202585-52E0-4C60-8EB4-60598A80FF0B}" srcOrd="1" destOrd="0" presId="urn:microsoft.com/office/officeart/2005/8/layout/pyramid1"/>
    <dgm:cxn modelId="{2FA23255-06B3-4171-9F83-F54835334D13}" type="presOf" srcId="{BF832E29-C7F6-4F87-B993-808F2138C504}" destId="{D99F9808-A0DE-455D-B2B7-70696B37E887}" srcOrd="0" destOrd="0" presId="urn:microsoft.com/office/officeart/2005/8/layout/pyramid1"/>
    <dgm:cxn modelId="{552E7A7D-A140-476A-BB3E-E84264CFE5D1}" srcId="{43A6414B-1193-4479-A163-FADDD426D0BC}" destId="{546BB9E9-E6EE-4E56-90B4-218CC75FFEB7}" srcOrd="4" destOrd="0" parTransId="{5EFDBE63-F895-465D-82F4-777923CCC806}" sibTransId="{39476E16-0342-41A3-A9F0-2C2CC0611967}"/>
    <dgm:cxn modelId="{E6F72297-81D4-4A2B-81D2-21A331F83BA9}" type="presOf" srcId="{43A6414B-1193-4479-A163-FADDD426D0BC}" destId="{DF828C41-3018-465C-B9F0-DAF4E37C8532}" srcOrd="0" destOrd="0" presId="urn:microsoft.com/office/officeart/2005/8/layout/pyramid1"/>
    <dgm:cxn modelId="{886BCB98-BD51-4058-A76F-41EBE00A6190}" type="presOf" srcId="{546BB9E9-E6EE-4E56-90B4-218CC75FFEB7}" destId="{8E7AF61A-F78C-43B8-AE01-892C73CF8EC3}" srcOrd="0" destOrd="0" presId="urn:microsoft.com/office/officeart/2005/8/layout/pyramid1"/>
    <dgm:cxn modelId="{92FD949C-DE07-48C9-BCEE-D002493AE07F}" type="presOf" srcId="{00283A58-4C22-428A-9EEA-EF13E8FAFA15}" destId="{CB9AEC35-1229-49F7-BA9B-031F14678F03}" srcOrd="0" destOrd="0" presId="urn:microsoft.com/office/officeart/2005/8/layout/pyramid1"/>
    <dgm:cxn modelId="{414D8AB6-DCF0-4B4A-84A4-735F9A5C953E}" srcId="{43A6414B-1193-4479-A163-FADDD426D0BC}" destId="{BF832E29-C7F6-4F87-B993-808F2138C504}" srcOrd="3" destOrd="0" parTransId="{9BD8F080-1EF8-4990-9434-03C8B129DB57}" sibTransId="{3253CFE4-A317-44C8-AA23-CEEA1C04735B}"/>
    <dgm:cxn modelId="{E1EE1ABA-CCD4-4268-91D3-E5E0460797E4}" srcId="{43A6414B-1193-4479-A163-FADDD426D0BC}" destId="{00283A58-4C22-428A-9EEA-EF13E8FAFA15}" srcOrd="5" destOrd="0" parTransId="{FE8A0AA8-97CA-4FDE-8E03-77CC0C7DC9B5}" sibTransId="{86B91D49-D31F-4237-AAA2-B250C8CBA1A0}"/>
    <dgm:cxn modelId="{F42783BC-E083-4AFC-A084-14F17DDBE589}" type="presOf" srcId="{546BB9E9-E6EE-4E56-90B4-218CC75FFEB7}" destId="{93CB7D81-E7ED-4381-B2DB-1A2E5F3F627B}" srcOrd="1" destOrd="0" presId="urn:microsoft.com/office/officeart/2005/8/layout/pyramid1"/>
    <dgm:cxn modelId="{994AB6BF-3D77-4C23-93BB-0C95D8BD5398}" srcId="{43A6414B-1193-4479-A163-FADDD426D0BC}" destId="{8EAFA1FC-EF5F-4F4C-B338-D98D2A8D10FF}" srcOrd="2" destOrd="0" parTransId="{1B54ECC8-EF20-49B4-BE7A-4CE0D40FCABF}" sibTransId="{2B0AF498-903D-4F33-929C-FF08A6698847}"/>
    <dgm:cxn modelId="{1FBA33E9-9B18-4157-8E57-582E82AA7E8E}" type="presOf" srcId="{78ABC61A-5385-4426-AA05-648F8E8765AB}" destId="{35765874-1A7A-46BF-AC2B-0936852D3FE2}" srcOrd="0" destOrd="0" presId="urn:microsoft.com/office/officeart/2005/8/layout/pyramid1"/>
    <dgm:cxn modelId="{E7EC22F9-9F89-494C-87B1-9EDCAA593393}" type="presOf" srcId="{78ABC61A-5385-4426-AA05-648F8E8765AB}" destId="{3B7A392E-1109-4FE3-8519-84E960790204}" srcOrd="1" destOrd="0" presId="urn:microsoft.com/office/officeart/2005/8/layout/pyramid1"/>
    <dgm:cxn modelId="{4CB2AFFA-67E4-4373-ABAF-4B694D9A0A09}" type="presOf" srcId="{9A2DD83C-72A1-40B9-9BEC-F982A5BDD4EC}" destId="{46BDDE12-3E6A-4B88-B756-B50489D4D420}" srcOrd="0" destOrd="0" presId="urn:microsoft.com/office/officeart/2005/8/layout/pyramid1"/>
    <dgm:cxn modelId="{A1036344-F5BE-4B2F-98A9-1C867C86C970}" type="presParOf" srcId="{DF828C41-3018-465C-B9F0-DAF4E37C8532}" destId="{5C5BE858-E1BC-4CBF-AC1C-87FC3C3E09DB}" srcOrd="0" destOrd="0" presId="urn:microsoft.com/office/officeart/2005/8/layout/pyramid1"/>
    <dgm:cxn modelId="{488FCCFD-4AF3-4B80-A2BD-EA0FFE04EAC7}" type="presParOf" srcId="{5C5BE858-E1BC-4CBF-AC1C-87FC3C3E09DB}" destId="{46BDDE12-3E6A-4B88-B756-B50489D4D420}" srcOrd="0" destOrd="0" presId="urn:microsoft.com/office/officeart/2005/8/layout/pyramid1"/>
    <dgm:cxn modelId="{C44ACB40-3ED7-4DA5-AE0A-F78AC10307A1}" type="presParOf" srcId="{5C5BE858-E1BC-4CBF-AC1C-87FC3C3E09DB}" destId="{4C202585-52E0-4C60-8EB4-60598A80FF0B}" srcOrd="1" destOrd="0" presId="urn:microsoft.com/office/officeart/2005/8/layout/pyramid1"/>
    <dgm:cxn modelId="{183CC1E2-3764-4035-98E3-48BD093A986D}" type="presParOf" srcId="{DF828C41-3018-465C-B9F0-DAF4E37C8532}" destId="{1CCBAB59-5A3F-4FFC-9157-139724E77B61}" srcOrd="1" destOrd="0" presId="urn:microsoft.com/office/officeart/2005/8/layout/pyramid1"/>
    <dgm:cxn modelId="{EDB8C04C-ECC2-46DD-8D9B-7D502CA1CADB}" type="presParOf" srcId="{1CCBAB59-5A3F-4FFC-9157-139724E77B61}" destId="{35765874-1A7A-46BF-AC2B-0936852D3FE2}" srcOrd="0" destOrd="0" presId="urn:microsoft.com/office/officeart/2005/8/layout/pyramid1"/>
    <dgm:cxn modelId="{A889F0D3-0624-4BEE-A4AB-401C0A2BD0B9}" type="presParOf" srcId="{1CCBAB59-5A3F-4FFC-9157-139724E77B61}" destId="{3B7A392E-1109-4FE3-8519-84E960790204}" srcOrd="1" destOrd="0" presId="urn:microsoft.com/office/officeart/2005/8/layout/pyramid1"/>
    <dgm:cxn modelId="{405DD4B0-BFEF-4E34-9E82-6C1196A26318}" type="presParOf" srcId="{DF828C41-3018-465C-B9F0-DAF4E37C8532}" destId="{80EFF964-1054-4F3C-B676-D95DC2CBB4C5}" srcOrd="2" destOrd="0" presId="urn:microsoft.com/office/officeart/2005/8/layout/pyramid1"/>
    <dgm:cxn modelId="{24F4E6F4-6F1A-4AD6-B970-F40ACC5E1F82}" type="presParOf" srcId="{80EFF964-1054-4F3C-B676-D95DC2CBB4C5}" destId="{BE5E07AA-7872-48A3-A996-B4B9B7DA7D66}" srcOrd="0" destOrd="0" presId="urn:microsoft.com/office/officeart/2005/8/layout/pyramid1"/>
    <dgm:cxn modelId="{ED2B97E5-A028-44B3-84D3-E6E87C2437EE}" type="presParOf" srcId="{80EFF964-1054-4F3C-B676-D95DC2CBB4C5}" destId="{15AF41E3-C7AD-454D-89ED-B22EDFC2D346}" srcOrd="1" destOrd="0" presId="urn:microsoft.com/office/officeart/2005/8/layout/pyramid1"/>
    <dgm:cxn modelId="{4AFFB4F7-A012-4294-9CE1-CB5E55FBE648}" type="presParOf" srcId="{DF828C41-3018-465C-B9F0-DAF4E37C8532}" destId="{1E79AA8B-04BF-4FB2-AA48-C15419B42B2B}" srcOrd="3" destOrd="0" presId="urn:microsoft.com/office/officeart/2005/8/layout/pyramid1"/>
    <dgm:cxn modelId="{E48A91F3-2857-45F8-8644-F1B51B64D740}" type="presParOf" srcId="{1E79AA8B-04BF-4FB2-AA48-C15419B42B2B}" destId="{D99F9808-A0DE-455D-B2B7-70696B37E887}" srcOrd="0" destOrd="0" presId="urn:microsoft.com/office/officeart/2005/8/layout/pyramid1"/>
    <dgm:cxn modelId="{FBCE0E6A-C989-464F-B4EE-4DD9AF5F49AA}" type="presParOf" srcId="{1E79AA8B-04BF-4FB2-AA48-C15419B42B2B}" destId="{47C9E581-A5C1-4670-B96B-95ECDAA70436}" srcOrd="1" destOrd="0" presId="urn:microsoft.com/office/officeart/2005/8/layout/pyramid1"/>
    <dgm:cxn modelId="{626F642E-FBAE-4DA5-B69B-07101AF9FD44}" type="presParOf" srcId="{DF828C41-3018-465C-B9F0-DAF4E37C8532}" destId="{055F7CCF-AC48-47B5-BE24-E67769BFEBE8}" srcOrd="4" destOrd="0" presId="urn:microsoft.com/office/officeart/2005/8/layout/pyramid1"/>
    <dgm:cxn modelId="{B3A76129-B3EA-4ABD-AA40-A5309A7D923D}" type="presParOf" srcId="{055F7CCF-AC48-47B5-BE24-E67769BFEBE8}" destId="{8E7AF61A-F78C-43B8-AE01-892C73CF8EC3}" srcOrd="0" destOrd="0" presId="urn:microsoft.com/office/officeart/2005/8/layout/pyramid1"/>
    <dgm:cxn modelId="{6F59E1F0-A1C0-4A9A-8644-780451562EBC}" type="presParOf" srcId="{055F7CCF-AC48-47B5-BE24-E67769BFEBE8}" destId="{93CB7D81-E7ED-4381-B2DB-1A2E5F3F627B}" srcOrd="1" destOrd="0" presId="urn:microsoft.com/office/officeart/2005/8/layout/pyramid1"/>
    <dgm:cxn modelId="{ABED53F8-37F8-43C4-83E6-78E08866D37B}" type="presParOf" srcId="{DF828C41-3018-465C-B9F0-DAF4E37C8532}" destId="{452ECB84-8D1E-473B-896F-8D62B3C3651D}" srcOrd="5" destOrd="0" presId="urn:microsoft.com/office/officeart/2005/8/layout/pyramid1"/>
    <dgm:cxn modelId="{BD193EEC-0613-4116-A2F6-08FA39C4AB7F}" type="presParOf" srcId="{452ECB84-8D1E-473B-896F-8D62B3C3651D}" destId="{CB9AEC35-1229-49F7-BA9B-031F14678F03}" srcOrd="0" destOrd="0" presId="urn:microsoft.com/office/officeart/2005/8/layout/pyramid1"/>
    <dgm:cxn modelId="{594F17AC-2D22-4DC1-8D1C-30E02DA83153}" type="presParOf" srcId="{452ECB84-8D1E-473B-896F-8D62B3C3651D}" destId="{763A21D2-EA1E-495F-B259-E8D39956AE31}" srcOrd="1" destOrd="0" presId="urn:microsoft.com/office/officeart/2005/8/layout/pyramid1"/>
  </dgm:cxnLst>
  <dgm:bg>
    <a:gradFill>
      <a:gsLst>
        <a:gs pos="25678">
          <a:srgbClr val="E0ECF7"/>
        </a:gs>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BDDE12-3E6A-4B88-B756-B50489D4D420}">
      <dsp:nvSpPr>
        <dsp:cNvPr id="0" name=""/>
        <dsp:cNvSpPr/>
      </dsp:nvSpPr>
      <dsp:spPr>
        <a:xfrm>
          <a:off x="1885963" y="0"/>
          <a:ext cx="1506654" cy="1355066"/>
        </a:xfrm>
        <a:prstGeom prst="trapezoid">
          <a:avLst>
            <a:gd name="adj" fmla="val 55593"/>
          </a:avLst>
        </a:prstGeom>
        <a:solidFill>
          <a:srgbClr val="9999FF"/>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endParaRPr lang="en-US" sz="1200" kern="1200" dirty="0"/>
        </a:p>
        <a:p>
          <a:pPr marL="0" lvl="0" indent="0" algn="ctr" defTabSz="533400">
            <a:lnSpc>
              <a:spcPct val="90000"/>
            </a:lnSpc>
            <a:spcBef>
              <a:spcPct val="0"/>
            </a:spcBef>
            <a:spcAft>
              <a:spcPct val="35000"/>
            </a:spcAft>
            <a:buNone/>
          </a:pPr>
          <a:endParaRPr lang="en-US" sz="1200" kern="1200" dirty="0"/>
        </a:p>
        <a:p>
          <a:pPr marL="0" lvl="0" indent="0" algn="ctr" defTabSz="533400">
            <a:lnSpc>
              <a:spcPct val="90000"/>
            </a:lnSpc>
            <a:spcBef>
              <a:spcPct val="0"/>
            </a:spcBef>
            <a:spcAft>
              <a:spcPct val="35000"/>
            </a:spcAft>
            <a:buNone/>
          </a:pPr>
          <a:r>
            <a:rPr lang="en-US" sz="1200" kern="1200" dirty="0"/>
            <a:t>Highly </a:t>
          </a:r>
        </a:p>
        <a:p>
          <a:pPr marL="0" lvl="0" indent="0" algn="ctr" defTabSz="533400">
            <a:lnSpc>
              <a:spcPct val="90000"/>
            </a:lnSpc>
            <a:spcBef>
              <a:spcPct val="0"/>
            </a:spcBef>
            <a:spcAft>
              <a:spcPct val="35000"/>
            </a:spcAft>
            <a:buNone/>
          </a:pPr>
          <a:r>
            <a:rPr lang="en-US" sz="1200" kern="1200" dirty="0"/>
            <a:t>Specialised</a:t>
          </a:r>
        </a:p>
        <a:p>
          <a:pPr marL="0" lvl="0" indent="0" algn="ctr" defTabSz="533400">
            <a:lnSpc>
              <a:spcPct val="90000"/>
            </a:lnSpc>
            <a:spcBef>
              <a:spcPct val="0"/>
            </a:spcBef>
            <a:spcAft>
              <a:spcPct val="35000"/>
            </a:spcAft>
            <a:buNone/>
          </a:pPr>
          <a:r>
            <a:rPr lang="en-US" sz="1200" kern="1200" dirty="0"/>
            <a:t> Sleep</a:t>
          </a:r>
        </a:p>
        <a:p>
          <a:pPr marL="0" lvl="0" indent="0" algn="ctr" defTabSz="533400">
            <a:lnSpc>
              <a:spcPct val="90000"/>
            </a:lnSpc>
            <a:spcBef>
              <a:spcPct val="0"/>
            </a:spcBef>
            <a:spcAft>
              <a:spcPct val="35000"/>
            </a:spcAft>
            <a:buNone/>
          </a:pPr>
          <a:r>
            <a:rPr lang="en-US" sz="1200" kern="1200" dirty="0"/>
            <a:t> Clinic</a:t>
          </a:r>
        </a:p>
      </dsp:txBody>
      <dsp:txXfrm>
        <a:off x="1885963" y="0"/>
        <a:ext cx="1506654" cy="1355066"/>
      </dsp:txXfrm>
    </dsp:sp>
    <dsp:sp modelId="{35765874-1A7A-46BF-AC2B-0936852D3FE2}">
      <dsp:nvSpPr>
        <dsp:cNvPr id="0" name=""/>
        <dsp:cNvSpPr/>
      </dsp:nvSpPr>
      <dsp:spPr>
        <a:xfrm>
          <a:off x="1558891" y="1355066"/>
          <a:ext cx="2160799" cy="588329"/>
        </a:xfrm>
        <a:prstGeom prst="trapezoid">
          <a:avLst>
            <a:gd name="adj" fmla="val 55593"/>
          </a:avLst>
        </a:prstGeom>
        <a:solidFill>
          <a:srgbClr val="FF99FF"/>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MDT Specialised Sleep Clinics</a:t>
          </a:r>
        </a:p>
      </dsp:txBody>
      <dsp:txXfrm>
        <a:off x="1937031" y="1355066"/>
        <a:ext cx="1404519" cy="588329"/>
      </dsp:txXfrm>
    </dsp:sp>
    <dsp:sp modelId="{BE5E07AA-7872-48A3-A996-B4B9B7DA7D66}">
      <dsp:nvSpPr>
        <dsp:cNvPr id="0" name=""/>
        <dsp:cNvSpPr/>
      </dsp:nvSpPr>
      <dsp:spPr>
        <a:xfrm>
          <a:off x="1208539" y="1943395"/>
          <a:ext cx="2861503" cy="630203"/>
        </a:xfrm>
        <a:prstGeom prst="trapezoid">
          <a:avLst>
            <a:gd name="adj" fmla="val 55593"/>
          </a:avLst>
        </a:prstGeom>
        <a:solidFill>
          <a:srgbClr val="FF99CC"/>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More Complex Issues e.g. Medical/Psychiatric Issues</a:t>
          </a:r>
        </a:p>
      </dsp:txBody>
      <dsp:txXfrm>
        <a:off x="1709302" y="1943395"/>
        <a:ext cx="1859976" cy="630203"/>
      </dsp:txXfrm>
    </dsp:sp>
    <dsp:sp modelId="{D99F9808-A0DE-455D-B2B7-70696B37E887}">
      <dsp:nvSpPr>
        <dsp:cNvPr id="0" name=""/>
        <dsp:cNvSpPr/>
      </dsp:nvSpPr>
      <dsp:spPr>
        <a:xfrm>
          <a:off x="845799" y="2573599"/>
          <a:ext cx="3586982" cy="652487"/>
        </a:xfrm>
        <a:prstGeom prst="trapezoid">
          <a:avLst>
            <a:gd name="adj" fmla="val 55593"/>
          </a:avLst>
        </a:prstGeom>
        <a:solidFill>
          <a:srgbClr val="FF9999"/>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Targeted</a:t>
          </a:r>
        </a:p>
      </dsp:txBody>
      <dsp:txXfrm>
        <a:off x="1473521" y="2573599"/>
        <a:ext cx="2331538" cy="652487"/>
      </dsp:txXfrm>
    </dsp:sp>
    <dsp:sp modelId="{8E7AF61A-F78C-43B8-AE01-892C73CF8EC3}">
      <dsp:nvSpPr>
        <dsp:cNvPr id="0" name=""/>
        <dsp:cNvSpPr/>
      </dsp:nvSpPr>
      <dsp:spPr>
        <a:xfrm>
          <a:off x="469381" y="3226087"/>
          <a:ext cx="4339819" cy="677092"/>
        </a:xfrm>
        <a:prstGeom prst="trapezoid">
          <a:avLst>
            <a:gd name="adj" fmla="val 55593"/>
          </a:avLst>
        </a:prstGeom>
        <a:solidFill>
          <a:srgbClr val="FF9966"/>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Universal</a:t>
          </a:r>
        </a:p>
      </dsp:txBody>
      <dsp:txXfrm>
        <a:off x="1228849" y="3226087"/>
        <a:ext cx="2820882" cy="677092"/>
      </dsp:txXfrm>
    </dsp:sp>
    <dsp:sp modelId="{CB9AEC35-1229-49F7-BA9B-031F14678F03}">
      <dsp:nvSpPr>
        <dsp:cNvPr id="0" name=""/>
        <dsp:cNvSpPr/>
      </dsp:nvSpPr>
      <dsp:spPr>
        <a:xfrm>
          <a:off x="0" y="3894126"/>
          <a:ext cx="5278582" cy="844310"/>
        </a:xfrm>
        <a:prstGeom prst="trapezoid">
          <a:avLst>
            <a:gd name="adj" fmla="val 55593"/>
          </a:avLst>
        </a:prstGeom>
        <a:solidFill>
          <a:schemeClr val="accent2">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Staff Awareness</a:t>
          </a:r>
        </a:p>
      </dsp:txBody>
      <dsp:txXfrm>
        <a:off x="923751" y="3894126"/>
        <a:ext cx="3431078" cy="844310"/>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53F8A358-8EA2-48FD-9775-AE57F298BCCB}" type="datetimeFigureOut">
              <a:rPr lang="en-GB" smtClean="0"/>
              <a:t>03/10/2024</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0B5C2B3D-96AF-4059-9C69-1C7A28575980}" type="slidenum">
              <a:rPr lang="en-GB" smtClean="0"/>
              <a:t>‹#›</a:t>
            </a:fld>
            <a:endParaRPr lang="en-GB"/>
          </a:p>
        </p:txBody>
      </p:sp>
    </p:spTree>
    <p:extLst>
      <p:ext uri="{BB962C8B-B14F-4D97-AF65-F5344CB8AC3E}">
        <p14:creationId xmlns:p14="http://schemas.microsoft.com/office/powerpoint/2010/main" val="731913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 </a:t>
            </a:r>
            <a:endParaRPr lang="en-GB" dirty="0"/>
          </a:p>
        </p:txBody>
      </p:sp>
      <p:sp>
        <p:nvSpPr>
          <p:cNvPr id="4" name="Slide Number Placeholder 3"/>
          <p:cNvSpPr>
            <a:spLocks noGrp="1"/>
          </p:cNvSpPr>
          <p:nvPr>
            <p:ph type="sldNum" sz="quarter" idx="10"/>
          </p:nvPr>
        </p:nvSpPr>
        <p:spPr/>
        <p:txBody>
          <a:bodyPr/>
          <a:lstStyle/>
          <a:p>
            <a:fld id="{0B5C2B3D-96AF-4059-9C69-1C7A28575980}" type="slidenum">
              <a:rPr lang="en-GB" smtClean="0"/>
              <a:t>1</a:t>
            </a:fld>
            <a:endParaRPr lang="en-GB"/>
          </a:p>
        </p:txBody>
      </p:sp>
    </p:spTree>
    <p:extLst>
      <p:ext uri="{BB962C8B-B14F-4D97-AF65-F5344CB8AC3E}">
        <p14:creationId xmlns:p14="http://schemas.microsoft.com/office/powerpoint/2010/main" val="40876077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Respondents also reported that: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they could see poorer health outcomes for their service users and an exacerbation of their health problems due to poor sleep health. Linked to this is lack of timely intervention as the service users are on waiting lists and/or are not receiving early intervention and preventative work.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Sadly, family breakdown was reported as an impact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Also, there is an increased length of stay for patients in acute and rehabilitation settings- with additional associated costs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Staff performance is negatively affected by poor sleep health- think of those working long shifts and those working a pattern of days and nights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There is also an over reliance on medication with the associated costs to the health service.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Cost implications can also</a:t>
            </a:r>
            <a:r>
              <a:rPr lang="en-GB" baseline="0" dirty="0"/>
              <a:t> </a:t>
            </a:r>
            <a:r>
              <a:rPr lang="en-GB" dirty="0"/>
              <a:t>include missed appointments,</a:t>
            </a:r>
            <a:r>
              <a:rPr lang="en-GB" baseline="0" dirty="0"/>
              <a:t> absence from work/ education, and the impact of sleep issues on other health conditions and the exacerbation of these conditions.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I am aware of 2 SAIs on one ward in the SWAH which were linked to prescription of sleeping medication following admission to the wards.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I recently had a questionnaire returned from a patient in AAH where she reported that she was offered sleeping medication and took it even though she didn’t indicate in the rest of the questionnaire that she had any difficulties falling asleep and there were no other factors such as noise preventing her from sleeping. So, there is a real need to consider the non pharmalogical options first.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In the most recent survey results, for the question- What does your department/service currently offer service users for sleep issues- the highest response was specific practical strategies and advice however this was closely followed by the response of ‘Medication’. There were over 400 children in the WHSCT on sleeping medication last year- I would like to think now that these children have had the ground work completed with early intervention and preventative work..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a:p>
          <a:p>
            <a:endParaRPr lang="en-GB" baseline="0" dirty="0"/>
          </a:p>
        </p:txBody>
      </p:sp>
      <p:sp>
        <p:nvSpPr>
          <p:cNvPr id="4" name="Slide Number Placeholder 3"/>
          <p:cNvSpPr>
            <a:spLocks noGrp="1"/>
          </p:cNvSpPr>
          <p:nvPr>
            <p:ph type="sldNum" sz="quarter" idx="10"/>
          </p:nvPr>
        </p:nvSpPr>
        <p:spPr/>
        <p:txBody>
          <a:bodyPr/>
          <a:lstStyle/>
          <a:p>
            <a:fld id="{0B5C2B3D-96AF-4059-9C69-1C7A28575980}" type="slidenum">
              <a:rPr lang="en-GB" smtClean="0"/>
              <a:t>10</a:t>
            </a:fld>
            <a:endParaRPr lang="en-GB"/>
          </a:p>
        </p:txBody>
      </p:sp>
    </p:spTree>
    <p:extLst>
      <p:ext uri="{BB962C8B-B14F-4D97-AF65-F5344CB8AC3E}">
        <p14:creationId xmlns:p14="http://schemas.microsoft.com/office/powerpoint/2010/main" val="7180766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 draft Trust </a:t>
            </a:r>
            <a:r>
              <a:rPr lang="en-GB" b="1" dirty="0"/>
              <a:t>Sleep Framework </a:t>
            </a:r>
            <a:r>
              <a:rPr lang="en-GB" dirty="0"/>
              <a:t>has been developed, was consulted on by Trust staff and service users and will be presented</a:t>
            </a:r>
            <a:r>
              <a:rPr lang="en-GB" baseline="0" dirty="0"/>
              <a:t> at CMT early October for approval</a:t>
            </a:r>
            <a:r>
              <a:rPr lang="en-GB"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Basically this framework advocates early intervention and preventative work first- working upstream and considering the non-pharmalogical options first . It promotes a </a:t>
            </a:r>
            <a:r>
              <a:rPr lang="en-GB" dirty="0"/>
              <a:t>tiered approach for intervention – from levels 0 to level 5  –</a:t>
            </a:r>
            <a:r>
              <a:rPr lang="en-GB" baseline="0" dirty="0"/>
              <a:t> and I will explain this a bit more in the next slide</a:t>
            </a:r>
            <a:r>
              <a:rPr lang="en-GB" dirty="0"/>
              <a:t>.  </a:t>
            </a:r>
          </a:p>
          <a:p>
            <a:r>
              <a:rPr lang="en-GB" dirty="0"/>
              <a:t>Following the surveys, the two working groups ( one for adults and one for children)</a:t>
            </a:r>
            <a:r>
              <a:rPr lang="en-GB" baseline="0" dirty="0"/>
              <a:t> </a:t>
            </a:r>
            <a:r>
              <a:rPr lang="en-GB" dirty="0"/>
              <a:t>developed Trustwide </a:t>
            </a:r>
            <a:r>
              <a:rPr lang="en-GB" b="1" dirty="0"/>
              <a:t>action plans </a:t>
            </a:r>
            <a:r>
              <a:rPr lang="en-GB" dirty="0"/>
              <a:t>which include key action areas around information,</a:t>
            </a:r>
            <a:r>
              <a:rPr lang="en-GB" baseline="0" dirty="0"/>
              <a:t> </a:t>
            </a:r>
            <a:r>
              <a:rPr lang="en-GB" dirty="0"/>
              <a:t>awareness raising, support, governance and accountability. </a:t>
            </a:r>
          </a:p>
          <a:p>
            <a:pPr lvl="0"/>
            <a:r>
              <a:rPr lang="en-GB" b="1" dirty="0"/>
              <a:t>Training</a:t>
            </a:r>
            <a:r>
              <a:rPr lang="en-GB" dirty="0"/>
              <a:t> was provided via funding from</a:t>
            </a:r>
            <a:r>
              <a:rPr lang="en-GB" baseline="0" dirty="0"/>
              <a:t> the PHA, </a:t>
            </a:r>
            <a:r>
              <a:rPr lang="en-GB" dirty="0"/>
              <a:t>to specific staff groups working with service users. </a:t>
            </a:r>
          </a:p>
          <a:p>
            <a:r>
              <a:rPr lang="en-GB" b="1" dirty="0"/>
              <a:t>Resources</a:t>
            </a:r>
            <a:r>
              <a:rPr lang="en-GB" dirty="0"/>
              <a:t> for staff and service users have been developed- e.g. a Poster, Leaflet, infographic, Sharepoint site and a Trust internet page with resources, links to</a:t>
            </a:r>
            <a:r>
              <a:rPr lang="en-GB" baseline="0" dirty="0"/>
              <a:t> articles and so on</a:t>
            </a:r>
            <a:r>
              <a:rPr lang="en-GB" dirty="0"/>
              <a:t>. Voice</a:t>
            </a:r>
            <a:r>
              <a:rPr lang="en-GB" baseline="0" dirty="0"/>
              <a:t> over PP presentations are also available . And a Sleep</a:t>
            </a:r>
            <a:r>
              <a:rPr lang="en-GB" dirty="0"/>
              <a:t> pagetiger is currently being developed for staff and service users. </a:t>
            </a:r>
          </a:p>
          <a:p>
            <a:r>
              <a:rPr lang="en-GB" dirty="0"/>
              <a:t>Flow charts have also been developed within and between services, leading to improved communication between services – particularly for</a:t>
            </a:r>
            <a:r>
              <a:rPr lang="en-GB" baseline="0" dirty="0"/>
              <a:t> those working with children.</a:t>
            </a:r>
            <a:r>
              <a:rPr lang="en-GB"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Just to</a:t>
            </a:r>
            <a:r>
              <a:rPr lang="en-GB" b="1" baseline="0" dirty="0"/>
              <a:t> advise you that all of this was completed with no funding for specific posts </a:t>
            </a:r>
            <a:r>
              <a:rPr lang="en-GB" b="0" baseline="0" dirty="0"/>
              <a:t>but there was innovation in terms of </a:t>
            </a:r>
            <a:r>
              <a:rPr lang="en-GB" dirty="0"/>
              <a:t>reconfiguration</a:t>
            </a:r>
            <a:r>
              <a:rPr lang="en-GB" baseline="0" dirty="0"/>
              <a:t> of monies </a:t>
            </a:r>
            <a:r>
              <a:rPr lang="en-GB" dirty="0"/>
              <a:t>to develop a new band 7 nursing post to work jointly with community paediatricians and address Sleep and other complex issues . Incidentally,</a:t>
            </a:r>
            <a:r>
              <a:rPr lang="en-GB" baseline="0" dirty="0"/>
              <a:t> t</a:t>
            </a:r>
            <a:r>
              <a:rPr lang="en-GB" dirty="0"/>
              <a:t>his post-holder</a:t>
            </a:r>
            <a:r>
              <a:rPr lang="en-GB" baseline="0" dirty="0"/>
              <a:t> has </a:t>
            </a:r>
            <a:r>
              <a:rPr lang="en-GB" dirty="0"/>
              <a:t>advised</a:t>
            </a:r>
            <a:r>
              <a:rPr lang="en-GB" baseline="0" dirty="0"/>
              <a:t> that there is a reduction in the use of melatonin regionally in the past year, with the WHSCT having the largest decrease- although difficult to prove, I would like to attribute this to the ongoing work on sleep in children’s services since 2020 </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There have</a:t>
            </a:r>
            <a:r>
              <a:rPr lang="en-GB" b="1" baseline="0" dirty="0"/>
              <a:t> been good examples of </a:t>
            </a:r>
            <a:r>
              <a:rPr lang="en-GB" b="1" dirty="0"/>
              <a:t>Collaborative</a:t>
            </a:r>
            <a:r>
              <a:rPr lang="en-GB" b="1" baseline="0" dirty="0"/>
              <a:t> working- e.g. </a:t>
            </a:r>
            <a:r>
              <a:rPr lang="en-GB" b="0" baseline="0" dirty="0"/>
              <a:t>the</a:t>
            </a:r>
            <a:r>
              <a:rPr lang="en-GB" b="1" baseline="0" dirty="0"/>
              <a:t> </a:t>
            </a:r>
            <a:r>
              <a:rPr lang="en-GB" dirty="0"/>
              <a:t>GP federation SW teams who received</a:t>
            </a:r>
            <a:r>
              <a:rPr lang="en-GB" baseline="0" dirty="0"/>
              <a:t> sleep training, </a:t>
            </a:r>
            <a:r>
              <a:rPr lang="en-GB" dirty="0"/>
              <a:t>are now developing group work to target sleep in the community as</a:t>
            </a:r>
            <a:r>
              <a:rPr lang="en-GB" baseline="0" dirty="0"/>
              <a:t> part of their tiered approach to addressing sleep issues. (These GP fed SWs are well placed to address sleep issues in the community)</a:t>
            </a:r>
            <a:endParaRPr lang="en-GB" dirty="0"/>
          </a:p>
          <a:p>
            <a:r>
              <a:rPr lang="en-GB" dirty="0"/>
              <a:t>Some of you may have attended</a:t>
            </a:r>
            <a:r>
              <a:rPr lang="en-GB" baseline="0" dirty="0"/>
              <a:t> the r</a:t>
            </a:r>
            <a:r>
              <a:rPr lang="en-GB" dirty="0"/>
              <a:t>egional webinar jointly organised with the PHA,  earlier</a:t>
            </a:r>
            <a:r>
              <a:rPr lang="en-GB" baseline="0" dirty="0"/>
              <a:t> this year </a:t>
            </a:r>
            <a:r>
              <a:rPr lang="en-GB" dirty="0"/>
              <a:t>with Professor</a:t>
            </a:r>
            <a:r>
              <a:rPr lang="en-GB" baseline="0" dirty="0"/>
              <a:t> </a:t>
            </a:r>
            <a:r>
              <a:rPr lang="en-GB" dirty="0"/>
              <a:t>Patterson , a sleep researcher, originally from Fermanagh</a:t>
            </a:r>
            <a:r>
              <a:rPr lang="en-GB" baseline="0" dirty="0"/>
              <a:t> and</a:t>
            </a:r>
            <a:r>
              <a:rPr lang="en-GB" dirty="0"/>
              <a:t> based in the University of Delaware, who spoke</a:t>
            </a:r>
            <a:r>
              <a:rPr lang="en-GB" baseline="0" dirty="0"/>
              <a:t> in great detail</a:t>
            </a:r>
            <a:r>
              <a:rPr lang="en-GB" dirty="0"/>
              <a:t> on the impact of poor sleep health and is a great</a:t>
            </a:r>
            <a:r>
              <a:rPr lang="en-GB" baseline="0" dirty="0"/>
              <a:t> supporter of the work being carried out in sleep</a:t>
            </a:r>
            <a:r>
              <a:rPr lang="en-GB" dirty="0"/>
              <a:t>. </a:t>
            </a:r>
          </a:p>
          <a:p>
            <a:r>
              <a:rPr lang="en-GB" dirty="0"/>
              <a:t>In terms of sleep champions- there are</a:t>
            </a:r>
            <a:r>
              <a:rPr lang="en-GB" baseline="0" dirty="0"/>
              <a:t> p</a:t>
            </a:r>
            <a:r>
              <a:rPr lang="en-GB" dirty="0"/>
              <a:t>eople emerging from various teams who have a particular interest in the sleep work and are informal champions in their areas- </a:t>
            </a:r>
            <a:r>
              <a:rPr lang="en-GB" baseline="0" dirty="0"/>
              <a:t>applying the tiered approach and </a:t>
            </a:r>
            <a:r>
              <a:rPr lang="en-GB" dirty="0"/>
              <a:t>working collaboratively</a:t>
            </a:r>
            <a:r>
              <a:rPr lang="en-GB" baseline="0" dirty="0"/>
              <a:t> with other services </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baseline="0" dirty="0"/>
          </a:p>
          <a:p>
            <a:endParaRPr lang="en-GB" dirty="0"/>
          </a:p>
        </p:txBody>
      </p:sp>
      <p:sp>
        <p:nvSpPr>
          <p:cNvPr id="4" name="Slide Number Placeholder 3"/>
          <p:cNvSpPr>
            <a:spLocks noGrp="1"/>
          </p:cNvSpPr>
          <p:nvPr>
            <p:ph type="sldNum" sz="quarter" idx="10"/>
          </p:nvPr>
        </p:nvSpPr>
        <p:spPr/>
        <p:txBody>
          <a:bodyPr/>
          <a:lstStyle/>
          <a:p>
            <a:fld id="{0B5C2B3D-96AF-4059-9C69-1C7A28575980}" type="slidenum">
              <a:rPr lang="en-GB" smtClean="0"/>
              <a:t>11</a:t>
            </a:fld>
            <a:endParaRPr lang="en-GB"/>
          </a:p>
        </p:txBody>
      </p:sp>
    </p:spTree>
    <p:extLst>
      <p:ext uri="{BB962C8B-B14F-4D97-AF65-F5344CB8AC3E}">
        <p14:creationId xmlns:p14="http://schemas.microsoft.com/office/powerpoint/2010/main" val="18277214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So, the sleep framework lays out the purpose, vision, impact, the proposal to work in a tiered approach as shown, to address these issues- as I said,  focussing on the early intervention and preventative stages, the levels 0, 1 and 2 in particular initially, always considering the non- pharmalogical options first.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1" baseline="0" dirty="0"/>
              <a:t>Level 0 :    </a:t>
            </a:r>
            <a:r>
              <a:rPr lang="en-GB" baseline="0" dirty="0"/>
              <a:t>Staff awareness</a:t>
            </a:r>
            <a:r>
              <a:rPr lang="en-GB" b="1" dirty="0">
                <a:solidFill>
                  <a:srgbClr val="FF0000"/>
                </a:solidFill>
              </a:rPr>
              <a:t>:</a:t>
            </a:r>
            <a:r>
              <a:rPr lang="en-GB" dirty="0">
                <a:solidFill>
                  <a:srgbClr val="FF0000"/>
                </a:solidFill>
              </a:rPr>
              <a:t> All staff in our organisation will be aware of the importance of good sleep health not just for themselves but for their service users.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1" baseline="0" dirty="0"/>
              <a:t>Level 1</a:t>
            </a:r>
            <a:r>
              <a:rPr lang="en-GB" baseline="0" dirty="0"/>
              <a:t>-   Universal level:  </a:t>
            </a:r>
            <a:r>
              <a:rPr lang="en-GB" dirty="0">
                <a:solidFill>
                  <a:srgbClr val="FF0000"/>
                </a:solidFill>
              </a:rPr>
              <a:t>Staff interacting with service users, their families/carers will be equipped with the basic awareness of good sleep health and be able to provide universal information and signpost accordingly.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1" baseline="0" dirty="0"/>
              <a:t>Level 2-Targeted  </a:t>
            </a:r>
            <a:r>
              <a:rPr lang="en-GB" b="0" baseline="0" dirty="0"/>
              <a:t>T</a:t>
            </a:r>
            <a:r>
              <a:rPr lang="en-GB" baseline="0" dirty="0"/>
              <a:t>his is where level 1 hasn’t worked- So staff </a:t>
            </a:r>
            <a:r>
              <a:rPr lang="en-GB" dirty="0">
                <a:solidFill>
                  <a:srgbClr val="FF0000"/>
                </a:solidFill>
              </a:rPr>
              <a:t>will be able to assess and  provide more targeted and bespoke interventions to service users and their families/carers. This could include</a:t>
            </a:r>
            <a:r>
              <a:rPr lang="en-GB" baseline="0" dirty="0"/>
              <a:t> some bespoke group work, or e.g. 6 week programmes,  which currently happen in community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1" baseline="0" dirty="0"/>
              <a:t>Level 3</a:t>
            </a:r>
            <a:r>
              <a:rPr lang="en-GB" baseline="0" dirty="0"/>
              <a:t>- is for </a:t>
            </a:r>
            <a:r>
              <a:rPr lang="en-GB" b="1" baseline="0" dirty="0"/>
              <a:t>More complex issues </a:t>
            </a:r>
            <a:r>
              <a:rPr lang="en-GB" baseline="0" dirty="0"/>
              <a:t>needing </a:t>
            </a:r>
            <a:r>
              <a:rPr lang="en-GB" dirty="0">
                <a:solidFill>
                  <a:srgbClr val="0070C0"/>
                </a:solidFill>
              </a:rPr>
              <a:t>assessed by medics/psychiatrists/psychologists </a:t>
            </a:r>
            <a:r>
              <a:rPr lang="en-GB" baseline="0" dirty="0">
                <a:solidFill>
                  <a:schemeClr val="tx1"/>
                </a:solidFill>
              </a:rPr>
              <a:t>. T</a:t>
            </a:r>
            <a:r>
              <a:rPr lang="en-GB" baseline="0" dirty="0"/>
              <a:t>his is currently happening between CAMHS and community paediatrics but they would like to develop this further with funding.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 </a:t>
            </a:r>
            <a:r>
              <a:rPr lang="en-GB" b="1" baseline="0" dirty="0"/>
              <a:t>Level 4-</a:t>
            </a:r>
            <a:r>
              <a:rPr lang="en-GB" baseline="0" dirty="0"/>
              <a:t> For those with m</a:t>
            </a:r>
            <a:r>
              <a:rPr lang="en-GB" dirty="0">
                <a:solidFill>
                  <a:srgbClr val="0070C0"/>
                </a:solidFill>
              </a:rPr>
              <a:t>ore complex issues – they are seen in </a:t>
            </a:r>
            <a:r>
              <a:rPr lang="en-GB" b="1" dirty="0">
                <a:solidFill>
                  <a:srgbClr val="0070C0"/>
                </a:solidFill>
              </a:rPr>
              <a:t>MDT specialised sleep clinics</a:t>
            </a:r>
            <a:r>
              <a:rPr lang="en-GB" baseline="0" dirty="0"/>
              <a:t>– so in paediatrics there is the nurse specialist , I mentioned previously, and a community paediatrician who run weekly clinics. In the adult world there is a sleep investigation pathway for sleep studies, diagnosis of sleep apnoea and CPAP therapy but unfortunately there are very lengthy waiting lists for these adult patients.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1" baseline="0" dirty="0"/>
              <a:t>Level 5</a:t>
            </a:r>
            <a:r>
              <a:rPr lang="en-GB" baseline="0" dirty="0"/>
              <a:t> are the </a:t>
            </a:r>
            <a:r>
              <a:rPr lang="en-GB" b="1" baseline="0" dirty="0"/>
              <a:t>highly specialised sleep clinics </a:t>
            </a:r>
            <a:r>
              <a:rPr lang="en-GB" baseline="0" dirty="0"/>
              <a:t>such as specialist regional and national sleep clinics, but the levels we need to work on most and concentrate on initially are the lower tiers. 0, 1 and 2, to prevent more patients from reaching the higher tiers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rgbClr val="0070C0"/>
              </a:solidFill>
            </a:endParaRPr>
          </a:p>
          <a:p>
            <a:endParaRPr lang="en-GB" baseline="0" dirty="0"/>
          </a:p>
        </p:txBody>
      </p:sp>
      <p:sp>
        <p:nvSpPr>
          <p:cNvPr id="4" name="Slide Number Placeholder 3"/>
          <p:cNvSpPr>
            <a:spLocks noGrp="1"/>
          </p:cNvSpPr>
          <p:nvPr>
            <p:ph type="sldNum" sz="quarter" idx="10"/>
          </p:nvPr>
        </p:nvSpPr>
        <p:spPr/>
        <p:txBody>
          <a:bodyPr/>
          <a:lstStyle/>
          <a:p>
            <a:fld id="{0B5C2B3D-96AF-4059-9C69-1C7A28575980}" type="slidenum">
              <a:rPr lang="en-GB" smtClean="0"/>
              <a:t>12</a:t>
            </a:fld>
            <a:endParaRPr lang="en-GB"/>
          </a:p>
        </p:txBody>
      </p:sp>
    </p:spTree>
    <p:extLst>
      <p:ext uri="{BB962C8B-B14F-4D97-AF65-F5344CB8AC3E}">
        <p14:creationId xmlns:p14="http://schemas.microsoft.com/office/powerpoint/2010/main" val="10991473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So, the next steps are :</a:t>
            </a:r>
          </a:p>
          <a:p>
            <a:r>
              <a:rPr lang="en-GB" sz="1200" dirty="0"/>
              <a:t>To Launch the framework following approval at CMT and embed recommendations</a:t>
            </a:r>
          </a:p>
          <a:p>
            <a:r>
              <a:rPr lang="en-GB" sz="1200" dirty="0"/>
              <a:t>The plan is to</a:t>
            </a:r>
            <a:r>
              <a:rPr lang="en-GB" sz="1200" baseline="0" dirty="0"/>
              <a:t> launch this at a s</a:t>
            </a:r>
            <a:r>
              <a:rPr lang="en-GB" sz="1200" dirty="0"/>
              <a:t>ervice user sleep event on 10</a:t>
            </a:r>
            <a:r>
              <a:rPr lang="en-GB" sz="1200" baseline="30000" dirty="0"/>
              <a:t>th</a:t>
            </a:r>
            <a:r>
              <a:rPr lang="en-GB" sz="1200" dirty="0"/>
              <a:t> October in the local leisure centre</a:t>
            </a:r>
          </a:p>
          <a:p>
            <a:r>
              <a:rPr lang="en-GB" sz="1200" dirty="0"/>
              <a:t>To Disseminate  the work to date, the resources etc. one area I am exploring</a:t>
            </a:r>
            <a:r>
              <a:rPr lang="en-GB" sz="1200" baseline="0" dirty="0"/>
              <a:t> this </a:t>
            </a:r>
            <a:r>
              <a:rPr lang="en-GB" sz="1200" dirty="0"/>
              <a:t>with is  junior doctors and nurse prescribers- to discourage prescription of sleeping medication as the first option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To Re-evaluate outcomes- for example, </a:t>
            </a:r>
            <a:r>
              <a:rPr lang="en-GB" b="0" i="0" dirty="0">
                <a:solidFill>
                  <a:srgbClr val="FF0000"/>
                </a:solidFill>
              </a:rPr>
              <a:t>I am currently </a:t>
            </a:r>
            <a:r>
              <a:rPr lang="en-GB" b="0" i="0" baseline="0" dirty="0">
                <a:solidFill>
                  <a:srgbClr val="FF0000"/>
                </a:solidFill>
              </a:rPr>
              <a:t>scoping the use and effectiveness of sleep training received , the benefits and the need for a refresher training and development of peer support groups for those staff who have received the training.</a:t>
            </a:r>
            <a:endParaRPr lang="en-GB" sz="1200" b="0" i="0" dirty="0"/>
          </a:p>
          <a:p>
            <a:r>
              <a:rPr lang="en-GB" sz="1200" dirty="0"/>
              <a:t>I would like to analyse results of pilot service user surveys from wards and to establish a working group focusing on the use of sleeping medication with the aim of reducing it’s use and costs</a:t>
            </a:r>
          </a:p>
          <a:p>
            <a:r>
              <a:rPr lang="en-GB" sz="1200" dirty="0"/>
              <a:t>I will continue promoting the work of the Sleep working groups and resources at various forums and </a:t>
            </a:r>
            <a:r>
              <a:rPr lang="en-GB" sz="1200" baseline="0" dirty="0"/>
              <a:t>develop </a:t>
            </a:r>
            <a:r>
              <a:rPr lang="en-GB" sz="1200" dirty="0"/>
              <a:t>links with the universities/and encourage research into this</a:t>
            </a:r>
            <a:r>
              <a:rPr lang="en-GB" sz="1200" baseline="0" dirty="0"/>
              <a:t> field </a:t>
            </a:r>
            <a:endParaRPr lang="en-GB" sz="1200" dirty="0"/>
          </a:p>
          <a:p>
            <a:endParaRPr lang="en-GB" dirty="0"/>
          </a:p>
        </p:txBody>
      </p:sp>
      <p:sp>
        <p:nvSpPr>
          <p:cNvPr id="4" name="Slide Number Placeholder 3"/>
          <p:cNvSpPr>
            <a:spLocks noGrp="1"/>
          </p:cNvSpPr>
          <p:nvPr>
            <p:ph type="sldNum" sz="quarter" idx="10"/>
          </p:nvPr>
        </p:nvSpPr>
        <p:spPr/>
        <p:txBody>
          <a:bodyPr/>
          <a:lstStyle/>
          <a:p>
            <a:fld id="{0B5C2B3D-96AF-4059-9C69-1C7A28575980}" type="slidenum">
              <a:rPr lang="en-GB" smtClean="0"/>
              <a:t>13</a:t>
            </a:fld>
            <a:endParaRPr lang="en-GB"/>
          </a:p>
        </p:txBody>
      </p:sp>
    </p:spTree>
    <p:extLst>
      <p:ext uri="{BB962C8B-B14F-4D97-AF65-F5344CB8AC3E}">
        <p14:creationId xmlns:p14="http://schemas.microsoft.com/office/powerpoint/2010/main" val="14953617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i="0" dirty="0"/>
              <a:t>This trust</a:t>
            </a:r>
            <a:r>
              <a:rPr lang="en-GB" i="0" baseline="0" dirty="0"/>
              <a:t> wide project </a:t>
            </a:r>
            <a:r>
              <a:rPr lang="en-GB" i="0" dirty="0"/>
              <a:t> required huge drive and motivation</a:t>
            </a:r>
            <a:r>
              <a:rPr lang="en-GB" i="0" baseline="0" dirty="0"/>
              <a:t> to keep it going over the past four years and was</a:t>
            </a:r>
            <a:r>
              <a:rPr lang="en-GB" i="0" dirty="0"/>
              <a:t> achieved without any additional funding –other than the training, which was mainly</a:t>
            </a:r>
            <a:r>
              <a:rPr lang="en-GB" i="0" baseline="0" dirty="0"/>
              <a:t> procured by </a:t>
            </a:r>
            <a:r>
              <a:rPr lang="en-GB" i="0" dirty="0"/>
              <a:t>health improvement </a:t>
            </a:r>
            <a:r>
              <a:rPr lang="en-GB" i="0" baseline="0" dirty="0"/>
              <a:t>from the PHA</a:t>
            </a:r>
            <a:r>
              <a:rPr lang="en-GB" i="0" dirty="0"/>
              <a:t>.</a:t>
            </a:r>
          </a:p>
          <a:p>
            <a:r>
              <a:rPr lang="en-GB" dirty="0"/>
              <a:t>So in conclusion: Staff increasingly recognise the impact of poor sleep health on our service users and are enthusiastic and want to provide support at varying levels, no matter their role within the Trust but </a:t>
            </a:r>
            <a:r>
              <a:rPr lang="en-GB" b="1" dirty="0"/>
              <a:t>it is important to have the support of senior management from the outset to help drive this further. </a:t>
            </a:r>
          </a:p>
          <a:p>
            <a:r>
              <a:rPr lang="en-GB" dirty="0"/>
              <a:t>I have presented the findings and developments to a number of directorates and I am hoping today, that by sharing this</a:t>
            </a:r>
            <a:r>
              <a:rPr lang="en-GB" baseline="0" dirty="0"/>
              <a:t> information</a:t>
            </a:r>
            <a:r>
              <a:rPr lang="en-GB" dirty="0"/>
              <a:t> with you,  I will encourage</a:t>
            </a:r>
            <a:r>
              <a:rPr lang="en-GB" baseline="0" dirty="0"/>
              <a:t> you to bring this back to your area of work and use a similar model of approach to address poor sleep health as you</a:t>
            </a:r>
            <a:endParaRPr lang="en-GB" dirty="0"/>
          </a:p>
          <a:p>
            <a:r>
              <a:rPr lang="en-GB" b="1" dirty="0"/>
              <a:t>AHPs are key drivers to achieve this, due to their</a:t>
            </a:r>
            <a:r>
              <a:rPr lang="en-GB" b="1" baseline="0" dirty="0"/>
              <a:t> </a:t>
            </a:r>
            <a:r>
              <a:rPr lang="en-GB" b="1" dirty="0"/>
              <a:t>cross sectoral working</a:t>
            </a:r>
          </a:p>
          <a:p>
            <a:r>
              <a:rPr lang="en-GB" dirty="0"/>
              <a:t>I would really</a:t>
            </a:r>
            <a:r>
              <a:rPr lang="en-GB" baseline="0" dirty="0"/>
              <a:t> like you to </a:t>
            </a:r>
            <a:r>
              <a:rPr lang="en-GB" dirty="0"/>
              <a:t> encourage</a:t>
            </a:r>
            <a:r>
              <a:rPr lang="en-GB" baseline="0" dirty="0"/>
              <a:t> good sleep health </a:t>
            </a:r>
            <a:r>
              <a:rPr lang="en-GB" dirty="0"/>
              <a:t>, particularly with your</a:t>
            </a:r>
            <a:r>
              <a:rPr lang="en-GB" baseline="0" dirty="0"/>
              <a:t> </a:t>
            </a:r>
            <a:r>
              <a:rPr lang="en-GB" dirty="0"/>
              <a:t>AHP colleagues  who are perfectly placed to drive this forward, all working together</a:t>
            </a:r>
            <a:r>
              <a:rPr lang="en-GB" baseline="0" dirty="0"/>
              <a:t> to a</a:t>
            </a:r>
            <a:r>
              <a:rPr lang="en-GB" dirty="0"/>
              <a:t>chieve best outcomes for the</a:t>
            </a:r>
            <a:r>
              <a:rPr lang="en-GB" baseline="0" dirty="0"/>
              <a:t> population impacted by poor sleep health</a:t>
            </a:r>
            <a:r>
              <a:rPr lang="en-GB" dirty="0"/>
              <a:t>. </a:t>
            </a:r>
          </a:p>
        </p:txBody>
      </p:sp>
      <p:sp>
        <p:nvSpPr>
          <p:cNvPr id="4" name="Slide Number Placeholder 3"/>
          <p:cNvSpPr>
            <a:spLocks noGrp="1"/>
          </p:cNvSpPr>
          <p:nvPr>
            <p:ph type="sldNum" sz="quarter" idx="10"/>
          </p:nvPr>
        </p:nvSpPr>
        <p:spPr/>
        <p:txBody>
          <a:bodyPr/>
          <a:lstStyle/>
          <a:p>
            <a:fld id="{0B5C2B3D-96AF-4059-9C69-1C7A28575980}" type="slidenum">
              <a:rPr lang="en-GB" smtClean="0"/>
              <a:t>14</a:t>
            </a:fld>
            <a:endParaRPr lang="en-GB"/>
          </a:p>
        </p:txBody>
      </p:sp>
    </p:spTree>
    <p:extLst>
      <p:ext uri="{BB962C8B-B14F-4D97-AF65-F5344CB8AC3E}">
        <p14:creationId xmlns:p14="http://schemas.microsoft.com/office/powerpoint/2010/main" val="31295836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 anyone would like to contact me for more information…</a:t>
            </a:r>
          </a:p>
        </p:txBody>
      </p:sp>
      <p:sp>
        <p:nvSpPr>
          <p:cNvPr id="4" name="Slide Number Placeholder 3"/>
          <p:cNvSpPr>
            <a:spLocks noGrp="1"/>
          </p:cNvSpPr>
          <p:nvPr>
            <p:ph type="sldNum" sz="quarter" idx="10"/>
          </p:nvPr>
        </p:nvSpPr>
        <p:spPr/>
        <p:txBody>
          <a:bodyPr/>
          <a:lstStyle/>
          <a:p>
            <a:fld id="{0B5C2B3D-96AF-4059-9C69-1C7A28575980}" type="slidenum">
              <a:rPr lang="en-GB" smtClean="0"/>
              <a:t>15</a:t>
            </a:fld>
            <a:endParaRPr lang="en-GB"/>
          </a:p>
        </p:txBody>
      </p:sp>
    </p:spTree>
    <p:extLst>
      <p:ext uri="{BB962C8B-B14F-4D97-AF65-F5344CB8AC3E}">
        <p14:creationId xmlns:p14="http://schemas.microsoft.com/office/powerpoint/2010/main" val="11709836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B5C2B3D-96AF-4059-9C69-1C7A28575980}" type="slidenum">
              <a:rPr lang="en-GB" smtClean="0"/>
              <a:t>16</a:t>
            </a:fld>
            <a:endParaRPr lang="en-GB"/>
          </a:p>
        </p:txBody>
      </p:sp>
    </p:spTree>
    <p:extLst>
      <p:ext uri="{BB962C8B-B14F-4D97-AF65-F5344CB8AC3E}">
        <p14:creationId xmlns:p14="http://schemas.microsoft.com/office/powerpoint/2010/main" val="3393681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The aim of my project was to increase awareness of the importance of good sleep health with all staff working in the Western Trust area.</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 I appreciate that this is a very broad overall aim- but my wider vision was, that by doing this , there would be an increase in the awareness of good sleep health in the overall population that we work with.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So why did I want to do this? </a:t>
            </a:r>
            <a:endParaRPr lang="en-GB" dirty="0"/>
          </a:p>
          <a:p>
            <a:endParaRPr lang="en-GB" dirty="0"/>
          </a:p>
        </p:txBody>
      </p:sp>
      <p:sp>
        <p:nvSpPr>
          <p:cNvPr id="4" name="Slide Number Placeholder 3"/>
          <p:cNvSpPr>
            <a:spLocks noGrp="1"/>
          </p:cNvSpPr>
          <p:nvPr>
            <p:ph type="sldNum" sz="quarter" idx="10"/>
          </p:nvPr>
        </p:nvSpPr>
        <p:spPr/>
        <p:txBody>
          <a:bodyPr/>
          <a:lstStyle/>
          <a:p>
            <a:fld id="{0B5C2B3D-96AF-4059-9C69-1C7A28575980}" type="slidenum">
              <a:rPr lang="en-GB" smtClean="0"/>
              <a:t>2</a:t>
            </a:fld>
            <a:endParaRPr lang="en-GB"/>
          </a:p>
        </p:txBody>
      </p:sp>
    </p:spTree>
    <p:extLst>
      <p:ext uri="{BB962C8B-B14F-4D97-AF65-F5344CB8AC3E}">
        <p14:creationId xmlns:p14="http://schemas.microsoft.com/office/powerpoint/2010/main" val="4108696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First of all- In terms of </a:t>
            </a:r>
            <a:r>
              <a:rPr lang="en-GB" sz="1200" kern="1200" dirty="0">
                <a:solidFill>
                  <a:schemeClr val="tx1"/>
                </a:solidFill>
                <a:effectLst/>
                <a:latin typeface="+mn-lt"/>
                <a:ea typeface="+mn-ea"/>
                <a:cs typeface="+mn-cs"/>
              </a:rPr>
              <a:t>the relevance to our world as AHPs, sleep forms part of the population health agenda</a:t>
            </a:r>
            <a:r>
              <a:rPr lang="en-GB" sz="1200" kern="1200" baseline="0" dirty="0">
                <a:solidFill>
                  <a:schemeClr val="tx1"/>
                </a:solidFill>
                <a:effectLst/>
                <a:latin typeface="+mn-lt"/>
                <a:ea typeface="+mn-ea"/>
                <a:cs typeface="+mn-cs"/>
              </a:rPr>
              <a:t> and Population health as you know, is now a HCPC standard. </a:t>
            </a:r>
            <a:r>
              <a:rPr lang="en-GB"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Issues relating to sleep, negatively impact on health and affect the service user and wider family circle.  </a:t>
            </a:r>
          </a:p>
          <a:p>
            <a:r>
              <a:rPr lang="en-GB" baseline="0" dirty="0"/>
              <a:t> You may not be able to read the small print but here are </a:t>
            </a:r>
            <a:r>
              <a:rPr lang="en-GB" dirty="0"/>
              <a:t>some interesting facts regarding the impact of </a:t>
            </a:r>
            <a:r>
              <a:rPr lang="en-GB" baseline="0" dirty="0"/>
              <a:t>poor sleep health</a:t>
            </a:r>
          </a:p>
          <a:p>
            <a:r>
              <a:rPr lang="en-GB" baseline="0" dirty="0"/>
              <a:t>*Insomnia is the most common sleep disorder</a:t>
            </a:r>
          </a:p>
          <a:p>
            <a:r>
              <a:rPr lang="en-GB" baseline="0" dirty="0"/>
              <a:t>*Sleep deprivation will kill you quicker than food deprivation .</a:t>
            </a:r>
            <a:r>
              <a:rPr lang="en-GB" dirty="0"/>
              <a:t> </a:t>
            </a:r>
          </a:p>
          <a:p>
            <a:r>
              <a:rPr lang="en-GB" dirty="0"/>
              <a:t>*Women sleep</a:t>
            </a:r>
            <a:r>
              <a:rPr lang="en-GB" baseline="0" dirty="0"/>
              <a:t> more than men and the research has shown that women NEED to sleep more</a:t>
            </a:r>
          </a:p>
          <a:p>
            <a:endParaRPr lang="en-GB" baseline="0" dirty="0"/>
          </a:p>
        </p:txBody>
      </p:sp>
      <p:sp>
        <p:nvSpPr>
          <p:cNvPr id="4" name="Slide Number Placeholder 3"/>
          <p:cNvSpPr>
            <a:spLocks noGrp="1"/>
          </p:cNvSpPr>
          <p:nvPr>
            <p:ph type="sldNum" sz="quarter" idx="10"/>
          </p:nvPr>
        </p:nvSpPr>
        <p:spPr/>
        <p:txBody>
          <a:bodyPr/>
          <a:lstStyle/>
          <a:p>
            <a:fld id="{0B5C2B3D-96AF-4059-9C69-1C7A28575980}" type="slidenum">
              <a:rPr lang="en-GB" smtClean="0"/>
              <a:t>3</a:t>
            </a:fld>
            <a:endParaRPr lang="en-GB"/>
          </a:p>
        </p:txBody>
      </p:sp>
    </p:spTree>
    <p:extLst>
      <p:ext uri="{BB962C8B-B14F-4D97-AF65-F5344CB8AC3E}">
        <p14:creationId xmlns:p14="http://schemas.microsoft.com/office/powerpoint/2010/main" val="10169164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Bringing this topic closer to our world as AHPs-  sleep deprivation affects health – For example- there are increased symptoms of depression, higher levels of anxiety and impaired cognition due to sleep deprivation. Note also, that when you sleep 6 hours or less a night, your chance of a stroke increases 4 times. </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There are other links to heart disease (which Professor Freda Patterson highlighted earlier this year in a regional webinar ) . Sleep deprivation is also linked to breast cancer, obesity, risk of diabetes, fertility, the immune system, </a:t>
            </a:r>
            <a:r>
              <a:rPr lang="en-GB" dirty="0"/>
              <a:t>- basically it crosses all systems with a huge cost to the health service.</a:t>
            </a:r>
            <a:endParaRPr lang="en-GB"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a:p>
          <a:p>
            <a:endParaRPr lang="en-GB" dirty="0"/>
          </a:p>
        </p:txBody>
      </p:sp>
      <p:sp>
        <p:nvSpPr>
          <p:cNvPr id="4" name="Slide Number Placeholder 3"/>
          <p:cNvSpPr>
            <a:spLocks noGrp="1"/>
          </p:cNvSpPr>
          <p:nvPr>
            <p:ph type="sldNum" sz="quarter" idx="10"/>
          </p:nvPr>
        </p:nvSpPr>
        <p:spPr/>
        <p:txBody>
          <a:bodyPr/>
          <a:lstStyle/>
          <a:p>
            <a:fld id="{0B5C2B3D-96AF-4059-9C69-1C7A28575980}" type="slidenum">
              <a:rPr lang="en-GB" smtClean="0"/>
              <a:t>4</a:t>
            </a:fld>
            <a:endParaRPr lang="en-GB"/>
          </a:p>
        </p:txBody>
      </p:sp>
    </p:spTree>
    <p:extLst>
      <p:ext uri="{BB962C8B-B14F-4D97-AF65-F5344CB8AC3E}">
        <p14:creationId xmlns:p14="http://schemas.microsoft.com/office/powerpoint/2010/main" val="3267526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So just a bit of background as to how I started this project and the key drivers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Whilst working in the children’s directorate,  I noticed </a:t>
            </a:r>
            <a:r>
              <a:rPr lang="en-US" sz="1200" kern="1200" dirty="0">
                <a:solidFill>
                  <a:schemeClr val="tx1"/>
                </a:solidFill>
                <a:effectLst/>
                <a:latin typeface="+mn-lt"/>
                <a:ea typeface="+mn-ea"/>
                <a:cs typeface="+mn-cs"/>
              </a:rPr>
              <a:t>that Sleep was an issue</a:t>
            </a:r>
            <a:r>
              <a:rPr lang="en-US" sz="1200" kern="1200" baseline="0" dirty="0">
                <a:solidFill>
                  <a:schemeClr val="tx1"/>
                </a:solidFill>
                <a:effectLst/>
                <a:latin typeface="+mn-lt"/>
                <a:ea typeface="+mn-ea"/>
                <a:cs typeface="+mn-cs"/>
              </a:rPr>
              <a:t> across all of the children’s services and</a:t>
            </a:r>
            <a:r>
              <a:rPr lang="en-US" sz="1200" kern="1200" dirty="0">
                <a:solidFill>
                  <a:schemeClr val="tx1"/>
                </a:solidFill>
                <a:effectLst/>
                <a:latin typeface="+mn-lt"/>
                <a:ea typeface="+mn-ea"/>
                <a:cs typeface="+mn-cs"/>
              </a:rPr>
              <a:t> often was a primary reason for referral – particularly</a:t>
            </a:r>
            <a:r>
              <a:rPr lang="en-US" sz="1200" kern="1200" baseline="0" dirty="0">
                <a:solidFill>
                  <a:schemeClr val="tx1"/>
                </a:solidFill>
                <a:effectLst/>
                <a:latin typeface="+mn-lt"/>
                <a:ea typeface="+mn-ea"/>
                <a:cs typeface="+mn-cs"/>
              </a:rPr>
              <a:t> referrals from GPs to community paediatricians, and they were often seeking </a:t>
            </a:r>
            <a:r>
              <a:rPr lang="en-US" sz="1200" b="1" kern="1200" baseline="0" dirty="0">
                <a:solidFill>
                  <a:schemeClr val="tx1"/>
                </a:solidFill>
                <a:effectLst/>
                <a:latin typeface="+mn-lt"/>
                <a:ea typeface="+mn-ea"/>
                <a:cs typeface="+mn-cs"/>
              </a:rPr>
              <a:t>only</a:t>
            </a:r>
            <a:r>
              <a:rPr lang="en-US" sz="1200" kern="1200" baseline="0" dirty="0">
                <a:solidFill>
                  <a:schemeClr val="tx1"/>
                </a:solidFill>
                <a:effectLst/>
                <a:latin typeface="+mn-lt"/>
                <a:ea typeface="+mn-ea"/>
                <a:cs typeface="+mn-cs"/>
              </a:rPr>
              <a:t> a prescription for sleeping medication. I also noticed that it was nearly always a secondary reason for referral to all other services.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effectLst/>
                <a:latin typeface="+mn-lt"/>
                <a:ea typeface="+mn-ea"/>
                <a:cs typeface="+mn-cs"/>
              </a:rPr>
              <a:t>The result was that waiting lists were getting clogged with referrals requesting sleeping medication but there was no evidence of working upstream and trying to work on good sleep health first,  plus there were no defined pathways into services for referral of sleep issues and there were very few resources for referrers to give to service users.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effectLst/>
                <a:latin typeface="+mn-lt"/>
                <a:ea typeface="+mn-ea"/>
                <a:cs typeface="+mn-cs"/>
              </a:rPr>
              <a:t>In terms of the impact of poor sleep: For some service users, </a:t>
            </a:r>
            <a:r>
              <a:rPr lang="en-GB" baseline="0" dirty="0"/>
              <a:t>sleep issues escalate and this impacts on other areas such as their health or behaviour, which then deteriorates even further as it is not being addressed at the early intervention/prevention stage. This leads to a more complicated picture for those </a:t>
            </a:r>
            <a:r>
              <a:rPr lang="en-GB" b="1" baseline="0" dirty="0"/>
              <a:t>on</a:t>
            </a:r>
            <a:r>
              <a:rPr lang="en-GB" baseline="0" dirty="0"/>
              <a:t> the waiting lists and puts pressure on services which in the long term is not </a:t>
            </a:r>
            <a:r>
              <a:rPr lang="en-GB" b="1" baseline="0" dirty="0"/>
              <a:t>cost effective</a:t>
            </a:r>
            <a:r>
              <a:rPr lang="en-GB" baseline="0" dirty="0"/>
              <a:t>, not to mention the pressure and the impact on families, siblings and carers.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I also became aware that poor sleep health impacted on service users across </a:t>
            </a:r>
            <a:r>
              <a:rPr lang="en-US" sz="1200" kern="1200" baseline="0" dirty="0">
                <a:solidFill>
                  <a:schemeClr val="tx1"/>
                </a:solidFill>
                <a:effectLst/>
                <a:latin typeface="+mn-lt"/>
                <a:ea typeface="+mn-ea"/>
                <a:cs typeface="+mn-cs"/>
              </a:rPr>
              <a:t>the whole lifespan, across services in </a:t>
            </a:r>
            <a:r>
              <a:rPr lang="en-GB" b="1" baseline="0" dirty="0"/>
              <a:t>all</a:t>
            </a:r>
            <a:r>
              <a:rPr lang="en-GB" baseline="0" dirty="0"/>
              <a:t> of the directorates including the </a:t>
            </a:r>
            <a:r>
              <a:rPr lang="en-US" sz="1200" kern="1200" dirty="0">
                <a:solidFill>
                  <a:schemeClr val="tx1"/>
                </a:solidFill>
                <a:effectLst/>
                <a:latin typeface="+mn-lt"/>
                <a:ea typeface="+mn-ea"/>
                <a:cs typeface="+mn-cs"/>
              </a:rPr>
              <a:t>community and voluntary sector</a:t>
            </a:r>
            <a:r>
              <a:rPr lang="en-US" sz="1200" kern="1200" baseline="0" dirty="0">
                <a:solidFill>
                  <a:schemeClr val="tx1"/>
                </a:solidFill>
                <a:effectLst/>
                <a:latin typeface="+mn-lt"/>
                <a:ea typeface="+mn-ea"/>
                <a:cs typeface="+mn-cs"/>
              </a:rPr>
              <a:t> and of course , it also impacts on </a:t>
            </a:r>
            <a:r>
              <a:rPr lang="en-US" sz="1200" kern="1200" dirty="0">
                <a:solidFill>
                  <a:schemeClr val="tx1"/>
                </a:solidFill>
                <a:effectLst/>
                <a:latin typeface="+mn-lt"/>
                <a:ea typeface="+mn-ea"/>
                <a:cs typeface="+mn-cs"/>
              </a:rPr>
              <a:t>our staff.</a:t>
            </a:r>
            <a:endParaRPr lang="en-GB" dirty="0"/>
          </a:p>
          <a:p>
            <a:endParaRPr lang="en-GB" dirty="0"/>
          </a:p>
        </p:txBody>
      </p:sp>
      <p:sp>
        <p:nvSpPr>
          <p:cNvPr id="4" name="Slide Number Placeholder 3"/>
          <p:cNvSpPr>
            <a:spLocks noGrp="1"/>
          </p:cNvSpPr>
          <p:nvPr>
            <p:ph type="sldNum" sz="quarter" idx="10"/>
          </p:nvPr>
        </p:nvSpPr>
        <p:spPr/>
        <p:txBody>
          <a:bodyPr/>
          <a:lstStyle/>
          <a:p>
            <a:fld id="{0B5C2B3D-96AF-4059-9C69-1C7A28575980}" type="slidenum">
              <a:rPr lang="en-GB" smtClean="0"/>
              <a:t>5</a:t>
            </a:fld>
            <a:endParaRPr lang="en-GB"/>
          </a:p>
        </p:txBody>
      </p:sp>
    </p:spTree>
    <p:extLst>
      <p:ext uri="{BB962C8B-B14F-4D97-AF65-F5344CB8AC3E}">
        <p14:creationId xmlns:p14="http://schemas.microsoft.com/office/powerpoint/2010/main" val="20296454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So I established some core objectives. </a:t>
            </a:r>
            <a:endParaRPr lang="en-GB" dirty="0"/>
          </a:p>
          <a:p>
            <a:endParaRPr lang="en-GB" dirty="0"/>
          </a:p>
        </p:txBody>
      </p:sp>
      <p:sp>
        <p:nvSpPr>
          <p:cNvPr id="4" name="Slide Number Placeholder 3"/>
          <p:cNvSpPr>
            <a:spLocks noGrp="1"/>
          </p:cNvSpPr>
          <p:nvPr>
            <p:ph type="sldNum" sz="quarter" idx="10"/>
          </p:nvPr>
        </p:nvSpPr>
        <p:spPr/>
        <p:txBody>
          <a:bodyPr/>
          <a:lstStyle/>
          <a:p>
            <a:fld id="{0B5C2B3D-96AF-4059-9C69-1C7A28575980}" type="slidenum">
              <a:rPr lang="en-GB" smtClean="0"/>
              <a:t>6</a:t>
            </a:fld>
            <a:endParaRPr lang="en-GB"/>
          </a:p>
        </p:txBody>
      </p:sp>
    </p:spTree>
    <p:extLst>
      <p:ext uri="{BB962C8B-B14F-4D97-AF65-F5344CB8AC3E}">
        <p14:creationId xmlns:p14="http://schemas.microsoft.com/office/powerpoint/2010/main" val="17697704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effectLst/>
                <a:latin typeface="+mn-lt"/>
                <a:ea typeface="+mn-ea"/>
                <a:cs typeface="+mn-cs"/>
              </a:rPr>
              <a:t>What did I do? I engaged with stakeholders from various services and groups that I was involved in at that time.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effectLst/>
                <a:latin typeface="+mn-lt"/>
                <a:ea typeface="+mn-ea"/>
                <a:cs typeface="+mn-cs"/>
              </a:rPr>
              <a:t>I set up a working group for those working with children and later in my current role for those working with adults to begin the conversation of the impact of poor sleep health on our population.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effectLst/>
                <a:latin typeface="+mn-lt"/>
                <a:ea typeface="+mn-ea"/>
                <a:cs typeface="+mn-cs"/>
              </a:rPr>
              <a:t>So from this, two staff surveys, which were co-designed and co-produced by the working groups and service users,  were carried out with staff, one in 2020 and one in 2023 to determine the baseline knowledge and awareness of the impact of poor sleep health and the results from those have shaped the work to date. </a:t>
            </a:r>
            <a:endParaRPr lang="en-GB" dirty="0"/>
          </a:p>
        </p:txBody>
      </p:sp>
      <p:sp>
        <p:nvSpPr>
          <p:cNvPr id="4" name="Slide Number Placeholder 3"/>
          <p:cNvSpPr>
            <a:spLocks noGrp="1"/>
          </p:cNvSpPr>
          <p:nvPr>
            <p:ph type="sldNum" sz="quarter" idx="10"/>
          </p:nvPr>
        </p:nvSpPr>
        <p:spPr/>
        <p:txBody>
          <a:bodyPr/>
          <a:lstStyle/>
          <a:p>
            <a:fld id="{0B5C2B3D-96AF-4059-9C69-1C7A28575980}" type="slidenum">
              <a:rPr lang="en-GB" smtClean="0"/>
              <a:t>7</a:t>
            </a:fld>
            <a:endParaRPr lang="en-GB"/>
          </a:p>
        </p:txBody>
      </p:sp>
    </p:spTree>
    <p:extLst>
      <p:ext uri="{BB962C8B-B14F-4D97-AF65-F5344CB8AC3E}">
        <p14:creationId xmlns:p14="http://schemas.microsoft.com/office/powerpoint/2010/main" val="7346264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 some broad</a:t>
            </a:r>
            <a:r>
              <a:rPr lang="en-GB" baseline="0" dirty="0"/>
              <a:t> survey results: </a:t>
            </a:r>
            <a:endParaRPr lang="en-GB" dirty="0"/>
          </a:p>
        </p:txBody>
      </p:sp>
      <p:sp>
        <p:nvSpPr>
          <p:cNvPr id="4" name="Slide Number Placeholder 3"/>
          <p:cNvSpPr>
            <a:spLocks noGrp="1"/>
          </p:cNvSpPr>
          <p:nvPr>
            <p:ph type="sldNum" sz="quarter" idx="10"/>
          </p:nvPr>
        </p:nvSpPr>
        <p:spPr/>
        <p:txBody>
          <a:bodyPr/>
          <a:lstStyle/>
          <a:p>
            <a:fld id="{0B5C2B3D-96AF-4059-9C69-1C7A28575980}" type="slidenum">
              <a:rPr lang="en-GB" smtClean="0"/>
              <a:t>8</a:t>
            </a:fld>
            <a:endParaRPr lang="en-GB"/>
          </a:p>
        </p:txBody>
      </p:sp>
    </p:spTree>
    <p:extLst>
      <p:ext uri="{BB962C8B-B14F-4D97-AF65-F5344CB8AC3E}">
        <p14:creationId xmlns:p14="http://schemas.microsoft.com/office/powerpoint/2010/main" val="9330360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Just to give you a little</a:t>
            </a:r>
            <a:r>
              <a:rPr lang="en-GB" baseline="0" dirty="0"/>
              <a:t> more detail from the results of the </a:t>
            </a:r>
            <a:r>
              <a:rPr lang="en-GB" dirty="0"/>
              <a:t>two surveys, staff trust wide identified the following categories as areas impacted by poor sleep health with their service users:</a:t>
            </a:r>
          </a:p>
        </p:txBody>
      </p:sp>
      <p:sp>
        <p:nvSpPr>
          <p:cNvPr id="4" name="Slide Number Placeholder 3"/>
          <p:cNvSpPr>
            <a:spLocks noGrp="1"/>
          </p:cNvSpPr>
          <p:nvPr>
            <p:ph type="sldNum" sz="quarter" idx="10"/>
          </p:nvPr>
        </p:nvSpPr>
        <p:spPr/>
        <p:txBody>
          <a:bodyPr/>
          <a:lstStyle/>
          <a:p>
            <a:fld id="{0B5C2B3D-96AF-4059-9C69-1C7A28575980}" type="slidenum">
              <a:rPr lang="en-GB" smtClean="0"/>
              <a:t>9</a:t>
            </a:fld>
            <a:endParaRPr lang="en-GB"/>
          </a:p>
        </p:txBody>
      </p:sp>
    </p:spTree>
    <p:extLst>
      <p:ext uri="{BB962C8B-B14F-4D97-AF65-F5344CB8AC3E}">
        <p14:creationId xmlns:p14="http://schemas.microsoft.com/office/powerpoint/2010/main" val="392351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09F8CEB-F24E-4DC3-BD5C-1CBA83DF0873}" type="datetimeFigureOut">
              <a:rPr lang="en-GB" smtClean="0"/>
              <a:t>03/10/2024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23F132-5936-4864-B913-9EF74458102D}" type="slidenum">
              <a:rPr lang="en-GB" smtClean="0"/>
              <a:t>‹#›</a:t>
            </a:fld>
            <a:endParaRPr lang="en-GB"/>
          </a:p>
        </p:txBody>
      </p:sp>
    </p:spTree>
    <p:extLst>
      <p:ext uri="{BB962C8B-B14F-4D97-AF65-F5344CB8AC3E}">
        <p14:creationId xmlns:p14="http://schemas.microsoft.com/office/powerpoint/2010/main" val="2431807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09F8CEB-F24E-4DC3-BD5C-1CBA83DF0873}" type="datetimeFigureOut">
              <a:rPr lang="en-GB" smtClean="0"/>
              <a:t>03/10/2024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23F132-5936-4864-B913-9EF74458102D}" type="slidenum">
              <a:rPr lang="en-GB" smtClean="0"/>
              <a:t>‹#›</a:t>
            </a:fld>
            <a:endParaRPr lang="en-GB"/>
          </a:p>
        </p:txBody>
      </p:sp>
    </p:spTree>
    <p:extLst>
      <p:ext uri="{BB962C8B-B14F-4D97-AF65-F5344CB8AC3E}">
        <p14:creationId xmlns:p14="http://schemas.microsoft.com/office/powerpoint/2010/main" val="1035271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09F8CEB-F24E-4DC3-BD5C-1CBA83DF0873}" type="datetimeFigureOut">
              <a:rPr lang="en-GB" smtClean="0"/>
              <a:t>03/10/2024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23F132-5936-4864-B913-9EF74458102D}"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343967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09F8CEB-F24E-4DC3-BD5C-1CBA83DF0873}" type="datetimeFigureOut">
              <a:rPr lang="en-GB" smtClean="0"/>
              <a:t>03/10/2024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23F132-5936-4864-B913-9EF74458102D}" type="slidenum">
              <a:rPr lang="en-GB" smtClean="0"/>
              <a:t>‹#›</a:t>
            </a:fld>
            <a:endParaRPr lang="en-GB"/>
          </a:p>
        </p:txBody>
      </p:sp>
    </p:spTree>
    <p:extLst>
      <p:ext uri="{BB962C8B-B14F-4D97-AF65-F5344CB8AC3E}">
        <p14:creationId xmlns:p14="http://schemas.microsoft.com/office/powerpoint/2010/main" val="18188543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09F8CEB-F24E-4DC3-BD5C-1CBA83DF0873}" type="datetimeFigureOut">
              <a:rPr lang="en-GB" smtClean="0"/>
              <a:t>03/10/2024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23F132-5936-4864-B913-9EF74458102D}"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305486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09F8CEB-F24E-4DC3-BD5C-1CBA83DF0873}" type="datetimeFigureOut">
              <a:rPr lang="en-GB" smtClean="0"/>
              <a:t>03/10/2024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23F132-5936-4864-B913-9EF74458102D}" type="slidenum">
              <a:rPr lang="en-GB" smtClean="0"/>
              <a:t>‹#›</a:t>
            </a:fld>
            <a:endParaRPr lang="en-GB"/>
          </a:p>
        </p:txBody>
      </p:sp>
    </p:spTree>
    <p:extLst>
      <p:ext uri="{BB962C8B-B14F-4D97-AF65-F5344CB8AC3E}">
        <p14:creationId xmlns:p14="http://schemas.microsoft.com/office/powerpoint/2010/main" val="18309525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9F8CEB-F24E-4DC3-BD5C-1CBA83DF0873}" type="datetimeFigureOut">
              <a:rPr lang="en-GB" smtClean="0"/>
              <a:t>03/10/2024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23F132-5936-4864-B913-9EF74458102D}" type="slidenum">
              <a:rPr lang="en-GB" smtClean="0"/>
              <a:t>‹#›</a:t>
            </a:fld>
            <a:endParaRPr lang="en-GB"/>
          </a:p>
        </p:txBody>
      </p:sp>
    </p:spTree>
    <p:extLst>
      <p:ext uri="{BB962C8B-B14F-4D97-AF65-F5344CB8AC3E}">
        <p14:creationId xmlns:p14="http://schemas.microsoft.com/office/powerpoint/2010/main" val="6172176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9F8CEB-F24E-4DC3-BD5C-1CBA83DF0873}" type="datetimeFigureOut">
              <a:rPr lang="en-GB" smtClean="0"/>
              <a:t>03/10/2024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23F132-5936-4864-B913-9EF74458102D}" type="slidenum">
              <a:rPr lang="en-GB" smtClean="0"/>
              <a:t>‹#›</a:t>
            </a:fld>
            <a:endParaRPr lang="en-GB"/>
          </a:p>
        </p:txBody>
      </p:sp>
    </p:spTree>
    <p:extLst>
      <p:ext uri="{BB962C8B-B14F-4D97-AF65-F5344CB8AC3E}">
        <p14:creationId xmlns:p14="http://schemas.microsoft.com/office/powerpoint/2010/main" val="3878049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9F8CEB-F24E-4DC3-BD5C-1CBA83DF0873}" type="datetimeFigureOut">
              <a:rPr lang="en-GB" smtClean="0"/>
              <a:t>03/10/2024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23F132-5936-4864-B913-9EF74458102D}" type="slidenum">
              <a:rPr lang="en-GB" smtClean="0"/>
              <a:t>‹#›</a:t>
            </a:fld>
            <a:endParaRPr lang="en-GB"/>
          </a:p>
        </p:txBody>
      </p:sp>
    </p:spTree>
    <p:extLst>
      <p:ext uri="{BB962C8B-B14F-4D97-AF65-F5344CB8AC3E}">
        <p14:creationId xmlns:p14="http://schemas.microsoft.com/office/powerpoint/2010/main" val="73615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09F8CEB-F24E-4DC3-BD5C-1CBA83DF0873}" type="datetimeFigureOut">
              <a:rPr lang="en-GB" smtClean="0"/>
              <a:t>03/10/2024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23F132-5936-4864-B913-9EF74458102D}" type="slidenum">
              <a:rPr lang="en-GB" smtClean="0"/>
              <a:t>‹#›</a:t>
            </a:fld>
            <a:endParaRPr lang="en-GB"/>
          </a:p>
        </p:txBody>
      </p:sp>
    </p:spTree>
    <p:extLst>
      <p:ext uri="{BB962C8B-B14F-4D97-AF65-F5344CB8AC3E}">
        <p14:creationId xmlns:p14="http://schemas.microsoft.com/office/powerpoint/2010/main" val="464403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09F8CEB-F24E-4DC3-BD5C-1CBA83DF0873}" type="datetimeFigureOut">
              <a:rPr lang="en-GB" smtClean="0"/>
              <a:t>03/10/2024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23F132-5936-4864-B913-9EF74458102D}" type="slidenum">
              <a:rPr lang="en-GB" smtClean="0"/>
              <a:t>‹#›</a:t>
            </a:fld>
            <a:endParaRPr lang="en-GB"/>
          </a:p>
        </p:txBody>
      </p:sp>
    </p:spTree>
    <p:extLst>
      <p:ext uri="{BB962C8B-B14F-4D97-AF65-F5344CB8AC3E}">
        <p14:creationId xmlns:p14="http://schemas.microsoft.com/office/powerpoint/2010/main" val="3855784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09F8CEB-F24E-4DC3-BD5C-1CBA83DF0873}" type="datetimeFigureOut">
              <a:rPr lang="en-GB" smtClean="0"/>
              <a:t>03/10/2024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423F132-5936-4864-B913-9EF74458102D}" type="slidenum">
              <a:rPr lang="en-GB" smtClean="0"/>
              <a:t>‹#›</a:t>
            </a:fld>
            <a:endParaRPr lang="en-GB"/>
          </a:p>
        </p:txBody>
      </p:sp>
    </p:spTree>
    <p:extLst>
      <p:ext uri="{BB962C8B-B14F-4D97-AF65-F5344CB8AC3E}">
        <p14:creationId xmlns:p14="http://schemas.microsoft.com/office/powerpoint/2010/main" val="1717110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9F8CEB-F24E-4DC3-BD5C-1CBA83DF0873}" type="datetimeFigureOut">
              <a:rPr lang="en-GB" smtClean="0"/>
              <a:t>03/10/2024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423F132-5936-4864-B913-9EF74458102D}" type="slidenum">
              <a:rPr lang="en-GB" smtClean="0"/>
              <a:t>‹#›</a:t>
            </a:fld>
            <a:endParaRPr lang="en-GB"/>
          </a:p>
        </p:txBody>
      </p:sp>
    </p:spTree>
    <p:extLst>
      <p:ext uri="{BB962C8B-B14F-4D97-AF65-F5344CB8AC3E}">
        <p14:creationId xmlns:p14="http://schemas.microsoft.com/office/powerpoint/2010/main" val="2378764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9F8CEB-F24E-4DC3-BD5C-1CBA83DF0873}" type="datetimeFigureOut">
              <a:rPr lang="en-GB" smtClean="0"/>
              <a:t>03/10/2024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423F132-5936-4864-B913-9EF74458102D}" type="slidenum">
              <a:rPr lang="en-GB" smtClean="0"/>
              <a:t>‹#›</a:t>
            </a:fld>
            <a:endParaRPr lang="en-GB"/>
          </a:p>
        </p:txBody>
      </p:sp>
    </p:spTree>
    <p:extLst>
      <p:ext uri="{BB962C8B-B14F-4D97-AF65-F5344CB8AC3E}">
        <p14:creationId xmlns:p14="http://schemas.microsoft.com/office/powerpoint/2010/main" val="1135773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9F8CEB-F24E-4DC3-BD5C-1CBA83DF0873}" type="datetimeFigureOut">
              <a:rPr lang="en-GB" smtClean="0"/>
              <a:t>03/10/2024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23F132-5936-4864-B913-9EF74458102D}" type="slidenum">
              <a:rPr lang="en-GB" smtClean="0"/>
              <a:t>‹#›</a:t>
            </a:fld>
            <a:endParaRPr lang="en-GB"/>
          </a:p>
        </p:txBody>
      </p:sp>
    </p:spTree>
    <p:extLst>
      <p:ext uri="{BB962C8B-B14F-4D97-AF65-F5344CB8AC3E}">
        <p14:creationId xmlns:p14="http://schemas.microsoft.com/office/powerpoint/2010/main" val="3863207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09F8CEB-F24E-4DC3-BD5C-1CBA83DF0873}" type="datetimeFigureOut">
              <a:rPr lang="en-GB" smtClean="0"/>
              <a:t>03/10/2024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23F132-5936-4864-B913-9EF74458102D}" type="slidenum">
              <a:rPr lang="en-GB" smtClean="0"/>
              <a:t>‹#›</a:t>
            </a:fld>
            <a:endParaRPr lang="en-GB"/>
          </a:p>
        </p:txBody>
      </p:sp>
    </p:spTree>
    <p:extLst>
      <p:ext uri="{BB962C8B-B14F-4D97-AF65-F5344CB8AC3E}">
        <p14:creationId xmlns:p14="http://schemas.microsoft.com/office/powerpoint/2010/main" val="2665136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09F8CEB-F24E-4DC3-BD5C-1CBA83DF0873}" type="datetimeFigureOut">
              <a:rPr lang="en-GB" smtClean="0"/>
              <a:t>03/10/2024</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423F132-5936-4864-B913-9EF74458102D}" type="slidenum">
              <a:rPr lang="en-GB" smtClean="0"/>
              <a:t>‹#›</a:t>
            </a:fld>
            <a:endParaRPr lang="en-GB"/>
          </a:p>
        </p:txBody>
      </p:sp>
    </p:spTree>
    <p:extLst>
      <p:ext uri="{BB962C8B-B14F-4D97-AF65-F5344CB8AC3E}">
        <p14:creationId xmlns:p14="http://schemas.microsoft.com/office/powerpoint/2010/main" val="365430342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wmf"/><Relationship Id="rId7" Type="http://schemas.openxmlformats.org/officeDocument/2006/relationships/diagramColors" Target="../diagrams/colors1.xml"/><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1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Title 1"/>
          <p:cNvSpPr>
            <a:spLocks noGrp="1"/>
          </p:cNvSpPr>
          <p:nvPr>
            <p:ph type="title"/>
          </p:nvPr>
        </p:nvSpPr>
        <p:spPr>
          <a:xfrm>
            <a:off x="820948" y="796445"/>
            <a:ext cx="3440502" cy="1325563"/>
          </a:xfrm>
        </p:spPr>
        <p:txBody>
          <a:bodyPr>
            <a:normAutofit fontScale="90000"/>
          </a:bodyPr>
          <a:lstStyle/>
          <a:p>
            <a:pPr algn="ctr"/>
            <a:r>
              <a:rPr lang="en-GB" sz="8800" b="1" dirty="0">
                <a:solidFill>
                  <a:srgbClr val="FFCCFF"/>
                </a:solidFill>
                <a:latin typeface="Britannic Bold" panose="020B0903060703020204" pitchFamily="34" charset="0"/>
              </a:rPr>
              <a:t>SLEEP</a:t>
            </a:r>
          </a:p>
        </p:txBody>
      </p:sp>
      <p:sp>
        <p:nvSpPr>
          <p:cNvPr id="8" name="Content Placeholder 2"/>
          <p:cNvSpPr>
            <a:spLocks noGrp="1"/>
          </p:cNvSpPr>
          <p:nvPr>
            <p:ph idx="1"/>
          </p:nvPr>
        </p:nvSpPr>
        <p:spPr>
          <a:xfrm>
            <a:off x="1828800" y="2449812"/>
            <a:ext cx="9057736" cy="3450566"/>
          </a:xfrm>
        </p:spPr>
        <p:txBody>
          <a:bodyPr>
            <a:normAutofit/>
          </a:bodyPr>
          <a:lstStyle/>
          <a:p>
            <a:pPr marL="0" indent="0" algn="ctr">
              <a:buNone/>
            </a:pPr>
            <a:r>
              <a:rPr lang="en-GB" sz="7200" dirty="0">
                <a:solidFill>
                  <a:schemeClr val="bg1"/>
                </a:solidFill>
                <a:latin typeface="Britannic Bold" panose="020B0903060703020204" pitchFamily="34" charset="0"/>
              </a:rPr>
              <a:t>Good sleep health is everyone’s business</a:t>
            </a:r>
          </a:p>
          <a:p>
            <a:pPr marL="0" indent="0" algn="ctr">
              <a:buNone/>
            </a:pPr>
            <a:r>
              <a:rPr lang="en-GB" sz="4000" dirty="0">
                <a:solidFill>
                  <a:schemeClr val="bg1"/>
                </a:solidFill>
                <a:latin typeface="Britannic Bold" panose="020B0903060703020204" pitchFamily="34" charset="0"/>
              </a:rPr>
              <a:t>                              Teresa Sweidan</a:t>
            </a:r>
          </a:p>
          <a:p>
            <a:pPr algn="ctr"/>
            <a:endParaRPr lang="en-GB" sz="4300" dirty="0">
              <a:solidFill>
                <a:schemeClr val="bg1"/>
              </a:solidFill>
              <a:latin typeface="Britannic Bold" panose="020B0903060703020204" pitchFamily="34" charset="0"/>
            </a:endParaRPr>
          </a:p>
          <a:p>
            <a:pPr marL="0" indent="0" algn="ctr">
              <a:buNone/>
            </a:pPr>
            <a:endParaRPr lang="en-GB" sz="4300" dirty="0">
              <a:solidFill>
                <a:schemeClr val="bg1"/>
              </a:solidFill>
              <a:latin typeface="Britannic Bold" panose="020B0903060703020204" pitchFamily="34" charset="0"/>
            </a:endParaRPr>
          </a:p>
          <a:p>
            <a:pPr algn="ctr"/>
            <a:endParaRPr lang="en-GB" sz="4300" dirty="0">
              <a:solidFill>
                <a:schemeClr val="bg1"/>
              </a:solidFill>
              <a:latin typeface="Britannic Bold" panose="020B0903060703020204" pitchFamily="34" charset="0"/>
            </a:endParaRPr>
          </a:p>
        </p:txBody>
      </p:sp>
      <p:sp>
        <p:nvSpPr>
          <p:cNvPr id="9" name="TextBox 8"/>
          <p:cNvSpPr txBox="1"/>
          <p:nvPr/>
        </p:nvSpPr>
        <p:spPr>
          <a:xfrm>
            <a:off x="6248400" y="5238658"/>
            <a:ext cx="5765321" cy="954107"/>
          </a:xfrm>
          <a:prstGeom prst="rect">
            <a:avLst/>
          </a:prstGeom>
          <a:noFill/>
        </p:spPr>
        <p:txBody>
          <a:bodyPr wrap="square" rtlCol="0">
            <a:spAutoFit/>
          </a:bodyPr>
          <a:lstStyle/>
          <a:p>
            <a:pPr algn="ctr"/>
            <a:r>
              <a:rPr lang="en-GB" sz="3200" dirty="0">
                <a:solidFill>
                  <a:srgbClr val="FFCCFF"/>
                </a:solidFill>
                <a:latin typeface="Britannic Bold" panose="020B0903060703020204" pitchFamily="34" charset="0"/>
              </a:rPr>
              <a:t>          </a:t>
            </a:r>
            <a:r>
              <a:rPr lang="en-GB" sz="2400" dirty="0">
                <a:solidFill>
                  <a:srgbClr val="FFCCFF"/>
                </a:solidFill>
                <a:latin typeface="Britannic Bold" panose="020B0903060703020204" pitchFamily="34" charset="0"/>
              </a:rPr>
              <a:t>   </a:t>
            </a:r>
          </a:p>
          <a:p>
            <a:pPr algn="r"/>
            <a:r>
              <a:rPr lang="en-GB" sz="2400" dirty="0">
                <a:solidFill>
                  <a:srgbClr val="FFCCFF"/>
                </a:solidFill>
                <a:latin typeface="Britannic Bold" panose="020B0903060703020204" pitchFamily="34" charset="0"/>
              </a:rPr>
              <a:t>               11</a:t>
            </a:r>
            <a:r>
              <a:rPr lang="en-GB" sz="2400" baseline="30000" dirty="0">
                <a:solidFill>
                  <a:srgbClr val="FFCCFF"/>
                </a:solidFill>
                <a:latin typeface="Britannic Bold" panose="020B0903060703020204" pitchFamily="34" charset="0"/>
              </a:rPr>
              <a:t>th</a:t>
            </a:r>
            <a:r>
              <a:rPr lang="en-GB" sz="2400" dirty="0">
                <a:solidFill>
                  <a:srgbClr val="FFCCFF"/>
                </a:solidFill>
                <a:latin typeface="Britannic Bold" panose="020B0903060703020204" pitchFamily="34" charset="0"/>
              </a:rPr>
              <a:t> September 2024</a:t>
            </a:r>
            <a:endParaRPr lang="en-GB" sz="2400" dirty="0">
              <a:solidFill>
                <a:srgbClr val="FFCCFF"/>
              </a:solidFill>
            </a:endParaRPr>
          </a:p>
        </p:txBody>
      </p:sp>
      <p:pic>
        <p:nvPicPr>
          <p:cNvPr id="11" name="Picture 2">
            <a:extLst>
              <a:ext uri="{C183D7F6-B498-43B3-948B-1728B52AA6E4}">
                <adec:decorative xmlns:adec="http://schemas.microsoft.com/office/drawing/2017/decorative" val="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568361" y="6228182"/>
            <a:ext cx="2445360" cy="439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37187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39261"/>
            <a:ext cx="8596668" cy="1320800"/>
          </a:xfrm>
        </p:spPr>
        <p:txBody>
          <a:bodyPr>
            <a:normAutofit fontScale="90000"/>
          </a:bodyPr>
          <a:lstStyle/>
          <a:p>
            <a:r>
              <a:rPr lang="en-GB" sz="4900" dirty="0"/>
              <a:t>These impacts of poor sleep health collectively result in:</a:t>
            </a:r>
            <a:r>
              <a:rPr lang="en-GB" dirty="0"/>
              <a:t> </a:t>
            </a:r>
            <a:br>
              <a:rPr lang="en-GB" dirty="0"/>
            </a:br>
            <a:endParaRPr lang="en-GB" dirty="0"/>
          </a:p>
        </p:txBody>
      </p:sp>
      <p:sp>
        <p:nvSpPr>
          <p:cNvPr id="3" name="Content Placeholder 2"/>
          <p:cNvSpPr>
            <a:spLocks noGrp="1"/>
          </p:cNvSpPr>
          <p:nvPr>
            <p:ph idx="1"/>
          </p:nvPr>
        </p:nvSpPr>
        <p:spPr>
          <a:xfrm>
            <a:off x="677334" y="2024184"/>
            <a:ext cx="8794912" cy="4540738"/>
          </a:xfrm>
        </p:spPr>
        <p:txBody>
          <a:bodyPr>
            <a:normAutofit/>
          </a:bodyPr>
          <a:lstStyle/>
          <a:p>
            <a:pPr fontAlgn="base"/>
            <a:r>
              <a:rPr lang="en-GB" sz="2400" dirty="0"/>
              <a:t>Poorer health outcomes and exacerbation of health problems  </a:t>
            </a:r>
          </a:p>
          <a:p>
            <a:pPr fontAlgn="base"/>
            <a:r>
              <a:rPr lang="en-GB" sz="2400" dirty="0"/>
              <a:t>Lack of timely intervention</a:t>
            </a:r>
          </a:p>
          <a:p>
            <a:pPr fontAlgn="base"/>
            <a:r>
              <a:rPr lang="en-GB" sz="2400" dirty="0"/>
              <a:t>Family breakdown </a:t>
            </a:r>
          </a:p>
          <a:p>
            <a:pPr fontAlgn="base"/>
            <a:r>
              <a:rPr lang="en-GB" sz="2400" dirty="0"/>
              <a:t>Increased length of stay for patients in the acute and rehabilitation settings </a:t>
            </a:r>
          </a:p>
          <a:p>
            <a:pPr fontAlgn="base"/>
            <a:r>
              <a:rPr lang="en-GB" sz="2400" dirty="0"/>
              <a:t>A negative impact on staff performance  </a:t>
            </a:r>
          </a:p>
          <a:p>
            <a:pPr fontAlgn="base"/>
            <a:r>
              <a:rPr lang="en-GB" sz="2400" dirty="0"/>
              <a:t>Undue reliance on medication </a:t>
            </a:r>
          </a:p>
          <a:p>
            <a:pPr fontAlgn="base"/>
            <a:r>
              <a:rPr lang="en-GB" sz="2400" dirty="0"/>
              <a:t>Increased costs for the health service, families, and the community </a:t>
            </a:r>
          </a:p>
          <a:p>
            <a:endParaRPr lang="en-GB" dirty="0"/>
          </a:p>
        </p:txBody>
      </p:sp>
      <p:pic>
        <p:nvPicPr>
          <p:cNvPr id="5" name="Picture 2">
            <a:extLst>
              <a:ext uri="{C183D7F6-B498-43B3-948B-1728B52AA6E4}">
                <adec:decorative xmlns:adec="http://schemas.microsoft.com/office/drawing/2017/decorative" val="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68361" y="6228182"/>
            <a:ext cx="2445360" cy="439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90185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38554"/>
          </a:xfrm>
        </p:spPr>
        <p:txBody>
          <a:bodyPr>
            <a:noAutofit/>
          </a:bodyPr>
          <a:lstStyle/>
          <a:p>
            <a:r>
              <a:rPr lang="en-GB" sz="4400" dirty="0"/>
              <a:t>Actions </a:t>
            </a:r>
          </a:p>
        </p:txBody>
      </p:sp>
      <p:sp>
        <p:nvSpPr>
          <p:cNvPr id="3" name="Content Placeholder 2"/>
          <p:cNvSpPr>
            <a:spLocks noGrp="1"/>
          </p:cNvSpPr>
          <p:nvPr>
            <p:ph idx="1"/>
          </p:nvPr>
        </p:nvSpPr>
        <p:spPr>
          <a:xfrm>
            <a:off x="677334" y="1703389"/>
            <a:ext cx="8596668" cy="3880773"/>
          </a:xfrm>
        </p:spPr>
        <p:txBody>
          <a:bodyPr>
            <a:normAutofit/>
          </a:bodyPr>
          <a:lstStyle/>
          <a:p>
            <a:pPr lvl="0"/>
            <a:r>
              <a:rPr lang="en-GB" sz="3200" dirty="0"/>
              <a:t>Sleep Framework</a:t>
            </a:r>
          </a:p>
          <a:p>
            <a:pPr lvl="0"/>
            <a:r>
              <a:rPr lang="en-GB" sz="3200" dirty="0"/>
              <a:t>Action Plans</a:t>
            </a:r>
          </a:p>
          <a:p>
            <a:pPr lvl="0"/>
            <a:r>
              <a:rPr lang="en-GB" sz="3200" dirty="0"/>
              <a:t>Training</a:t>
            </a:r>
          </a:p>
          <a:p>
            <a:pPr lvl="0"/>
            <a:r>
              <a:rPr lang="en-GB" sz="3200" dirty="0"/>
              <a:t>Resources</a:t>
            </a:r>
          </a:p>
          <a:p>
            <a:pPr lvl="0"/>
            <a:r>
              <a:rPr lang="en-GB" sz="3200" dirty="0"/>
              <a:t>Funding</a:t>
            </a:r>
          </a:p>
          <a:p>
            <a:pPr lvl="0"/>
            <a:r>
              <a:rPr lang="en-GB" sz="3200" dirty="0"/>
              <a:t>Collaborative work</a:t>
            </a:r>
          </a:p>
        </p:txBody>
      </p:sp>
      <p:pic>
        <p:nvPicPr>
          <p:cNvPr id="5" name="Picture 2">
            <a:extLst>
              <a:ext uri="{C183D7F6-B498-43B3-948B-1728B52AA6E4}">
                <adec:decorative xmlns:adec="http://schemas.microsoft.com/office/drawing/2017/decorative" val="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68361" y="6228182"/>
            <a:ext cx="2445360" cy="439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04614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91662"/>
          </a:xfrm>
        </p:spPr>
        <p:txBody>
          <a:bodyPr>
            <a:noAutofit/>
          </a:bodyPr>
          <a:lstStyle/>
          <a:p>
            <a:r>
              <a:rPr lang="en-GB" sz="4400" dirty="0"/>
              <a:t>Tiered Sleep Framework Model</a:t>
            </a:r>
          </a:p>
        </p:txBody>
      </p:sp>
      <p:pic>
        <p:nvPicPr>
          <p:cNvPr id="5" name="Picture 2" descr="Tiered sleep framework"/>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70795" y="6230147"/>
            <a:ext cx="2445360" cy="439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Diagram 5" descr="Tiered sleep framework"/>
          <p:cNvGraphicFramePr/>
          <p:nvPr>
            <p:extLst>
              <p:ext uri="{D42A27DB-BD31-4B8C-83A1-F6EECF244321}">
                <p14:modId xmlns:p14="http://schemas.microsoft.com/office/powerpoint/2010/main" val="983853605"/>
              </p:ext>
            </p:extLst>
          </p:nvPr>
        </p:nvGraphicFramePr>
        <p:xfrm>
          <a:off x="2655454" y="1588655"/>
          <a:ext cx="5278582" cy="474749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Flowchart: Connector 6"/>
          <p:cNvSpPr/>
          <p:nvPr/>
        </p:nvSpPr>
        <p:spPr>
          <a:xfrm>
            <a:off x="2655454" y="5551925"/>
            <a:ext cx="347786" cy="327801"/>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0</a:t>
            </a:r>
          </a:p>
        </p:txBody>
      </p:sp>
      <p:sp>
        <p:nvSpPr>
          <p:cNvPr id="8" name="Flowchart: Connector 7"/>
          <p:cNvSpPr/>
          <p:nvPr/>
        </p:nvSpPr>
        <p:spPr>
          <a:xfrm>
            <a:off x="3641971" y="3665599"/>
            <a:ext cx="347786" cy="30995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3</a:t>
            </a:r>
          </a:p>
        </p:txBody>
      </p:sp>
      <p:sp>
        <p:nvSpPr>
          <p:cNvPr id="9" name="Flowchart: Connector 8"/>
          <p:cNvSpPr/>
          <p:nvPr/>
        </p:nvSpPr>
        <p:spPr>
          <a:xfrm>
            <a:off x="3989757" y="3024073"/>
            <a:ext cx="347786" cy="30995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4</a:t>
            </a:r>
          </a:p>
        </p:txBody>
      </p:sp>
      <p:sp>
        <p:nvSpPr>
          <p:cNvPr id="10" name="Flowchart: Connector 9"/>
          <p:cNvSpPr/>
          <p:nvPr/>
        </p:nvSpPr>
        <p:spPr>
          <a:xfrm>
            <a:off x="4411784" y="2274277"/>
            <a:ext cx="347786" cy="30995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5</a:t>
            </a:r>
          </a:p>
        </p:txBody>
      </p:sp>
      <p:sp>
        <p:nvSpPr>
          <p:cNvPr id="11" name="Flowchart: Connector 10"/>
          <p:cNvSpPr/>
          <p:nvPr/>
        </p:nvSpPr>
        <p:spPr>
          <a:xfrm>
            <a:off x="3294185" y="4307125"/>
            <a:ext cx="347786" cy="30995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2</a:t>
            </a:r>
          </a:p>
        </p:txBody>
      </p:sp>
      <p:sp>
        <p:nvSpPr>
          <p:cNvPr id="12" name="Flowchart: Connector 11"/>
          <p:cNvSpPr/>
          <p:nvPr/>
        </p:nvSpPr>
        <p:spPr>
          <a:xfrm>
            <a:off x="2966294" y="4954582"/>
            <a:ext cx="347786" cy="30995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1</a:t>
            </a:r>
          </a:p>
        </p:txBody>
      </p:sp>
    </p:spTree>
    <p:extLst>
      <p:ext uri="{BB962C8B-B14F-4D97-AF65-F5344CB8AC3E}">
        <p14:creationId xmlns:p14="http://schemas.microsoft.com/office/powerpoint/2010/main" val="2188912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26831"/>
          </a:xfrm>
        </p:spPr>
        <p:txBody>
          <a:bodyPr>
            <a:noAutofit/>
          </a:bodyPr>
          <a:lstStyle/>
          <a:p>
            <a:r>
              <a:rPr lang="en-GB" sz="4400" dirty="0"/>
              <a:t>Next steps</a:t>
            </a:r>
          </a:p>
        </p:txBody>
      </p:sp>
      <p:sp>
        <p:nvSpPr>
          <p:cNvPr id="3" name="Content Placeholder 2"/>
          <p:cNvSpPr>
            <a:spLocks noGrp="1"/>
          </p:cNvSpPr>
          <p:nvPr>
            <p:ph idx="1"/>
          </p:nvPr>
        </p:nvSpPr>
        <p:spPr>
          <a:xfrm>
            <a:off x="677334" y="1540903"/>
            <a:ext cx="8199174" cy="4446240"/>
          </a:xfrm>
        </p:spPr>
        <p:txBody>
          <a:bodyPr>
            <a:normAutofit/>
          </a:bodyPr>
          <a:lstStyle/>
          <a:p>
            <a:r>
              <a:rPr lang="en-GB" sz="3200" dirty="0"/>
              <a:t>Launch</a:t>
            </a:r>
          </a:p>
          <a:p>
            <a:r>
              <a:rPr lang="en-GB" sz="3200" dirty="0"/>
              <a:t>Disseminate</a:t>
            </a:r>
          </a:p>
          <a:p>
            <a:r>
              <a:rPr lang="en-GB" sz="3200" dirty="0"/>
              <a:t>Re-evaluate outcomes</a:t>
            </a:r>
          </a:p>
          <a:p>
            <a:r>
              <a:rPr lang="en-GB" sz="3200" dirty="0"/>
              <a:t>Working groups</a:t>
            </a:r>
          </a:p>
        </p:txBody>
      </p:sp>
      <p:pic>
        <p:nvPicPr>
          <p:cNvPr id="4" name="Picture 3" descr="Work in Progress / Under Construction Warning Signs (SB12455 ..."/>
          <p:cNvPicPr/>
          <p:nvPr/>
        </p:nvPicPr>
        <p:blipFill>
          <a:blip r:embed="rId3">
            <a:extLst>
              <a:ext uri="{28A0092B-C50C-407E-A947-70E740481C1C}">
                <a14:useLocalDpi xmlns:a14="http://schemas.microsoft.com/office/drawing/2010/main" val="0"/>
              </a:ext>
            </a:extLst>
          </a:blip>
          <a:srcRect/>
          <a:stretch>
            <a:fillRect/>
          </a:stretch>
        </p:blipFill>
        <p:spPr bwMode="auto">
          <a:xfrm>
            <a:off x="8638971" y="789787"/>
            <a:ext cx="2357549" cy="1502231"/>
          </a:xfrm>
          <a:prstGeom prst="rect">
            <a:avLst/>
          </a:prstGeom>
          <a:noFill/>
          <a:ln>
            <a:noFill/>
          </a:ln>
        </p:spPr>
      </p:pic>
      <p:pic>
        <p:nvPicPr>
          <p:cNvPr id="6" name="Picture 2">
            <a:extLst>
              <a:ext uri="{C183D7F6-B498-43B3-948B-1728B52AA6E4}">
                <adec:decorative xmlns:adec="http://schemas.microsoft.com/office/drawing/2017/decorative" val="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568361" y="6228182"/>
            <a:ext cx="2445360" cy="439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13987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2338"/>
          </a:xfrm>
        </p:spPr>
        <p:txBody>
          <a:bodyPr>
            <a:normAutofit/>
          </a:bodyPr>
          <a:lstStyle/>
          <a:p>
            <a:r>
              <a:rPr lang="en-GB" sz="4400" dirty="0"/>
              <a:t>Conclusion</a:t>
            </a:r>
          </a:p>
        </p:txBody>
      </p:sp>
      <p:sp>
        <p:nvSpPr>
          <p:cNvPr id="3" name="Content Placeholder 2"/>
          <p:cNvSpPr>
            <a:spLocks noGrp="1"/>
          </p:cNvSpPr>
          <p:nvPr>
            <p:ph idx="1"/>
          </p:nvPr>
        </p:nvSpPr>
        <p:spPr/>
        <p:txBody>
          <a:bodyPr>
            <a:normAutofit/>
          </a:bodyPr>
          <a:lstStyle/>
          <a:p>
            <a:r>
              <a:rPr lang="en-GB" sz="3200" dirty="0"/>
              <a:t>It is important to have the support of senior management from the outset to help drive this further. </a:t>
            </a:r>
          </a:p>
          <a:p>
            <a:pPr marL="0" indent="0">
              <a:buNone/>
            </a:pPr>
            <a:endParaRPr lang="en-GB" sz="3200" dirty="0"/>
          </a:p>
          <a:p>
            <a:r>
              <a:rPr lang="en-GB" sz="3200" dirty="0"/>
              <a:t>AHPs are key drivers due to cross sectoral working</a:t>
            </a:r>
          </a:p>
          <a:p>
            <a:pPr marL="0" indent="0">
              <a:buNone/>
            </a:pPr>
            <a:endParaRPr lang="en-GB" dirty="0"/>
          </a:p>
        </p:txBody>
      </p:sp>
      <p:pic>
        <p:nvPicPr>
          <p:cNvPr id="5" name="Picture 2">
            <a:extLst>
              <a:ext uri="{C183D7F6-B498-43B3-948B-1728B52AA6E4}">
                <adec:decorative xmlns:adec="http://schemas.microsoft.com/office/drawing/2017/decorative" val="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68361" y="6228182"/>
            <a:ext cx="2445360" cy="439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530229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508004"/>
            <a:ext cx="8596668" cy="1320800"/>
          </a:xfrm>
        </p:spPr>
        <p:txBody>
          <a:bodyPr/>
          <a:lstStyle/>
          <a:p>
            <a:r>
              <a:rPr lang="en-GB" dirty="0"/>
              <a:t>For more information:</a:t>
            </a:r>
          </a:p>
        </p:txBody>
      </p:sp>
      <p:sp>
        <p:nvSpPr>
          <p:cNvPr id="3" name="Content Placeholder 2"/>
          <p:cNvSpPr>
            <a:spLocks noGrp="1"/>
          </p:cNvSpPr>
          <p:nvPr>
            <p:ph idx="1"/>
          </p:nvPr>
        </p:nvSpPr>
        <p:spPr>
          <a:xfrm>
            <a:off x="677334" y="2820623"/>
            <a:ext cx="8596668" cy="2067239"/>
          </a:xfrm>
        </p:spPr>
        <p:txBody>
          <a:bodyPr>
            <a:normAutofit/>
          </a:bodyPr>
          <a:lstStyle/>
          <a:p>
            <a:pPr marL="0" indent="0">
              <a:buNone/>
            </a:pPr>
            <a:endParaRPr lang="en-GB" sz="3200" dirty="0"/>
          </a:p>
          <a:p>
            <a:pPr marL="0" indent="0">
              <a:buNone/>
            </a:pPr>
            <a:r>
              <a:rPr lang="en-GB" sz="3200" dirty="0"/>
              <a:t> teresa.sweidan@westerntrust.hscni.net</a:t>
            </a:r>
          </a:p>
        </p:txBody>
      </p:sp>
      <p:pic>
        <p:nvPicPr>
          <p:cNvPr id="5" name="Picture 2">
            <a:extLst>
              <a:ext uri="{C183D7F6-B498-43B3-948B-1728B52AA6E4}">
                <adec:decorative xmlns:adec="http://schemas.microsoft.com/office/drawing/2017/decorative" val="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68361" y="6228182"/>
            <a:ext cx="2445360" cy="439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13159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C183D7F6-B498-43B3-948B-1728B52AA6E4}">
                <adec:decorative xmlns:adec="http://schemas.microsoft.com/office/drawing/2017/decorative" val="1"/>
              </a:ext>
            </a:extLst>
          </p:cNvPr>
          <p:cNvPicPr>
            <a:picLocks noChangeAspect="1"/>
          </p:cNvPicPr>
          <p:nvPr/>
        </p:nvPicPr>
        <p:blipFill rotWithShape="1">
          <a:blip r:embed="rId3"/>
          <a:srcRect t="11018" b="10635"/>
          <a:stretch/>
        </p:blipFill>
        <p:spPr>
          <a:xfrm>
            <a:off x="1097280" y="506131"/>
            <a:ext cx="10084525" cy="5925721"/>
          </a:xfrm>
          <a:prstGeom prst="rect">
            <a:avLst/>
          </a:prstGeom>
        </p:spPr>
      </p:pic>
      <p:pic>
        <p:nvPicPr>
          <p:cNvPr id="4" name="Picture 2">
            <a:extLst>
              <a:ext uri="{C183D7F6-B498-43B3-948B-1728B52AA6E4}">
                <adec:decorative xmlns:adec="http://schemas.microsoft.com/office/drawing/2017/decorative" val="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568361" y="6228182"/>
            <a:ext cx="2445360" cy="439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CA1301E6-E738-1578-CB14-5DAF121E5937}"/>
              </a:ext>
            </a:extLst>
          </p:cNvPr>
          <p:cNvSpPr>
            <a:spLocks noGrp="1"/>
          </p:cNvSpPr>
          <p:nvPr>
            <p:ph type="ctrTitle"/>
          </p:nvPr>
        </p:nvSpPr>
        <p:spPr>
          <a:xfrm>
            <a:off x="1507067" y="-1646302"/>
            <a:ext cx="7766936" cy="1646302"/>
          </a:xfrm>
        </p:spPr>
        <p:txBody>
          <a:bodyPr vert="horz" lIns="91440" tIns="45720" rIns="91440" bIns="45720" rtlCol="0" anchor="b">
            <a:noAutofit/>
          </a:bodyPr>
          <a:lstStyle/>
          <a:p>
            <a:r>
              <a:rPr lang="en-US" dirty="0"/>
              <a:t>Thank you </a:t>
            </a:r>
            <a:r>
              <a:rPr lang="en-US"/>
              <a:t>closing slide</a:t>
            </a:r>
            <a:endParaRPr lang="en-GB" dirty="0"/>
          </a:p>
        </p:txBody>
      </p:sp>
    </p:spTree>
    <p:extLst>
      <p:ext uri="{BB962C8B-B14F-4D97-AF65-F5344CB8AC3E}">
        <p14:creationId xmlns:p14="http://schemas.microsoft.com/office/powerpoint/2010/main" val="180799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62000"/>
          </a:xfrm>
        </p:spPr>
        <p:txBody>
          <a:bodyPr>
            <a:normAutofit/>
          </a:bodyPr>
          <a:lstStyle/>
          <a:p>
            <a:r>
              <a:rPr lang="en-GB" sz="4400" dirty="0"/>
              <a:t>OVERALL AIM</a:t>
            </a:r>
          </a:p>
        </p:txBody>
      </p:sp>
      <p:sp>
        <p:nvSpPr>
          <p:cNvPr id="3" name="Content Placeholder 2"/>
          <p:cNvSpPr>
            <a:spLocks noGrp="1"/>
          </p:cNvSpPr>
          <p:nvPr>
            <p:ph idx="1"/>
          </p:nvPr>
        </p:nvSpPr>
        <p:spPr/>
        <p:txBody>
          <a:bodyPr>
            <a:noAutofit/>
          </a:bodyPr>
          <a:lstStyle/>
          <a:p>
            <a:r>
              <a:rPr lang="en-GB" sz="3200" dirty="0"/>
              <a:t>To increase awareness of the importance of good sleep health with all staff working in the Western Trust area</a:t>
            </a:r>
          </a:p>
        </p:txBody>
      </p:sp>
      <p:pic>
        <p:nvPicPr>
          <p:cNvPr id="5" name="Picture 2">
            <a:extLst>
              <a:ext uri="{C183D7F6-B498-43B3-948B-1728B52AA6E4}">
                <adec:decorative xmlns:adec="http://schemas.microsoft.com/office/drawing/2017/decorative" val="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68361" y="6228182"/>
            <a:ext cx="2445360" cy="439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2617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Factsheet about sleep"/>
          <p:cNvPicPr>
            <a:picLocks noChangeAspect="1"/>
          </p:cNvPicPr>
          <p:nvPr/>
        </p:nvPicPr>
        <p:blipFill rotWithShape="1">
          <a:blip r:embed="rId3">
            <a:extLst>
              <a:ext uri="{28A0092B-C50C-407E-A947-70E740481C1C}">
                <a14:useLocalDpi xmlns:a14="http://schemas.microsoft.com/office/drawing/2010/main" val="0"/>
              </a:ext>
            </a:extLst>
          </a:blip>
          <a:srcRect b="5641"/>
          <a:stretch/>
        </p:blipFill>
        <p:spPr>
          <a:xfrm>
            <a:off x="3260034" y="0"/>
            <a:ext cx="4870173" cy="6858000"/>
          </a:xfrm>
          <a:prstGeom prst="rect">
            <a:avLst/>
          </a:prstGeom>
        </p:spPr>
      </p:pic>
      <p:pic>
        <p:nvPicPr>
          <p:cNvPr id="5" name="Picture 2">
            <a:extLst>
              <a:ext uri="{C183D7F6-B498-43B3-948B-1728B52AA6E4}">
                <adec:decorative xmlns:adec="http://schemas.microsoft.com/office/drawing/2017/decorative" val="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568361" y="6228182"/>
            <a:ext cx="2445360" cy="439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488831" y="6448110"/>
            <a:ext cx="1359877" cy="261610"/>
          </a:xfrm>
          <a:prstGeom prst="rect">
            <a:avLst/>
          </a:prstGeom>
          <a:noFill/>
        </p:spPr>
        <p:txBody>
          <a:bodyPr wrap="square" rtlCol="0">
            <a:spAutoFit/>
          </a:bodyPr>
          <a:lstStyle/>
          <a:p>
            <a:r>
              <a:rPr lang="en-GB" sz="1100" dirty="0"/>
              <a:t>Image by </a:t>
            </a:r>
            <a:r>
              <a:rPr lang="en-GB" sz="1100" dirty="0" err="1"/>
              <a:t>Boldsky</a:t>
            </a:r>
            <a:endParaRPr lang="en-GB" sz="1100" dirty="0"/>
          </a:p>
        </p:txBody>
      </p:sp>
      <p:sp>
        <p:nvSpPr>
          <p:cNvPr id="3" name="Title 2">
            <a:extLst>
              <a:ext uri="{FF2B5EF4-FFF2-40B4-BE49-F238E27FC236}">
                <a16:creationId xmlns:a16="http://schemas.microsoft.com/office/drawing/2014/main" id="{89FF857B-844F-8DA5-ACCF-87486CA50D10}"/>
              </a:ext>
            </a:extLst>
          </p:cNvPr>
          <p:cNvSpPr>
            <a:spLocks noGrp="1"/>
          </p:cNvSpPr>
          <p:nvPr>
            <p:ph type="title"/>
          </p:nvPr>
        </p:nvSpPr>
        <p:spPr>
          <a:xfrm>
            <a:off x="677334" y="609600"/>
            <a:ext cx="2039362" cy="1683026"/>
          </a:xfrm>
        </p:spPr>
        <p:txBody>
          <a:bodyPr>
            <a:normAutofit fontScale="90000"/>
          </a:bodyPr>
          <a:lstStyle/>
          <a:p>
            <a:r>
              <a:rPr lang="en-US" dirty="0"/>
              <a:t>Facts about sleeping</a:t>
            </a:r>
            <a:endParaRPr lang="en-GB" dirty="0"/>
          </a:p>
        </p:txBody>
      </p:sp>
    </p:spTree>
    <p:extLst>
      <p:ext uri="{BB962C8B-B14F-4D97-AF65-F5344CB8AC3E}">
        <p14:creationId xmlns:p14="http://schemas.microsoft.com/office/powerpoint/2010/main" val="2667737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ffects of sleep deprivatio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06842" y="0"/>
            <a:ext cx="6978316" cy="6858000"/>
          </a:xfrm>
          <a:prstGeom prst="rect">
            <a:avLst/>
          </a:prstGeom>
        </p:spPr>
      </p:pic>
      <p:pic>
        <p:nvPicPr>
          <p:cNvPr id="5" name="Picture 2">
            <a:extLst>
              <a:ext uri="{C183D7F6-B498-43B3-948B-1728B52AA6E4}">
                <adec:decorative xmlns:adec="http://schemas.microsoft.com/office/drawing/2017/decorative" val="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568361" y="6228182"/>
            <a:ext cx="2445360" cy="439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562708" y="6406428"/>
            <a:ext cx="1922584" cy="261610"/>
          </a:xfrm>
          <a:prstGeom prst="rect">
            <a:avLst/>
          </a:prstGeom>
          <a:noFill/>
        </p:spPr>
        <p:txBody>
          <a:bodyPr wrap="square" rtlCol="0">
            <a:spAutoFit/>
          </a:bodyPr>
          <a:lstStyle/>
          <a:p>
            <a:r>
              <a:rPr lang="en-GB" sz="1100" dirty="0"/>
              <a:t>Image by </a:t>
            </a:r>
            <a:r>
              <a:rPr lang="en-GB" sz="1100" dirty="0" err="1"/>
              <a:t>Divya</a:t>
            </a:r>
            <a:r>
              <a:rPr lang="en-GB" sz="1100" dirty="0"/>
              <a:t> </a:t>
            </a:r>
            <a:r>
              <a:rPr lang="en-GB" sz="1100" dirty="0" err="1"/>
              <a:t>Toshniwal</a:t>
            </a:r>
            <a:endParaRPr lang="en-GB" sz="1100" dirty="0"/>
          </a:p>
        </p:txBody>
      </p:sp>
      <p:sp>
        <p:nvSpPr>
          <p:cNvPr id="2" name="Title 1">
            <a:extLst>
              <a:ext uri="{FF2B5EF4-FFF2-40B4-BE49-F238E27FC236}">
                <a16:creationId xmlns:a16="http://schemas.microsoft.com/office/drawing/2014/main" id="{A27AA868-A679-15F6-11F0-6A707EE244AF}"/>
              </a:ext>
            </a:extLst>
          </p:cNvPr>
          <p:cNvSpPr>
            <a:spLocks noGrp="1"/>
          </p:cNvSpPr>
          <p:nvPr>
            <p:ph type="title"/>
          </p:nvPr>
        </p:nvSpPr>
        <p:spPr>
          <a:xfrm>
            <a:off x="178279" y="609600"/>
            <a:ext cx="2307013" cy="1320800"/>
          </a:xfrm>
        </p:spPr>
        <p:txBody>
          <a:bodyPr>
            <a:normAutofit fontScale="90000"/>
          </a:bodyPr>
          <a:lstStyle/>
          <a:p>
            <a:r>
              <a:rPr lang="en-US" dirty="0"/>
              <a:t>Sleep Deprivation</a:t>
            </a:r>
            <a:endParaRPr lang="en-GB" dirty="0"/>
          </a:p>
        </p:txBody>
      </p:sp>
    </p:spTree>
    <p:extLst>
      <p:ext uri="{BB962C8B-B14F-4D97-AF65-F5344CB8AC3E}">
        <p14:creationId xmlns:p14="http://schemas.microsoft.com/office/powerpoint/2010/main" val="250308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92369"/>
            <a:ext cx="8596668" cy="679938"/>
          </a:xfrm>
        </p:spPr>
        <p:txBody>
          <a:bodyPr>
            <a:noAutofit/>
          </a:bodyPr>
          <a:lstStyle/>
          <a:p>
            <a:r>
              <a:rPr lang="en-GB" sz="4400" dirty="0"/>
              <a:t>Key Drivers</a:t>
            </a:r>
          </a:p>
        </p:txBody>
      </p:sp>
      <p:sp>
        <p:nvSpPr>
          <p:cNvPr id="3" name="Content Placeholder 2"/>
          <p:cNvSpPr>
            <a:spLocks noGrp="1"/>
          </p:cNvSpPr>
          <p:nvPr>
            <p:ph idx="1"/>
          </p:nvPr>
        </p:nvSpPr>
        <p:spPr>
          <a:xfrm>
            <a:off x="677334" y="1289538"/>
            <a:ext cx="8841804" cy="5224949"/>
          </a:xfrm>
        </p:spPr>
        <p:txBody>
          <a:bodyPr>
            <a:noAutofit/>
          </a:bodyPr>
          <a:lstStyle/>
          <a:p>
            <a:r>
              <a:rPr lang="en-GB" sz="2400" dirty="0"/>
              <a:t>An increasing reason for referral to services</a:t>
            </a:r>
          </a:p>
          <a:p>
            <a:r>
              <a:rPr lang="en-GB" sz="2400" dirty="0"/>
              <a:t>Increase in waiting lists and complexity of those waiting</a:t>
            </a:r>
          </a:p>
          <a:p>
            <a:r>
              <a:rPr lang="en-GB" sz="2400" dirty="0"/>
              <a:t>Little to no evidence of working upstream</a:t>
            </a:r>
          </a:p>
          <a:p>
            <a:r>
              <a:rPr lang="en-GB" sz="2400" dirty="0"/>
              <a:t>No pathways and very few resources for sleep issues</a:t>
            </a:r>
          </a:p>
          <a:p>
            <a:r>
              <a:rPr lang="en-GB" sz="2400" dirty="0"/>
              <a:t>Impact of poor sleep on-</a:t>
            </a:r>
          </a:p>
          <a:p>
            <a:pPr marL="0" indent="0">
              <a:buNone/>
            </a:pPr>
            <a:r>
              <a:rPr lang="en-GB" sz="2400" dirty="0"/>
              <a:t>              Health and behaviour</a:t>
            </a:r>
          </a:p>
          <a:p>
            <a:pPr marL="0" indent="0">
              <a:buNone/>
            </a:pPr>
            <a:r>
              <a:rPr lang="en-GB" sz="2400" dirty="0"/>
              <a:t>	         Waiting lists</a:t>
            </a:r>
          </a:p>
          <a:p>
            <a:pPr marL="0" indent="0">
              <a:buNone/>
            </a:pPr>
            <a:r>
              <a:rPr lang="en-GB" sz="2400" dirty="0"/>
              <a:t>              Families and carers</a:t>
            </a:r>
          </a:p>
          <a:p>
            <a:pPr marL="0" indent="0">
              <a:buNone/>
            </a:pPr>
            <a:r>
              <a:rPr lang="en-GB" sz="2400" dirty="0"/>
              <a:t>              All ages, all services, including staff</a:t>
            </a:r>
          </a:p>
        </p:txBody>
      </p:sp>
      <p:pic>
        <p:nvPicPr>
          <p:cNvPr id="5" name="Picture 2">
            <a:extLst>
              <a:ext uri="{C183D7F6-B498-43B3-948B-1728B52AA6E4}">
                <adec:decorative xmlns:adec="http://schemas.microsoft.com/office/drawing/2017/decorative" val="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68361" y="6228182"/>
            <a:ext cx="2445360" cy="439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42516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50277"/>
          </a:xfrm>
        </p:spPr>
        <p:txBody>
          <a:bodyPr>
            <a:noAutofit/>
          </a:bodyPr>
          <a:lstStyle/>
          <a:p>
            <a:r>
              <a:rPr lang="en-GB" sz="4400" dirty="0"/>
              <a:t>Objectives</a:t>
            </a:r>
          </a:p>
        </p:txBody>
      </p:sp>
      <p:sp>
        <p:nvSpPr>
          <p:cNvPr id="3" name="Content Placeholder 2"/>
          <p:cNvSpPr>
            <a:spLocks noGrp="1"/>
          </p:cNvSpPr>
          <p:nvPr>
            <p:ph idx="1"/>
          </p:nvPr>
        </p:nvSpPr>
        <p:spPr>
          <a:xfrm>
            <a:off x="677334" y="1660768"/>
            <a:ext cx="8596668" cy="4110963"/>
          </a:xfrm>
        </p:spPr>
        <p:txBody>
          <a:bodyPr>
            <a:normAutofit/>
          </a:bodyPr>
          <a:lstStyle/>
          <a:p>
            <a:pPr lvl="0"/>
            <a:r>
              <a:rPr lang="en-GB" sz="3200" dirty="0"/>
              <a:t>To determine baseline knowledge and awareness of sleep health within Trust staff</a:t>
            </a:r>
          </a:p>
          <a:p>
            <a:pPr lvl="0"/>
            <a:r>
              <a:rPr lang="en-GB" sz="3200" dirty="0"/>
              <a:t>To establish working groups within the Trust</a:t>
            </a:r>
          </a:p>
          <a:p>
            <a:pPr lvl="0"/>
            <a:r>
              <a:rPr lang="en-GB" sz="3200" dirty="0"/>
              <a:t>To develop Trustwide action plans for staff working with children and adults. </a:t>
            </a:r>
          </a:p>
          <a:p>
            <a:pPr lvl="0"/>
            <a:r>
              <a:rPr lang="en-GB" sz="3200" dirty="0"/>
              <a:t>To develop a Trustwide Sleep framework </a:t>
            </a:r>
          </a:p>
          <a:p>
            <a:pPr lvl="0"/>
            <a:r>
              <a:rPr lang="en-GB" sz="3200" dirty="0"/>
              <a:t>To develop resources</a:t>
            </a:r>
          </a:p>
        </p:txBody>
      </p:sp>
      <p:pic>
        <p:nvPicPr>
          <p:cNvPr id="5" name="Picture 2">
            <a:extLst>
              <a:ext uri="{C183D7F6-B498-43B3-948B-1728B52AA6E4}">
                <adec:decorative xmlns:adec="http://schemas.microsoft.com/office/drawing/2017/decorative" val="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68361" y="6228182"/>
            <a:ext cx="2445360" cy="439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7473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1323"/>
          </a:xfrm>
        </p:spPr>
        <p:txBody>
          <a:bodyPr>
            <a:noAutofit/>
          </a:bodyPr>
          <a:lstStyle/>
          <a:p>
            <a:r>
              <a:rPr lang="en-GB" sz="4400" dirty="0"/>
              <a:t>Methodology</a:t>
            </a:r>
          </a:p>
        </p:txBody>
      </p:sp>
      <p:sp>
        <p:nvSpPr>
          <p:cNvPr id="3" name="Content Placeholder 2"/>
          <p:cNvSpPr>
            <a:spLocks noGrp="1"/>
          </p:cNvSpPr>
          <p:nvPr>
            <p:ph idx="1"/>
          </p:nvPr>
        </p:nvSpPr>
        <p:spPr>
          <a:xfrm>
            <a:off x="677334" y="1937851"/>
            <a:ext cx="8596668" cy="3880773"/>
          </a:xfrm>
        </p:spPr>
        <p:txBody>
          <a:bodyPr>
            <a:normAutofit/>
          </a:bodyPr>
          <a:lstStyle/>
          <a:p>
            <a:r>
              <a:rPr lang="en-GB" sz="3200" dirty="0"/>
              <a:t>Engaged with stakeholders</a:t>
            </a:r>
          </a:p>
          <a:p>
            <a:r>
              <a:rPr lang="en-GB" sz="3200" dirty="0"/>
              <a:t>Established two working groups</a:t>
            </a:r>
          </a:p>
          <a:p>
            <a:r>
              <a:rPr lang="en-GB" sz="3200" dirty="0"/>
              <a:t>Co-designed and co-produced staff surveys with these groups</a:t>
            </a:r>
          </a:p>
        </p:txBody>
      </p:sp>
      <p:pic>
        <p:nvPicPr>
          <p:cNvPr id="6" name="Picture 2">
            <a:extLst>
              <a:ext uri="{C183D7F6-B498-43B3-948B-1728B52AA6E4}">
                <adec:decorative xmlns:adec="http://schemas.microsoft.com/office/drawing/2017/decorative" val="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68361" y="6228182"/>
            <a:ext cx="2445360" cy="439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48101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79938"/>
          </a:xfrm>
        </p:spPr>
        <p:txBody>
          <a:bodyPr>
            <a:noAutofit/>
          </a:bodyPr>
          <a:lstStyle/>
          <a:p>
            <a:r>
              <a:rPr lang="en-GB" sz="4400" dirty="0"/>
              <a:t>Survey Results</a:t>
            </a:r>
          </a:p>
        </p:txBody>
      </p:sp>
      <p:sp>
        <p:nvSpPr>
          <p:cNvPr id="3" name="Content Placeholder 2"/>
          <p:cNvSpPr>
            <a:spLocks noGrp="1"/>
          </p:cNvSpPr>
          <p:nvPr>
            <p:ph idx="1"/>
          </p:nvPr>
        </p:nvSpPr>
        <p:spPr>
          <a:xfrm>
            <a:off x="677333" y="1539265"/>
            <a:ext cx="9310729" cy="4826366"/>
          </a:xfrm>
        </p:spPr>
        <p:txBody>
          <a:bodyPr>
            <a:normAutofit fontScale="32500" lnSpcReduction="20000"/>
          </a:bodyPr>
          <a:lstStyle/>
          <a:p>
            <a:pPr lvl="0"/>
            <a:r>
              <a:rPr lang="en-GB" sz="7400" dirty="0"/>
              <a:t>Survey responses were returned from all directorates, staff groups and all settings within the acute and community sectors. </a:t>
            </a:r>
          </a:p>
          <a:p>
            <a:pPr lvl="0"/>
            <a:r>
              <a:rPr lang="en-GB" sz="7400" dirty="0"/>
              <a:t>Respondents worked across all age groups of service users </a:t>
            </a:r>
          </a:p>
          <a:p>
            <a:pPr lvl="0"/>
            <a:r>
              <a:rPr lang="en-GB" sz="7400" dirty="0"/>
              <a:t>In the 2023 survey, </a:t>
            </a:r>
            <a:r>
              <a:rPr lang="en-GB" sz="7400" b="1" dirty="0"/>
              <a:t>82% </a:t>
            </a:r>
            <a:r>
              <a:rPr lang="en-GB" sz="7400" dirty="0"/>
              <a:t>of respondents reported having no training on managing sleep issues despite almost 33% having an estimated caseload of 50% of service users with sleep issues. </a:t>
            </a:r>
          </a:p>
          <a:p>
            <a:pPr lvl="0"/>
            <a:r>
              <a:rPr lang="en-GB" sz="7400" dirty="0"/>
              <a:t>Respondents identified an over prescription of sleeping medication, a need for further training, awareness raising, resources, a sleep framework and sleep champions.</a:t>
            </a:r>
          </a:p>
          <a:p>
            <a:endParaRPr lang="en-GB" dirty="0"/>
          </a:p>
        </p:txBody>
      </p:sp>
      <p:pic>
        <p:nvPicPr>
          <p:cNvPr id="5" name="Picture 2">
            <a:extLst>
              <a:ext uri="{C183D7F6-B498-43B3-948B-1728B52AA6E4}">
                <adec:decorative xmlns:adec="http://schemas.microsoft.com/office/drawing/2017/decorative" val="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68361" y="6228182"/>
            <a:ext cx="2445360" cy="439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05115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descr="Graph showing impact of poor sleep"/>
          <p:cNvGraphicFramePr>
            <a:graphicFrameLocks/>
          </p:cNvGraphicFramePr>
          <p:nvPr>
            <p:extLst>
              <p:ext uri="{D42A27DB-BD31-4B8C-83A1-F6EECF244321}">
                <p14:modId xmlns:p14="http://schemas.microsoft.com/office/powerpoint/2010/main" val="1242633745"/>
              </p:ext>
            </p:extLst>
          </p:nvPr>
        </p:nvGraphicFramePr>
        <p:xfrm>
          <a:off x="277275" y="318053"/>
          <a:ext cx="9589477" cy="5910130"/>
        </p:xfrm>
        <a:graphic>
          <a:graphicData uri="http://schemas.openxmlformats.org/drawingml/2006/chart">
            <c:chart xmlns:c="http://schemas.openxmlformats.org/drawingml/2006/chart" xmlns:r="http://schemas.openxmlformats.org/officeDocument/2006/relationships" r:id="rId3"/>
          </a:graphicData>
        </a:graphic>
      </p:graphicFrame>
      <p:pic>
        <p:nvPicPr>
          <p:cNvPr id="4" name="Picture 2">
            <a:extLst>
              <a:ext uri="{C183D7F6-B498-43B3-948B-1728B52AA6E4}">
                <adec:decorative xmlns:adec="http://schemas.microsoft.com/office/drawing/2017/decorative" val="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568361" y="6228182"/>
            <a:ext cx="2445360" cy="439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74EA1343-8654-7D72-D6FE-EC51B38688AE}"/>
              </a:ext>
            </a:extLst>
          </p:cNvPr>
          <p:cNvSpPr txBox="1">
            <a:spLocks noGrp="1"/>
          </p:cNvSpPr>
          <p:nvPr>
            <p:ph type="title" idx="4294967295"/>
          </p:nvPr>
        </p:nvSpPr>
        <p:spPr>
          <a:xfrm>
            <a:off x="2147144" y="648351"/>
            <a:ext cx="7235686"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Areas impacted by poor sleep health</a:t>
            </a:r>
            <a:endParaRPr kumimoji="0" lang="en-GB" sz="28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27240915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8681</TotalTime>
  <Words>2746</Words>
  <Application>Microsoft Office PowerPoint</Application>
  <PresentationFormat>Widescreen</PresentationFormat>
  <Paragraphs>167</Paragraphs>
  <Slides>16</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Britannic Bold</vt:lpstr>
      <vt:lpstr>Calibri</vt:lpstr>
      <vt:lpstr>Trebuchet MS</vt:lpstr>
      <vt:lpstr>Wingdings 3</vt:lpstr>
      <vt:lpstr>Facet</vt:lpstr>
      <vt:lpstr>SLEEP</vt:lpstr>
      <vt:lpstr>OVERALL AIM</vt:lpstr>
      <vt:lpstr>Facts about sleeping</vt:lpstr>
      <vt:lpstr>Sleep Deprivation</vt:lpstr>
      <vt:lpstr>Key Drivers</vt:lpstr>
      <vt:lpstr>Objectives</vt:lpstr>
      <vt:lpstr>Methodology</vt:lpstr>
      <vt:lpstr>Survey Results</vt:lpstr>
      <vt:lpstr>Areas impacted by poor sleep health</vt:lpstr>
      <vt:lpstr>These impacts of poor sleep health collectively result in:  </vt:lpstr>
      <vt:lpstr>Actions </vt:lpstr>
      <vt:lpstr>Tiered Sleep Framework Model</vt:lpstr>
      <vt:lpstr>Next steps</vt:lpstr>
      <vt:lpstr>Conclusion</vt:lpstr>
      <vt:lpstr>For more information:</vt:lpstr>
      <vt:lpstr>Thank you closing slide</vt:lpstr>
    </vt:vector>
  </TitlesOfParts>
  <Company>Western Health &amp; Social Care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Gorman Aimee</dc:creator>
  <cp:lastModifiedBy>Burbidge, Peter</cp:lastModifiedBy>
  <cp:revision>242</cp:revision>
  <cp:lastPrinted>2024-08-28T10:04:36Z</cp:lastPrinted>
  <dcterms:created xsi:type="dcterms:W3CDTF">2021-06-18T14:39:23Z</dcterms:created>
  <dcterms:modified xsi:type="dcterms:W3CDTF">2024-10-03T08:38:55Z</dcterms:modified>
</cp:coreProperties>
</file>