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1"/>
  </p:sldMasterIdLst>
  <p:notesMasterIdLst>
    <p:notesMasterId r:id="rId8"/>
  </p:notesMasterIdLst>
  <p:sldIdLst>
    <p:sldId id="568" r:id="rId2"/>
    <p:sldId id="569" r:id="rId3"/>
    <p:sldId id="563" r:id="rId4"/>
    <p:sldId id="570" r:id="rId5"/>
    <p:sldId id="567" r:id="rId6"/>
    <p:sldId id="572"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A4F"/>
    <a:srgbClr val="808080"/>
    <a:srgbClr val="01AEC4"/>
    <a:srgbClr val="FFFFFF"/>
    <a:srgbClr val="F8F8F8"/>
    <a:srgbClr val="02B4CB"/>
    <a:srgbClr val="26682C"/>
    <a:srgbClr val="054B57"/>
    <a:srgbClr val="7B5229"/>
    <a:srgbClr val="C65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65204" autoAdjust="0"/>
  </p:normalViewPr>
  <p:slideViewPr>
    <p:cSldViewPr>
      <p:cViewPr varScale="1">
        <p:scale>
          <a:sx n="54" d="100"/>
          <a:sy n="54" d="100"/>
        </p:scale>
        <p:origin x="936" y="72"/>
      </p:cViewPr>
      <p:guideLst/>
    </p:cSldViewPr>
  </p:slideViewPr>
  <p:notesTextViewPr>
    <p:cViewPr>
      <p:scale>
        <a:sx n="3" d="2"/>
        <a:sy n="3" d="2"/>
      </p:scale>
      <p:origin x="0" y="0"/>
    </p:cViewPr>
  </p:notesTextViewPr>
  <p:sorterViewPr>
    <p:cViewPr>
      <p:scale>
        <a:sx n="130" d="100"/>
        <a:sy n="130" d="100"/>
      </p:scale>
      <p:origin x="0" y="11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AF33F-640D-48D8-B36A-FBE67B1ECD1A}" type="datetimeFigureOut">
              <a:rPr lang="en-GB" smtClean="0"/>
              <a:t>03/10/2024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00164-4283-4BC3-AC6E-8CBACECC70C0}" type="slidenum">
              <a:rPr lang="en-GB" smtClean="0"/>
              <a:t>‹#›</a:t>
            </a:fld>
            <a:endParaRPr lang="en-GB"/>
          </a:p>
        </p:txBody>
      </p:sp>
    </p:spTree>
    <p:extLst>
      <p:ext uri="{BB962C8B-B14F-4D97-AF65-F5344CB8AC3E}">
        <p14:creationId xmlns:p14="http://schemas.microsoft.com/office/powerpoint/2010/main" val="398052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Background</a:t>
            </a:r>
            <a:r>
              <a:rPr lang="en-GB" b="1" baseline="0" dirty="0"/>
              <a:t> to the team and history; 2014, growth in location, staff and range of patients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Faced with a growing older population and increase in hospital admissions (Department of Health 2017), healthcare providers in Northern Ireland are struggling to cope with the increasing demands on an already overstretched system (</a:t>
            </a:r>
            <a:r>
              <a:rPr lang="en-GB" b="1" dirty="0" err="1"/>
              <a:t>Bengoa</a:t>
            </a:r>
            <a:r>
              <a:rPr lang="en-GB" b="1" dirty="0"/>
              <a:t> et al. 2016).</a:t>
            </a:r>
          </a:p>
          <a:p>
            <a:endParaRPr lang="en-GB" dirty="0"/>
          </a:p>
        </p:txBody>
      </p:sp>
      <p:sp>
        <p:nvSpPr>
          <p:cNvPr id="4" name="Slide Number Placeholder 3"/>
          <p:cNvSpPr>
            <a:spLocks noGrp="1"/>
          </p:cNvSpPr>
          <p:nvPr>
            <p:ph type="sldNum" sz="quarter" idx="10"/>
          </p:nvPr>
        </p:nvSpPr>
        <p:spPr/>
        <p:txBody>
          <a:bodyPr/>
          <a:lstStyle/>
          <a:p>
            <a:fld id="{5C300164-4283-4BC3-AC6E-8CBACECC70C0}" type="slidenum">
              <a:rPr lang="en-GB" smtClean="0"/>
              <a:t>1</a:t>
            </a:fld>
            <a:endParaRPr lang="en-GB"/>
          </a:p>
        </p:txBody>
      </p:sp>
    </p:spTree>
    <p:extLst>
      <p:ext uri="{BB962C8B-B14F-4D97-AF65-F5344CB8AC3E}">
        <p14:creationId xmlns:p14="http://schemas.microsoft.com/office/powerpoint/2010/main" val="237365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and social care facing ongoing challenges both locally and regionally</a:t>
            </a:r>
          </a:p>
        </p:txBody>
      </p:sp>
      <p:sp>
        <p:nvSpPr>
          <p:cNvPr id="4" name="Slide Number Placeholder 3"/>
          <p:cNvSpPr>
            <a:spLocks noGrp="1"/>
          </p:cNvSpPr>
          <p:nvPr>
            <p:ph type="sldNum" sz="quarter" idx="5"/>
          </p:nvPr>
        </p:nvSpPr>
        <p:spPr/>
        <p:txBody>
          <a:bodyPr/>
          <a:lstStyle/>
          <a:p>
            <a:fld id="{5C300164-4283-4BC3-AC6E-8CBACECC70C0}" type="slidenum">
              <a:rPr lang="en-GB" smtClean="0"/>
              <a:t>2</a:t>
            </a:fld>
            <a:endParaRPr lang="en-GB"/>
          </a:p>
        </p:txBody>
      </p:sp>
    </p:spTree>
    <p:extLst>
      <p:ext uri="{BB962C8B-B14F-4D97-AF65-F5344CB8AC3E}">
        <p14:creationId xmlns:p14="http://schemas.microsoft.com/office/powerpoint/2010/main" val="376102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QI project</a:t>
            </a:r>
            <a:r>
              <a:rPr lang="en-GB" baseline="0" dirty="0"/>
              <a:t> included identifying drivers, process mapping, problem diagnoses and PDSA cycles </a:t>
            </a:r>
          </a:p>
          <a:p>
            <a:endParaRPr lang="en-GB" baseline="0" dirty="0"/>
          </a:p>
        </p:txBody>
      </p:sp>
      <p:sp>
        <p:nvSpPr>
          <p:cNvPr id="4" name="Slide Number Placeholder 3"/>
          <p:cNvSpPr>
            <a:spLocks noGrp="1"/>
          </p:cNvSpPr>
          <p:nvPr>
            <p:ph type="sldNum" sz="quarter" idx="10"/>
          </p:nvPr>
        </p:nvSpPr>
        <p:spPr/>
        <p:txBody>
          <a:bodyPr/>
          <a:lstStyle/>
          <a:p>
            <a:fld id="{5C300164-4283-4BC3-AC6E-8CBACECC70C0}" type="slidenum">
              <a:rPr lang="en-GB" smtClean="0"/>
              <a:t>3</a:t>
            </a:fld>
            <a:endParaRPr lang="en-GB"/>
          </a:p>
        </p:txBody>
      </p:sp>
    </p:spTree>
    <p:extLst>
      <p:ext uri="{BB962C8B-B14F-4D97-AF65-F5344CB8AC3E}">
        <p14:creationId xmlns:p14="http://schemas.microsoft.com/office/powerpoint/2010/main" val="209533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the Physiotherapist and Occupational Therapist on the team we were involved in all aspects of the project but in particular focused on service user involvement and collaboration with acute and primary care teams, aimed at ensuring safety and clinical excellence. This was achieved through governance procedures including mandatory training, appraisal, supervision, incident reporting and robust induction programmes.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order to grow the referrals coming to ACAHT from the acute sector we held awareness with acute colleagues and opened up a referral pathway for senior ED AHPS.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C300164-4283-4BC3-AC6E-8CBACECC70C0}" type="slidenum">
              <a:rPr lang="en-GB" smtClean="0"/>
              <a:t>4</a:t>
            </a:fld>
            <a:endParaRPr lang="en-GB"/>
          </a:p>
        </p:txBody>
      </p:sp>
    </p:spTree>
    <p:extLst>
      <p:ext uri="{BB962C8B-B14F-4D97-AF65-F5344CB8AC3E}">
        <p14:creationId xmlns:p14="http://schemas.microsoft.com/office/powerpoint/2010/main" val="171760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project demonstrates how in existing financial pressures, a review of current resources and processes within the wider organisation can be reconfigured into a HAH service to aide expansion. </a:t>
            </a:r>
          </a:p>
          <a:p>
            <a:r>
              <a:rPr lang="en-GB" sz="1200" kern="1200" dirty="0">
                <a:solidFill>
                  <a:schemeClr val="tx1"/>
                </a:solidFill>
                <a:effectLst/>
                <a:latin typeface="+mn-lt"/>
                <a:ea typeface="+mn-ea"/>
                <a:cs typeface="+mn-cs"/>
              </a:rPr>
              <a:t>This team and project just wouldn’t work without the full team. The AHPs on the team are pushing boundaries of care within the community setting, delivering high levels of care that weren’t possible before. This has been managed through having a highly skilled and dynamic workforce who are open to new skills and blurring of roles. Physiotherapy and Occupational Therapy have been involved from the start, challenging previous ways of working in the community.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 and physio led</a:t>
            </a:r>
            <a:r>
              <a:rPr lang="en-GB" sz="1200" kern="1200" baseline="0" dirty="0">
                <a:solidFill>
                  <a:schemeClr val="tx1"/>
                </a:solidFill>
                <a:effectLst/>
                <a:latin typeface="+mn-lt"/>
                <a:ea typeface="+mn-ea"/>
                <a:cs typeface="+mn-cs"/>
              </a:rPr>
              <a:t> on changes from focus groups regarding improving the d/c process</a:t>
            </a:r>
            <a:endParaRPr lang="en-GB" dirty="0"/>
          </a:p>
        </p:txBody>
      </p:sp>
      <p:sp>
        <p:nvSpPr>
          <p:cNvPr id="4" name="Slide Number Placeholder 3"/>
          <p:cNvSpPr>
            <a:spLocks noGrp="1"/>
          </p:cNvSpPr>
          <p:nvPr>
            <p:ph type="sldNum" sz="quarter" idx="5"/>
          </p:nvPr>
        </p:nvSpPr>
        <p:spPr/>
        <p:txBody>
          <a:bodyPr/>
          <a:lstStyle/>
          <a:p>
            <a:fld id="{5C300164-4283-4BC3-AC6E-8CBACECC70C0}" type="slidenum">
              <a:rPr lang="en-GB" smtClean="0"/>
              <a:t>5</a:t>
            </a:fld>
            <a:endParaRPr lang="en-GB"/>
          </a:p>
        </p:txBody>
      </p:sp>
    </p:spTree>
    <p:extLst>
      <p:ext uri="{BB962C8B-B14F-4D97-AF65-F5344CB8AC3E}">
        <p14:creationId xmlns:p14="http://schemas.microsoft.com/office/powerpoint/2010/main" val="119261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July 2024, NIAS</a:t>
            </a:r>
            <a:r>
              <a:rPr lang="en-GB" baseline="0" dirty="0"/>
              <a:t> must discuss all care home patients with AC@H Triage Dr prior to taking to 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September 2024, NIAS must discuss all </a:t>
            </a:r>
            <a:r>
              <a:rPr lang="en-GB" baseline="0" dirty="0" err="1"/>
              <a:t>domicillary</a:t>
            </a:r>
            <a:r>
              <a:rPr lang="en-GB" baseline="0" dirty="0"/>
              <a:t> patients with AC@H Triage Dr prior to taking to ED.</a:t>
            </a:r>
          </a:p>
          <a:p>
            <a:endParaRPr lang="en-GB" dirty="0"/>
          </a:p>
        </p:txBody>
      </p:sp>
      <p:sp>
        <p:nvSpPr>
          <p:cNvPr id="4" name="Slide Number Placeholder 3"/>
          <p:cNvSpPr>
            <a:spLocks noGrp="1"/>
          </p:cNvSpPr>
          <p:nvPr>
            <p:ph type="sldNum" sz="quarter" idx="5"/>
          </p:nvPr>
        </p:nvSpPr>
        <p:spPr/>
        <p:txBody>
          <a:bodyPr/>
          <a:lstStyle/>
          <a:p>
            <a:fld id="{5C300164-4283-4BC3-AC6E-8CBACECC70C0}" type="slidenum">
              <a:rPr lang="en-GB" smtClean="0"/>
              <a:t>6</a:t>
            </a:fld>
            <a:endParaRPr lang="en-GB"/>
          </a:p>
        </p:txBody>
      </p:sp>
    </p:spTree>
    <p:extLst>
      <p:ext uri="{BB962C8B-B14F-4D97-AF65-F5344CB8AC3E}">
        <p14:creationId xmlns:p14="http://schemas.microsoft.com/office/powerpoint/2010/main" val="369257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086860"/>
            <a:ext cx="7526338" cy="2228288"/>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08831" y="3960635"/>
            <a:ext cx="7526338" cy="326231"/>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125233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4" y="3600450"/>
            <a:ext cx="7526337" cy="425054"/>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04864" y="4025504"/>
            <a:ext cx="7526337" cy="37028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7E3340-D858-42E2-A4E7-4EE467106ADC}"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153862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003859"/>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121644"/>
            <a:ext cx="4420380" cy="1984434"/>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651227" y="3525527"/>
            <a:ext cx="4418727" cy="53493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5398884" y="1003859"/>
            <a:ext cx="3302316" cy="3056598"/>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161888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7"/>
            <a:ext cx="3286891" cy="1505842"/>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4616450" y="1714500"/>
            <a:ext cx="3671888" cy="1725216"/>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247E3340-D858-42E2-A4E7-4EE467106ADC}"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3138623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220508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439628"/>
            <a:ext cx="1701800" cy="385109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04862" y="334567"/>
            <a:ext cx="4947376" cy="406122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24426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809998" y="1666715"/>
            <a:ext cx="7524003" cy="27273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33588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2213547"/>
            <a:ext cx="7526337" cy="11016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04864" y="3960901"/>
            <a:ext cx="7526337" cy="325466"/>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47E3340-D858-42E2-A4E7-4EE467106ADC}"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59626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09997" y="1666716"/>
            <a:ext cx="3670723" cy="272907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3280" y="1666716"/>
            <a:ext cx="3670720" cy="272907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47E3340-D858-42E2-A4E7-4EE467106ADC}"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35925820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09997" y="1631156"/>
            <a:ext cx="3670723" cy="432197"/>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09997" y="2063353"/>
            <a:ext cx="3687391" cy="233243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63280" y="1631156"/>
            <a:ext cx="3670720" cy="432197"/>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63280" y="2063353"/>
            <a:ext cx="3670720" cy="233243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47E3340-D858-42E2-A4E7-4EE467106ADC}"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414744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47E3340-D858-42E2-A4E7-4EE467106ADC}"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168266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E3340-D858-42E2-A4E7-4EE467106ADC}"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90561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334565"/>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334566"/>
            <a:ext cx="2660650" cy="1213797"/>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3641725" y="334566"/>
            <a:ext cx="4689475" cy="40612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04863" y="1695553"/>
            <a:ext cx="2660650" cy="2700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7E3340-D858-42E2-A4E7-4EE467106ADC}"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39719363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545641"/>
            <a:ext cx="3501548" cy="1212872"/>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09996" y="1758513"/>
            <a:ext cx="3501548" cy="26372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2914358" y="4531021"/>
            <a:ext cx="732659" cy="273844"/>
          </a:xfrm>
        </p:spPr>
        <p:txBody>
          <a:bodyPr/>
          <a:lstStyle/>
          <a:p>
            <a:fld id="{247E3340-D858-42E2-A4E7-4EE467106ADC}" type="datetimeFigureOut">
              <a:rPr lang="en-GB" smtClean="0"/>
              <a:t>03/10/2024</a:t>
            </a:fld>
            <a:endParaRPr lang="en-GB"/>
          </a:p>
        </p:txBody>
      </p:sp>
      <p:sp>
        <p:nvSpPr>
          <p:cNvPr id="6" name="Footer Placeholder 5"/>
          <p:cNvSpPr>
            <a:spLocks noGrp="1"/>
          </p:cNvSpPr>
          <p:nvPr>
            <p:ph type="ftr" sz="quarter" idx="11"/>
          </p:nvPr>
        </p:nvSpPr>
        <p:spPr>
          <a:xfrm>
            <a:off x="442797" y="4531021"/>
            <a:ext cx="2471560" cy="273844"/>
          </a:xfrm>
        </p:spPr>
        <p:txBody>
          <a:bodyPr/>
          <a:lstStyle/>
          <a:p>
            <a:endParaRPr lang="en-GB"/>
          </a:p>
        </p:txBody>
      </p:sp>
      <p:sp>
        <p:nvSpPr>
          <p:cNvPr id="7" name="Slide Number Placeholder 6"/>
          <p:cNvSpPr>
            <a:spLocks noGrp="1"/>
          </p:cNvSpPr>
          <p:nvPr>
            <p:ph type="sldNum" sz="quarter" idx="12"/>
          </p:nvPr>
        </p:nvSpPr>
        <p:spPr>
          <a:xfrm>
            <a:off x="3647017" y="4436916"/>
            <a:ext cx="796616" cy="367949"/>
          </a:xfrm>
        </p:spPr>
        <p:txBody>
          <a:bodyPr/>
          <a:lstStyle/>
          <a:p>
            <a:fld id="{7E7962CE-D872-46FC-B303-C1216858F797}" type="slidenum">
              <a:rPr lang="en-GB" smtClean="0"/>
              <a:t>‹#›</a:t>
            </a:fld>
            <a:endParaRPr lang="en-GB"/>
          </a:p>
        </p:txBody>
      </p:sp>
    </p:spTree>
    <p:extLst>
      <p:ext uri="{BB962C8B-B14F-4D97-AF65-F5344CB8AC3E}">
        <p14:creationId xmlns:p14="http://schemas.microsoft.com/office/powerpoint/2010/main" val="312578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8" y="335391"/>
            <a:ext cx="7524003"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09998" y="1638300"/>
            <a:ext cx="7524003"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42797" y="4531021"/>
            <a:ext cx="6289532" cy="273844"/>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6911423" y="4531021"/>
            <a:ext cx="993161" cy="273844"/>
          </a:xfrm>
          <a:prstGeom prst="rect">
            <a:avLst/>
          </a:prstGeom>
        </p:spPr>
        <p:txBody>
          <a:bodyPr vert="horz" lIns="91440" tIns="45720" rIns="91440" bIns="45720" rtlCol="0" anchor="b"/>
          <a:lstStyle>
            <a:lvl1pPr algn="r">
              <a:defRPr sz="900">
                <a:solidFill>
                  <a:schemeClr val="tx1"/>
                </a:solidFill>
              </a:defRPr>
            </a:lvl1pPr>
          </a:lstStyle>
          <a:p>
            <a:fld id="{247E3340-D858-42E2-A4E7-4EE467106ADC}" type="datetimeFigureOut">
              <a:rPr lang="en-GB" smtClean="0"/>
              <a:t>03/10/2024</a:t>
            </a:fld>
            <a:endParaRPr lang="en-GB"/>
          </a:p>
        </p:txBody>
      </p:sp>
      <p:sp>
        <p:nvSpPr>
          <p:cNvPr id="6" name="Slide Number Placeholder 5"/>
          <p:cNvSpPr>
            <a:spLocks noGrp="1"/>
          </p:cNvSpPr>
          <p:nvPr>
            <p:ph type="sldNum" sz="quarter" idx="4"/>
          </p:nvPr>
        </p:nvSpPr>
        <p:spPr>
          <a:xfrm>
            <a:off x="7904584" y="4436916"/>
            <a:ext cx="796616" cy="367949"/>
          </a:xfrm>
          <a:prstGeom prst="rect">
            <a:avLst/>
          </a:prstGeom>
        </p:spPr>
        <p:txBody>
          <a:bodyPr vert="horz" lIns="91440" tIns="45720" rIns="91440" bIns="10800" rtlCol="0" anchor="b"/>
          <a:lstStyle>
            <a:lvl1pPr algn="r">
              <a:defRPr sz="2000">
                <a:solidFill>
                  <a:schemeClr val="accent1"/>
                </a:solidFill>
              </a:defRPr>
            </a:lvl1pPr>
          </a:lstStyle>
          <a:p>
            <a:fld id="{7E7962CE-D872-46FC-B303-C1216858F797}" type="slidenum">
              <a:rPr lang="en-GB" smtClean="0"/>
              <a:t>‹#›</a:t>
            </a:fld>
            <a:endParaRPr lang="en-GB"/>
          </a:p>
        </p:txBody>
      </p:sp>
    </p:spTree>
    <p:extLst>
      <p:ext uri="{BB962C8B-B14F-4D97-AF65-F5344CB8AC3E}">
        <p14:creationId xmlns:p14="http://schemas.microsoft.com/office/powerpoint/2010/main" val="1282091853"/>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5576" y="1862893"/>
            <a:ext cx="4420380" cy="1984434"/>
          </a:xfrm>
        </p:spPr>
        <p:txBody>
          <a:bodyPr/>
          <a:lstStyle/>
          <a:p>
            <a:r>
              <a:rPr lang="en-GB" sz="4400" dirty="0">
                <a:solidFill>
                  <a:srgbClr val="A00A4F"/>
                </a:solidFill>
              </a:rPr>
              <a:t>Expansion of Acute Care at Home </a:t>
            </a:r>
            <a:br>
              <a:rPr lang="en-GB" sz="4400" dirty="0">
                <a:solidFill>
                  <a:srgbClr val="A00A4F"/>
                </a:solidFill>
              </a:rPr>
            </a:br>
            <a:endParaRPr lang="en-GB" dirty="0"/>
          </a:p>
        </p:txBody>
      </p:sp>
      <p:sp>
        <p:nvSpPr>
          <p:cNvPr id="8" name="Text Placeholder 7"/>
          <p:cNvSpPr>
            <a:spLocks noGrp="1"/>
          </p:cNvSpPr>
          <p:nvPr>
            <p:ph type="body" idx="1"/>
          </p:nvPr>
        </p:nvSpPr>
        <p:spPr>
          <a:xfrm>
            <a:off x="395536" y="3579862"/>
            <a:ext cx="4418727" cy="534931"/>
          </a:xfrm>
        </p:spPr>
        <p:txBody>
          <a:bodyPr/>
          <a:lstStyle/>
          <a:p>
            <a:r>
              <a:rPr lang="en-GB" sz="3200" b="1" dirty="0">
                <a:solidFill>
                  <a:srgbClr val="A00A4F"/>
                </a:solidFill>
              </a:rPr>
              <a:t>A Quality Improvement Project </a:t>
            </a:r>
          </a:p>
        </p:txBody>
      </p:sp>
      <p:pic>
        <p:nvPicPr>
          <p:cNvPr id="10" name="Picture 9">
            <a:extLst>
              <a:ext uri="{FF2B5EF4-FFF2-40B4-BE49-F238E27FC236}">
                <a16:creationId xmlns:a16="http://schemas.microsoft.com/office/drawing/2014/main" id="{7B612361-5A98-E241-8DBF-8BDB3B4292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536" y="279781"/>
            <a:ext cx="2016224" cy="333381"/>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184587"/>
            <a:ext cx="1908315" cy="483550"/>
          </a:xfrm>
          <a:prstGeom prst="rect">
            <a:avLst/>
          </a:prstGeom>
          <a:effectLst>
            <a:innerShdw blurRad="114300">
              <a:prstClr val="black"/>
            </a:innerShdw>
          </a:effectLst>
        </p:spPr>
      </p:pic>
      <p:sp>
        <p:nvSpPr>
          <p:cNvPr id="3" name="AutoShape 4" descr="Hospital care at home | Southern Health ..."/>
          <p:cNvSpPr>
            <a:spLocks noChangeAspect="1" noChangeArrowheads="1"/>
          </p:cNvSpPr>
          <p:nvPr/>
        </p:nvSpPr>
        <p:spPr bwMode="auto">
          <a:xfrm>
            <a:off x="6012160" y="1203598"/>
            <a:ext cx="2736304" cy="1956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ospital care at home | Southern Health ..."/>
          <p:cNvSpPr>
            <a:spLocks noChangeAspect="1" noChangeArrowheads="1"/>
          </p:cNvSpPr>
          <p:nvPr/>
        </p:nvSpPr>
        <p:spPr bwMode="auto">
          <a:xfrm>
            <a:off x="6732240" y="1059583"/>
            <a:ext cx="1618997" cy="1769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Hospital care at home | Southern Healt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12" descr="Hospital care at home | Southern Health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1125345"/>
            <a:ext cx="3024335" cy="2095281"/>
          </a:xfrm>
          <a:prstGeom prst="rect">
            <a:avLst/>
          </a:prstGeom>
        </p:spPr>
      </p:pic>
    </p:spTree>
    <p:extLst>
      <p:ext uri="{BB962C8B-B14F-4D97-AF65-F5344CB8AC3E}">
        <p14:creationId xmlns:p14="http://schemas.microsoft.com/office/powerpoint/2010/main" val="266931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636" y="335391"/>
            <a:ext cx="2756488" cy="1804311"/>
          </a:xfrm>
        </p:spPr>
        <p:txBody>
          <a:bodyPr anchor="ctr">
            <a:normAutofit fontScale="90000"/>
          </a:bodyPr>
          <a:lstStyle/>
          <a:p>
            <a:pPr>
              <a:lnSpc>
                <a:spcPct val="90000"/>
              </a:lnSpc>
            </a:pPr>
            <a:br>
              <a:rPr lang="en-GB" sz="3600" i="1" dirty="0">
                <a:solidFill>
                  <a:schemeClr val="bg1">
                    <a:lumMod val="10000"/>
                  </a:schemeClr>
                </a:solidFill>
              </a:rPr>
            </a:br>
            <a:r>
              <a:rPr lang="en-GB" sz="3600" i="1" dirty="0">
                <a:solidFill>
                  <a:schemeClr val="bg1">
                    <a:lumMod val="10000"/>
                  </a:schemeClr>
                </a:solidFill>
              </a:rPr>
              <a:t>Strategic and Operational </a:t>
            </a:r>
            <a:r>
              <a:rPr lang="en-GB" sz="3600" dirty="0">
                <a:solidFill>
                  <a:schemeClr val="bg1">
                    <a:lumMod val="10000"/>
                  </a:schemeClr>
                </a:solidFill>
              </a:rPr>
              <a:t>drivers</a:t>
            </a:r>
            <a:br>
              <a:rPr lang="en-GB" sz="2400" dirty="0">
                <a:solidFill>
                  <a:schemeClr val="tx1"/>
                </a:solidFill>
              </a:rPr>
            </a:br>
            <a:br>
              <a:rPr lang="en-GB" sz="2400" dirty="0"/>
            </a:br>
            <a:br>
              <a:rPr lang="en-GB" sz="2400" dirty="0"/>
            </a:br>
            <a:br>
              <a:rPr lang="en-GB" sz="2400" i="1" dirty="0"/>
            </a:br>
            <a:endParaRPr lang="en-GB" sz="2400" dirty="0"/>
          </a:p>
        </p:txBody>
      </p:sp>
      <p:sp>
        <p:nvSpPr>
          <p:cNvPr id="3" name="Content Placeholder 2"/>
          <p:cNvSpPr>
            <a:spLocks noGrp="1"/>
          </p:cNvSpPr>
          <p:nvPr>
            <p:ph idx="1"/>
          </p:nvPr>
        </p:nvSpPr>
        <p:spPr>
          <a:xfrm>
            <a:off x="3741857" y="1203598"/>
            <a:ext cx="4938926" cy="3233318"/>
          </a:xfrm>
        </p:spPr>
        <p:txBody>
          <a:bodyPr>
            <a:normAutofit fontScale="70000" lnSpcReduction="20000"/>
          </a:bodyPr>
          <a:lstStyle/>
          <a:p>
            <a:pPr marL="0" indent="0">
              <a:lnSpc>
                <a:spcPct val="90000"/>
              </a:lnSpc>
              <a:buNone/>
            </a:pPr>
            <a:endParaRPr lang="en-GB" sz="1600" b="1" dirty="0">
              <a:solidFill>
                <a:schemeClr val="bg1">
                  <a:lumMod val="10000"/>
                </a:schemeClr>
              </a:solidFill>
            </a:endParaRPr>
          </a:p>
          <a:p>
            <a:pPr>
              <a:lnSpc>
                <a:spcPct val="90000"/>
              </a:lnSpc>
            </a:pPr>
            <a:endParaRPr lang="en-GB" sz="1600" b="1" dirty="0">
              <a:solidFill>
                <a:schemeClr val="bg1">
                  <a:lumMod val="10000"/>
                </a:schemeClr>
              </a:solidFill>
            </a:endParaRPr>
          </a:p>
          <a:p>
            <a:pPr>
              <a:lnSpc>
                <a:spcPct val="90000"/>
              </a:lnSpc>
            </a:pPr>
            <a:r>
              <a:rPr lang="en-GB" b="1" dirty="0">
                <a:solidFill>
                  <a:schemeClr val="bg1">
                    <a:lumMod val="10000"/>
                  </a:schemeClr>
                </a:solidFill>
              </a:rPr>
              <a:t>Stabilisation of Local Acute Hospital and support ED and flow from hospital</a:t>
            </a:r>
          </a:p>
          <a:p>
            <a:pPr marL="0" indent="0">
              <a:lnSpc>
                <a:spcPct val="90000"/>
              </a:lnSpc>
              <a:buNone/>
            </a:pPr>
            <a:endParaRPr lang="en-GB" dirty="0">
              <a:solidFill>
                <a:schemeClr val="bg1">
                  <a:lumMod val="10000"/>
                </a:schemeClr>
              </a:solidFill>
            </a:endParaRPr>
          </a:p>
          <a:p>
            <a:pPr>
              <a:lnSpc>
                <a:spcPct val="90000"/>
              </a:lnSpc>
            </a:pPr>
            <a:r>
              <a:rPr lang="en-GB" dirty="0">
                <a:solidFill>
                  <a:schemeClr val="bg1">
                    <a:lumMod val="10000"/>
                  </a:schemeClr>
                </a:solidFill>
              </a:rPr>
              <a:t> </a:t>
            </a:r>
            <a:r>
              <a:rPr lang="en-GB" b="1" dirty="0">
                <a:solidFill>
                  <a:schemeClr val="bg1">
                    <a:lumMod val="10000"/>
                  </a:schemeClr>
                </a:solidFill>
              </a:rPr>
              <a:t>Bed Pressures within the SHSCT Acute Hospitals</a:t>
            </a:r>
          </a:p>
          <a:p>
            <a:pPr>
              <a:lnSpc>
                <a:spcPct val="90000"/>
              </a:lnSpc>
            </a:pPr>
            <a:endParaRPr lang="en-GB" dirty="0">
              <a:solidFill>
                <a:schemeClr val="bg1">
                  <a:lumMod val="10000"/>
                </a:schemeClr>
              </a:solidFill>
            </a:endParaRPr>
          </a:p>
          <a:p>
            <a:pPr>
              <a:lnSpc>
                <a:spcPct val="90000"/>
              </a:lnSpc>
            </a:pPr>
            <a:r>
              <a:rPr lang="en-GB" b="1" dirty="0">
                <a:solidFill>
                  <a:schemeClr val="bg1">
                    <a:lumMod val="10000"/>
                  </a:schemeClr>
                </a:solidFill>
              </a:rPr>
              <a:t>Pressures within Primary Care</a:t>
            </a:r>
          </a:p>
          <a:p>
            <a:pPr>
              <a:lnSpc>
                <a:spcPct val="90000"/>
              </a:lnSpc>
            </a:pPr>
            <a:endParaRPr lang="en-GB" b="1" dirty="0">
              <a:solidFill>
                <a:schemeClr val="bg1">
                  <a:lumMod val="10000"/>
                </a:schemeClr>
              </a:solidFill>
            </a:endParaRPr>
          </a:p>
          <a:p>
            <a:pPr>
              <a:lnSpc>
                <a:spcPct val="90000"/>
              </a:lnSpc>
            </a:pPr>
            <a:r>
              <a:rPr lang="en-GB" b="1" dirty="0">
                <a:solidFill>
                  <a:schemeClr val="bg1">
                    <a:lumMod val="10000"/>
                  </a:schemeClr>
                </a:solidFill>
              </a:rPr>
              <a:t>Medical staff shortages, </a:t>
            </a:r>
          </a:p>
          <a:p>
            <a:pPr>
              <a:lnSpc>
                <a:spcPct val="90000"/>
              </a:lnSpc>
            </a:pPr>
            <a:endParaRPr lang="en-GB" dirty="0">
              <a:solidFill>
                <a:schemeClr val="bg1">
                  <a:lumMod val="10000"/>
                </a:schemeClr>
              </a:solidFill>
            </a:endParaRPr>
          </a:p>
          <a:p>
            <a:pPr>
              <a:lnSpc>
                <a:spcPct val="90000"/>
              </a:lnSpc>
            </a:pPr>
            <a:r>
              <a:rPr lang="en-GB" b="1" dirty="0">
                <a:solidFill>
                  <a:schemeClr val="bg1">
                    <a:lumMod val="10000"/>
                  </a:schemeClr>
                </a:solidFill>
              </a:rPr>
              <a:t>Growing waiting lists, demand for services and increased numbers of patients with complex needs. </a:t>
            </a:r>
          </a:p>
          <a:p>
            <a:pPr>
              <a:lnSpc>
                <a:spcPct val="90000"/>
              </a:lnSpc>
            </a:pPr>
            <a:endParaRPr lang="en-GB" b="1" dirty="0">
              <a:solidFill>
                <a:schemeClr val="bg1">
                  <a:lumMod val="10000"/>
                </a:schemeClr>
              </a:solidFill>
            </a:endParaRPr>
          </a:p>
          <a:p>
            <a:pPr>
              <a:lnSpc>
                <a:spcPct val="90000"/>
              </a:lnSpc>
            </a:pPr>
            <a:endParaRPr lang="en-GB" sz="1100" dirty="0">
              <a:solidFill>
                <a:schemeClr val="bg1">
                  <a:lumMod val="85000"/>
                  <a:lumOff val="15000"/>
                </a:schemeClr>
              </a:solidFill>
            </a:endParaRPr>
          </a:p>
        </p:txBody>
      </p:sp>
      <p:pic>
        <p:nvPicPr>
          <p:cNvPr id="5" name="Picture 4" descr="A couple of icons with text&#10;&#10;Description automatically generated with medium confidence">
            <a:extLst>
              <a:ext uri="{FF2B5EF4-FFF2-40B4-BE49-F238E27FC236}">
                <a16:creationId xmlns:a16="http://schemas.microsoft.com/office/drawing/2014/main" id="{E0C59A64-C44E-CB68-943B-5F3D95D2C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45" y="4486415"/>
            <a:ext cx="2406279" cy="607585"/>
          </a:xfrm>
          <a:prstGeom prst="roundRect">
            <a:avLst>
              <a:gd name="adj" fmla="val 3876"/>
            </a:avLst>
          </a:prstGeom>
          <a:ln>
            <a:solidFill>
              <a:schemeClr val="accent1"/>
            </a:solidFill>
          </a:ln>
          <a:effectLst/>
        </p:spPr>
      </p:pic>
      <p:pic>
        <p:nvPicPr>
          <p:cNvPr id="4" name="Picture 3" descr="A black text on a white background&#10;&#10;Description automatically generated">
            <a:extLst>
              <a:ext uri="{FF2B5EF4-FFF2-40B4-BE49-F238E27FC236}">
                <a16:creationId xmlns:a16="http://schemas.microsoft.com/office/drawing/2014/main" id="{6CFE82DA-B29A-A94F-7B5D-DF55E005C30B}"/>
              </a:ext>
            </a:extLst>
          </p:cNvPr>
          <p:cNvPicPr>
            <a:picLocks noChangeAspect="1"/>
          </p:cNvPicPr>
          <p:nvPr/>
        </p:nvPicPr>
        <p:blipFill>
          <a:blip r:embed="rId4"/>
          <a:stretch>
            <a:fillRect/>
          </a:stretch>
        </p:blipFill>
        <p:spPr>
          <a:xfrm>
            <a:off x="6261290" y="4536642"/>
            <a:ext cx="2408066" cy="42141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77585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169" y="397135"/>
            <a:ext cx="1638291" cy="727838"/>
          </a:xfrm>
        </p:spPr>
        <p:txBody>
          <a:bodyPr/>
          <a:lstStyle/>
          <a:p>
            <a:r>
              <a:rPr lang="en-GB" sz="4400" dirty="0"/>
              <a:t>Aim</a:t>
            </a:r>
            <a:endParaRPr lang="en-GB"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4587"/>
            <a:ext cx="1908315" cy="483550"/>
          </a:xfrm>
          <a:prstGeom prst="rect">
            <a:avLst/>
          </a:prstGeom>
          <a:effectLst>
            <a:innerShdw blurRad="114300">
              <a:prstClr val="black"/>
            </a:innerShdw>
          </a:effectLst>
        </p:spPr>
      </p:pic>
      <p:pic>
        <p:nvPicPr>
          <p:cNvPr id="6" name="Picture 5">
            <a:extLst>
              <a:ext uri="{FF2B5EF4-FFF2-40B4-BE49-F238E27FC236}">
                <a16:creationId xmlns:a16="http://schemas.microsoft.com/office/drawing/2014/main" id="{FB243CB4-555C-1C48-8335-65E9BD1258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91" y="83449"/>
            <a:ext cx="2016224" cy="333381"/>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841" y="142946"/>
            <a:ext cx="1278253" cy="1275606"/>
          </a:xfrm>
          <a:prstGeom prst="rect">
            <a:avLst/>
          </a:prstGeom>
        </p:spPr>
      </p:pic>
      <p:pic>
        <p:nvPicPr>
          <p:cNvPr id="7" name="Picture 6" descr="The improvement cycle"/>
          <p:cNvPicPr>
            <a:picLocks noChangeAspect="1"/>
          </p:cNvPicPr>
          <p:nvPr/>
        </p:nvPicPr>
        <p:blipFill rotWithShape="1">
          <a:blip r:embed="rId6" cstate="print">
            <a:extLst>
              <a:ext uri="{28A0092B-C50C-407E-A947-70E740481C1C}">
                <a14:useLocalDpi xmlns:a14="http://schemas.microsoft.com/office/drawing/2010/main" val="0"/>
              </a:ext>
            </a:extLst>
          </a:blip>
          <a:srcRect l="21468" r="19854"/>
          <a:stretch/>
        </p:blipFill>
        <p:spPr>
          <a:xfrm>
            <a:off x="5796136" y="1685939"/>
            <a:ext cx="2952328" cy="283014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16074" y="142946"/>
            <a:ext cx="1296143" cy="1275606"/>
          </a:xfrm>
          <a:prstGeom prst="rect">
            <a:avLst/>
          </a:prstGeom>
        </p:spPr>
      </p:pic>
      <p:sp>
        <p:nvSpPr>
          <p:cNvPr id="4" name="Rectangle 3"/>
          <p:cNvSpPr/>
          <p:nvPr/>
        </p:nvSpPr>
        <p:spPr>
          <a:xfrm>
            <a:off x="467544" y="1851670"/>
            <a:ext cx="4104457" cy="2246769"/>
          </a:xfrm>
          <a:prstGeom prst="rect">
            <a:avLst/>
          </a:prstGeom>
        </p:spPr>
        <p:txBody>
          <a:bodyPr wrap="square">
            <a:spAutoFit/>
          </a:bodyPr>
          <a:lstStyle/>
          <a:p>
            <a:pPr algn="ctr"/>
            <a:r>
              <a:rPr lang="en-GB" sz="2800" b="1" dirty="0">
                <a:solidFill>
                  <a:srgbClr val="A00A4F"/>
                </a:solidFill>
              </a:rPr>
              <a:t>‘To increase active patients daily in Acute Care at Home by 50% by Oct 2023.  And 100% by April 2024’</a:t>
            </a:r>
          </a:p>
        </p:txBody>
      </p:sp>
    </p:spTree>
    <p:extLst>
      <p:ext uri="{BB962C8B-B14F-4D97-AF65-F5344CB8AC3E}">
        <p14:creationId xmlns:p14="http://schemas.microsoft.com/office/powerpoint/2010/main" val="5251912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br>
              <a:rPr lang="en-GB" dirty="0"/>
            </a:br>
            <a:r>
              <a:rPr lang="en-GB" sz="3600" dirty="0"/>
              <a:t>How was the project carried out ?</a:t>
            </a:r>
          </a:p>
        </p:txBody>
      </p:sp>
      <p:sp>
        <p:nvSpPr>
          <p:cNvPr id="3" name="Content Placeholder 2"/>
          <p:cNvSpPr>
            <a:spLocks noGrp="1"/>
          </p:cNvSpPr>
          <p:nvPr>
            <p:ph idx="1"/>
          </p:nvPr>
        </p:nvSpPr>
        <p:spPr>
          <a:xfrm>
            <a:off x="809998" y="1666715"/>
            <a:ext cx="7524003" cy="3281299"/>
          </a:xfrm>
        </p:spPr>
        <p:txBody>
          <a:bodyPr>
            <a:normAutofit/>
          </a:bodyPr>
          <a:lstStyle/>
          <a:p>
            <a:r>
              <a:rPr lang="en-GB" dirty="0">
                <a:solidFill>
                  <a:schemeClr val="bg1">
                    <a:lumMod val="10000"/>
                  </a:schemeClr>
                </a:solidFill>
              </a:rPr>
              <a:t>Robust data collection to further exploit growth  of the active caseload</a:t>
            </a:r>
          </a:p>
          <a:p>
            <a:r>
              <a:rPr lang="en-GB" dirty="0">
                <a:solidFill>
                  <a:schemeClr val="bg1">
                    <a:lumMod val="10000"/>
                  </a:schemeClr>
                </a:solidFill>
              </a:rPr>
              <a:t>Gate keeping triage function to negate access to a range of medical inpatient beds in </a:t>
            </a:r>
            <a:r>
              <a:rPr lang="en-GB" dirty="0" err="1">
                <a:solidFill>
                  <a:schemeClr val="bg1">
                    <a:lumMod val="10000"/>
                  </a:schemeClr>
                </a:solidFill>
              </a:rPr>
              <a:t>Daisyhill</a:t>
            </a:r>
            <a:endParaRPr lang="en-GB" dirty="0">
              <a:solidFill>
                <a:schemeClr val="bg1">
                  <a:lumMod val="10000"/>
                </a:schemeClr>
              </a:solidFill>
            </a:endParaRPr>
          </a:p>
          <a:p>
            <a:r>
              <a:rPr lang="en-GB" dirty="0">
                <a:solidFill>
                  <a:schemeClr val="bg1">
                    <a:lumMod val="10000"/>
                  </a:schemeClr>
                </a:solidFill>
              </a:rPr>
              <a:t>Making use of virtual monitoring</a:t>
            </a:r>
          </a:p>
          <a:p>
            <a:r>
              <a:rPr lang="en-GB" dirty="0">
                <a:solidFill>
                  <a:schemeClr val="bg1">
                    <a:lumMod val="10000"/>
                  </a:schemeClr>
                </a:solidFill>
              </a:rPr>
              <a:t>Increased POCT diagnostics </a:t>
            </a:r>
          </a:p>
          <a:p>
            <a:r>
              <a:rPr lang="en-GB" dirty="0">
                <a:solidFill>
                  <a:schemeClr val="bg1">
                    <a:lumMod val="10000"/>
                  </a:schemeClr>
                </a:solidFill>
              </a:rPr>
              <a:t>In-reach case finding by the team into the hospital</a:t>
            </a:r>
          </a:p>
          <a:p>
            <a:r>
              <a:rPr lang="en-GB" dirty="0">
                <a:solidFill>
                  <a:schemeClr val="bg1">
                    <a:lumMod val="10000"/>
                  </a:schemeClr>
                </a:solidFill>
              </a:rPr>
              <a:t>Service user focus groups to influence change</a:t>
            </a:r>
          </a:p>
        </p:txBody>
      </p:sp>
    </p:spTree>
    <p:extLst>
      <p:ext uri="{BB962C8B-B14F-4D97-AF65-F5344CB8AC3E}">
        <p14:creationId xmlns:p14="http://schemas.microsoft.com/office/powerpoint/2010/main" val="90784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DA66-6B9A-1A46-91B4-2E48AE098495}"/>
              </a:ext>
            </a:extLst>
          </p:cNvPr>
          <p:cNvSpPr>
            <a:spLocks noGrp="1"/>
          </p:cNvSpPr>
          <p:nvPr>
            <p:ph type="title"/>
          </p:nvPr>
        </p:nvSpPr>
        <p:spPr>
          <a:xfrm>
            <a:off x="258854" y="1287710"/>
            <a:ext cx="2940520" cy="1219747"/>
          </a:xfrm>
        </p:spPr>
        <p:txBody>
          <a:bodyPr vert="horz" lIns="91440" tIns="45720" rIns="91440" bIns="45720" rtlCol="0" anchor="t">
            <a:noAutofit/>
          </a:bodyPr>
          <a:lstStyle/>
          <a:p>
            <a:pPr algn="ctr"/>
            <a:br>
              <a:rPr lang="en-GB" sz="3200" dirty="0">
                <a:latin typeface="Arial Black" panose="020B0A04020102020204" pitchFamily="34" charset="0"/>
                <a:cs typeface="+mj-cs"/>
              </a:rPr>
            </a:br>
            <a:r>
              <a:rPr lang="en-GB" sz="3200" dirty="0">
                <a:solidFill>
                  <a:schemeClr val="bg1">
                    <a:lumMod val="10000"/>
                  </a:schemeClr>
                </a:solidFill>
                <a:latin typeface="Arial Black" panose="020B0A04020102020204" pitchFamily="34" charset="0"/>
                <a:cs typeface="+mj-cs"/>
              </a:rPr>
              <a:t>Outcomes and results </a:t>
            </a:r>
            <a:endParaRPr lang="en-US" sz="3200" dirty="0">
              <a:solidFill>
                <a:schemeClr val="bg1">
                  <a:lumMod val="10000"/>
                </a:schemeClr>
              </a:solidFill>
              <a:latin typeface="Arial Black" panose="020B0A04020102020204" pitchFamily="34" charset="0"/>
              <a:cs typeface="+mj-cs"/>
            </a:endParaRPr>
          </a:p>
        </p:txBody>
      </p:sp>
      <p:sp>
        <p:nvSpPr>
          <p:cNvPr id="11" name="Content Placeholder 2"/>
          <p:cNvSpPr>
            <a:spLocks noGrp="1"/>
          </p:cNvSpPr>
          <p:nvPr>
            <p:ph idx="1"/>
          </p:nvPr>
        </p:nvSpPr>
        <p:spPr>
          <a:xfrm>
            <a:off x="3703176" y="531364"/>
            <a:ext cx="5261312" cy="4128618"/>
          </a:xfrm>
        </p:spPr>
        <p:txBody>
          <a:bodyPr>
            <a:normAutofit/>
          </a:bodyPr>
          <a:lstStyle/>
          <a:p>
            <a:endParaRPr lang="en-GB" dirty="0">
              <a:solidFill>
                <a:schemeClr val="bg1">
                  <a:lumMod val="10000"/>
                </a:schemeClr>
              </a:solidFill>
            </a:endParaRPr>
          </a:p>
          <a:p>
            <a:r>
              <a:rPr lang="en-GB" dirty="0">
                <a:solidFill>
                  <a:schemeClr val="bg1">
                    <a:lumMod val="10000"/>
                  </a:schemeClr>
                </a:solidFill>
              </a:rPr>
              <a:t>.</a:t>
            </a:r>
          </a:p>
          <a:p>
            <a:endParaRPr lang="en-GB" dirty="0">
              <a:solidFill>
                <a:schemeClr val="bg1">
                  <a:lumMod val="10000"/>
                </a:schemeClr>
              </a:solidFill>
            </a:endParaRPr>
          </a:p>
        </p:txBody>
      </p:sp>
      <p:pic>
        <p:nvPicPr>
          <p:cNvPr id="10" name="Picture 9">
            <a:extLst>
              <a:ext uri="{FF2B5EF4-FFF2-40B4-BE49-F238E27FC236}">
                <a16:creationId xmlns:a16="http://schemas.microsoft.com/office/drawing/2014/main" id="{FB243CB4-555C-1C48-8335-65E9BD1258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891" y="83449"/>
            <a:ext cx="2016224" cy="333381"/>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236659"/>
            <a:ext cx="1944216" cy="492647"/>
          </a:xfrm>
          <a:prstGeom prst="rect">
            <a:avLst/>
          </a:prstGeom>
          <a:ln>
            <a:noFill/>
          </a:ln>
          <a:effectLst>
            <a:innerShdw blurRad="114300">
              <a:prstClr val="black"/>
            </a:innerShdw>
          </a:effec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699" y="2859782"/>
            <a:ext cx="1920830" cy="1920830"/>
          </a:xfrm>
          <a:prstGeom prst="rect">
            <a:avLst/>
          </a:prstGeom>
        </p:spPr>
      </p:pic>
      <p:sp>
        <p:nvSpPr>
          <p:cNvPr id="4" name="Rectangle 3"/>
          <p:cNvSpPr/>
          <p:nvPr/>
        </p:nvSpPr>
        <p:spPr>
          <a:xfrm>
            <a:off x="2987823" y="135345"/>
            <a:ext cx="6088285" cy="4900316"/>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endParaRPr lang="en-GB" sz="1600" kern="0" dirty="0">
              <a:highlight>
                <a:srgbClr val="FFFF00"/>
              </a:highlight>
              <a:latin typeface="OpenSans-Regular"/>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r>
              <a:rPr lang="en-GB" sz="1400" dirty="0">
                <a:latin typeface="+mj-lt"/>
              </a:rPr>
              <a:t>Since 2022/23, Referrals received in 2023/24 have increased by 28% and referrals accepted have increased by 40% during embedment of project and continue to rise.</a:t>
            </a:r>
          </a:p>
          <a:p>
            <a:pPr>
              <a:lnSpc>
                <a:spcPct val="107000"/>
              </a:lnSpc>
              <a:spcAft>
                <a:spcPts val="0"/>
              </a:spcAft>
            </a:pPr>
            <a:endParaRPr lang="en-GB" sz="1400" dirty="0">
              <a:latin typeface="+mj-lt"/>
            </a:endParaRPr>
          </a:p>
          <a:p>
            <a:pPr marL="285750" indent="-285750">
              <a:lnSpc>
                <a:spcPct val="107000"/>
              </a:lnSpc>
              <a:spcAft>
                <a:spcPts val="0"/>
              </a:spcAft>
              <a:buFont typeface="Arial" panose="020B0604020202020204" pitchFamily="34" charset="0"/>
              <a:buChar char="•"/>
            </a:pPr>
            <a:r>
              <a:rPr lang="en-GB" sz="1400" dirty="0">
                <a:latin typeface="+mj-lt"/>
              </a:rPr>
              <a:t>Inappropriate referrals from hospital were reduced by 25%.  </a:t>
            </a:r>
          </a:p>
          <a:p>
            <a:pPr marL="285750" indent="-285750">
              <a:lnSpc>
                <a:spcPct val="107000"/>
              </a:lnSpc>
              <a:spcAft>
                <a:spcPts val="0"/>
              </a:spcAft>
              <a:buFont typeface="Arial" panose="020B0604020202020204" pitchFamily="34" charset="0"/>
              <a:buChar char="•"/>
            </a:pPr>
            <a:endParaRPr lang="en-GB" sz="1400" kern="0" dirty="0">
              <a:latin typeface="+mj-lt"/>
              <a:ea typeface="Calibri" panose="020F0502020204030204" pitchFamily="34" charset="0"/>
              <a:cs typeface="OpenSans-Regular"/>
            </a:endParaRPr>
          </a:p>
          <a:p>
            <a:pPr marL="285750" indent="-285750">
              <a:lnSpc>
                <a:spcPct val="107000"/>
              </a:lnSpc>
              <a:spcAft>
                <a:spcPts val="0"/>
              </a:spcAft>
              <a:buFont typeface="Arial" panose="020B0604020202020204" pitchFamily="34" charset="0"/>
              <a:buChar char="•"/>
            </a:pPr>
            <a:r>
              <a:rPr lang="en-GB" sz="1400" kern="0" dirty="0">
                <a:latin typeface="+mj-lt"/>
                <a:ea typeface="Calibri" panose="020F0502020204030204" pitchFamily="34" charset="0"/>
                <a:cs typeface="OpenSans-Regular"/>
              </a:rPr>
              <a:t>The service and project demonstrated value for money by bed days saved. However most importantly we were able to treat these acutely unwell older people at home.</a:t>
            </a:r>
          </a:p>
          <a:p>
            <a:pPr marL="285750" indent="-285750">
              <a:lnSpc>
                <a:spcPct val="107000"/>
              </a:lnSpc>
              <a:spcAft>
                <a:spcPts val="0"/>
              </a:spcAft>
              <a:buFont typeface="Arial" panose="020B0604020202020204" pitchFamily="34" charset="0"/>
              <a:buChar char="•"/>
            </a:pPr>
            <a:endParaRPr lang="en-GB" sz="1400" kern="100" dirty="0">
              <a:latin typeface="+mj-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400" kern="0" dirty="0">
                <a:latin typeface="+mj-lt"/>
                <a:ea typeface="Calibri" panose="020F0502020204030204" pitchFamily="34" charset="0"/>
                <a:cs typeface="OpenSans-Regular"/>
              </a:rPr>
              <a:t>Service user focus groups produced overwhelming positive feedback about the service, with all participants rating the service highly and patients and carers stated they would use the service again in the event of a further acute episode of ill health.</a:t>
            </a:r>
            <a:endParaRPr lang="en-GB" sz="1400" kern="1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702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88043" y="488043"/>
            <a:ext cx="51435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EF92CF6-BB4F-2372-D7DA-D8DB25046A8E}"/>
              </a:ext>
            </a:extLst>
          </p:cNvPr>
          <p:cNvSpPr>
            <a:spLocks noGrp="1"/>
          </p:cNvSpPr>
          <p:nvPr>
            <p:ph type="title"/>
          </p:nvPr>
        </p:nvSpPr>
        <p:spPr>
          <a:xfrm>
            <a:off x="338636" y="1301142"/>
            <a:ext cx="2824112" cy="2541216"/>
          </a:xfrm>
        </p:spPr>
        <p:txBody>
          <a:bodyPr anchor="ctr">
            <a:normAutofit/>
          </a:bodyPr>
          <a:lstStyle/>
          <a:p>
            <a:r>
              <a:rPr lang="en-GB" dirty="0"/>
              <a:t>Ongoing work </a:t>
            </a:r>
          </a:p>
        </p:txBody>
      </p:sp>
      <p:sp>
        <p:nvSpPr>
          <p:cNvPr id="3" name="Content Placeholder 2">
            <a:extLst>
              <a:ext uri="{FF2B5EF4-FFF2-40B4-BE49-F238E27FC236}">
                <a16:creationId xmlns:a16="http://schemas.microsoft.com/office/drawing/2014/main" id="{80BE6A73-E72B-58A9-EB13-6E44CB351C26}"/>
              </a:ext>
            </a:extLst>
          </p:cNvPr>
          <p:cNvSpPr>
            <a:spLocks noGrp="1"/>
          </p:cNvSpPr>
          <p:nvPr>
            <p:ph idx="1"/>
          </p:nvPr>
        </p:nvSpPr>
        <p:spPr>
          <a:xfrm>
            <a:off x="4506051" y="734244"/>
            <a:ext cx="4023913" cy="3675011"/>
          </a:xfrm>
          <a:effectLst/>
        </p:spPr>
        <p:txBody>
          <a:bodyPr>
            <a:normAutofit fontScale="25000" lnSpcReduction="20000"/>
          </a:bodyPr>
          <a:lstStyle/>
          <a:p>
            <a:pPr marL="285750" indent="-285750">
              <a:lnSpc>
                <a:spcPct val="107000"/>
              </a:lnSpc>
              <a:spcAft>
                <a:spcPts val="0"/>
              </a:spcAft>
              <a:buFont typeface="Arial" panose="020B0604020202020204" pitchFamily="34" charset="0"/>
              <a:buChar char="•"/>
            </a:pPr>
            <a:r>
              <a:rPr lang="en-GB" sz="4800" kern="0" dirty="0">
                <a:solidFill>
                  <a:schemeClr val="bg1">
                    <a:lumMod val="10000"/>
                  </a:schemeClr>
                </a:solidFill>
                <a:latin typeface="OpenSans-Regular"/>
                <a:ea typeface="Calibri" panose="020F0502020204030204" pitchFamily="34" charset="0"/>
                <a:cs typeface="OpenSans-Regular"/>
              </a:rPr>
              <a:t>Collaboration was paramount throughout the project to maximize the effectiveness of the change. This included work with stakeholders, GP’s, Northern Ireland Ambulance Service and nursing homes.</a:t>
            </a:r>
          </a:p>
          <a:p>
            <a:pPr marL="285750" indent="-285750">
              <a:lnSpc>
                <a:spcPct val="107000"/>
              </a:lnSpc>
              <a:spcAft>
                <a:spcPts val="0"/>
              </a:spcAft>
              <a:buFont typeface="Arial" panose="020B0604020202020204" pitchFamily="34" charset="0"/>
              <a:buChar char="•"/>
            </a:pPr>
            <a:r>
              <a:rPr lang="en-GB" sz="4800" kern="0" dirty="0">
                <a:solidFill>
                  <a:schemeClr val="bg1">
                    <a:lumMod val="10000"/>
                  </a:schemeClr>
                </a:solidFill>
                <a:latin typeface="OpenSans-Regular"/>
                <a:ea typeface="Calibri" panose="020F0502020204030204" pitchFamily="34" charset="0"/>
                <a:cs typeface="Times New Roman" panose="02020603050405020304" pitchFamily="18" charset="0"/>
              </a:rPr>
              <a:t>From 2022/23 to 2023/24 there was a 173% increase in care home direct referrals </a:t>
            </a:r>
          </a:p>
          <a:p>
            <a:pPr marL="285750" indent="-285750">
              <a:lnSpc>
                <a:spcPct val="107000"/>
              </a:lnSpc>
              <a:spcAft>
                <a:spcPts val="0"/>
              </a:spcAft>
              <a:buFont typeface="Arial" panose="020B0604020202020204" pitchFamily="34" charset="0"/>
              <a:buChar char="•"/>
            </a:pPr>
            <a:r>
              <a:rPr lang="en-GB" sz="4800" kern="0" dirty="0">
                <a:solidFill>
                  <a:schemeClr val="bg1">
                    <a:lumMod val="10000"/>
                  </a:schemeClr>
                </a:solidFill>
                <a:latin typeface="OpenSans-Regular"/>
                <a:ea typeface="Calibri" panose="020F0502020204030204" pitchFamily="34" charset="0"/>
                <a:cs typeface="Times New Roman" panose="02020603050405020304" pitchFamily="18" charset="0"/>
              </a:rPr>
              <a:t>From 2022/23 to 2023/24 there was a 114% increase in NIAS referrals.</a:t>
            </a:r>
            <a:endParaRPr lang="en-GB" sz="4800"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en-GB" sz="4800"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4800" kern="0" dirty="0">
                <a:solidFill>
                  <a:schemeClr val="bg1">
                    <a:lumMod val="10000"/>
                  </a:schemeClr>
                </a:solidFill>
                <a:latin typeface="OpenSans-Regular"/>
                <a:ea typeface="Calibri" panose="020F0502020204030204" pitchFamily="34" charset="0"/>
                <a:cs typeface="OpenSans-Regular"/>
              </a:rPr>
              <a:t>Our project promoted a positive learning culture throughout and ensured a sustainable improvement change whilst keeping the patient at the heart.</a:t>
            </a:r>
          </a:p>
          <a:p>
            <a:pPr marL="0" indent="0">
              <a:lnSpc>
                <a:spcPct val="107000"/>
              </a:lnSpc>
              <a:spcAft>
                <a:spcPts val="0"/>
              </a:spcAft>
              <a:buNone/>
            </a:pPr>
            <a:endParaRPr lang="en-GB" sz="4800"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4800" kern="0" dirty="0">
                <a:solidFill>
                  <a:schemeClr val="bg1">
                    <a:lumMod val="10000"/>
                  </a:schemeClr>
                </a:solidFill>
                <a:latin typeface="OpenSans-Regular"/>
                <a:ea typeface="Calibri" panose="020F0502020204030204" pitchFamily="34" charset="0"/>
                <a:cs typeface="OpenSans-Regular"/>
              </a:rPr>
              <a:t>Ongoing engagement with NIAS and Care homes to promote triage of all over 65 care home residents through ACAHT prior to presenting at ED </a:t>
            </a:r>
            <a:endParaRPr lang="en-GB" sz="4800" kern="1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498020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5">
      <a:dk1>
        <a:srgbClr val="02AEC5"/>
      </a:dk1>
      <a:lt1>
        <a:srgbClr val="F6F8FB"/>
      </a:lt1>
      <a:dk2>
        <a:srgbClr val="FEFCFF"/>
      </a:dk2>
      <a:lt2>
        <a:srgbClr val="FEFCFF"/>
      </a:lt2>
      <a:accent1>
        <a:srgbClr val="02B4CB"/>
      </a:accent1>
      <a:accent2>
        <a:srgbClr val="077284"/>
      </a:accent2>
      <a:accent3>
        <a:srgbClr val="00ABC2"/>
      </a:accent3>
      <a:accent4>
        <a:srgbClr val="24DCF5"/>
      </a:accent4>
      <a:accent5>
        <a:srgbClr val="EF755F"/>
      </a:accent5>
      <a:accent6>
        <a:srgbClr val="ED515C"/>
      </a:accent6>
      <a:hlink>
        <a:srgbClr val="8F8F8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19951</TotalTime>
  <Words>727</Words>
  <Application>Microsoft Office PowerPoint</Application>
  <PresentationFormat>On-screen Show (16:9)</PresentationFormat>
  <Paragraphs>69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OpenSans-Regular</vt:lpstr>
      <vt:lpstr>Wingdings 2</vt:lpstr>
      <vt:lpstr>Quotable</vt:lpstr>
      <vt:lpstr>Expansion of Acute Care at Home  </vt:lpstr>
      <vt:lpstr> Strategic and Operational drivers    </vt:lpstr>
      <vt:lpstr>Aim</vt:lpstr>
      <vt:lpstr>  How was the project carried out ?</vt:lpstr>
      <vt:lpstr> Outcomes and results </vt:lpstr>
      <vt:lpstr>Ongoing work </vt:lpstr>
    </vt:vector>
  </TitlesOfParts>
  <Company>Southern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Idea to Go</dc:title>
  <dc:creator>Banks, Eliot</dc:creator>
  <cp:lastModifiedBy>McNeice, Julia</cp:lastModifiedBy>
  <cp:revision>365</cp:revision>
  <cp:lastPrinted>2022-01-12T12:01:48Z</cp:lastPrinted>
  <dcterms:created xsi:type="dcterms:W3CDTF">2021-09-09T13:29:33Z</dcterms:created>
  <dcterms:modified xsi:type="dcterms:W3CDTF">2024-10-03T12:58:08Z</dcterms:modified>
</cp:coreProperties>
</file>