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1" r:id="rId5"/>
    <p:sldId id="277" r:id="rId6"/>
    <p:sldId id="271" r:id="rId7"/>
    <p:sldId id="267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E69"/>
    <a:srgbClr val="F9B820"/>
    <a:srgbClr val="F4AA06"/>
    <a:srgbClr val="776EA3"/>
    <a:srgbClr val="303068"/>
    <a:srgbClr val="B7B2D2"/>
    <a:srgbClr val="156082"/>
    <a:srgbClr val="9A92BC"/>
    <a:srgbClr val="AD97B7"/>
    <a:srgbClr val="301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467" autoAdjust="0"/>
  </p:normalViewPr>
  <p:slideViewPr>
    <p:cSldViewPr snapToGrid="0">
      <p:cViewPr varScale="1">
        <p:scale>
          <a:sx n="50" d="100"/>
          <a:sy n="50" d="100"/>
        </p:scale>
        <p:origin x="32" y="1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9718-5F1A-4646-A863-79A4A51A2DE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2DFC2-02A1-4868-A4BF-C47DAC3D1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2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DFC2-02A1-4868-A4BF-C47DAC3D10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04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DFC2-02A1-4868-A4BF-C47DAC3D10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1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DFC2-02A1-4868-A4BF-C47DAC3D10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9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DFC2-02A1-4868-A4BF-C47DAC3D10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4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DFC2-02A1-4868-A4BF-C47DAC3D10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3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DFC2-02A1-4868-A4BF-C47DAC3D10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1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7AC1-A5FE-DA7C-8CF6-E99310C2C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47802-96BD-85C4-3331-45CBA315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E5171-0DE7-DB95-0929-3C53AF5F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0194-6B12-36D2-463A-9269AAC0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F8EF-3E8A-C768-BE14-6E6338BC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3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1589-9917-F3D9-FBEA-09AEB5AF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0C8C9-7CD4-F835-D739-25EB4C304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F1CB0-296A-DBDC-B9B5-4979B4FA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550A-C3DE-E6F5-2642-58CE2C4A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C123D-00E9-40D0-1C34-69841FC8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5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BF0AC-AAE2-FA25-8AF7-3944D63CF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3DB13-BD7A-9E56-1252-FFCB02F27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809CA-93DA-5AAD-3CAD-03964BCD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17982-7D3E-1EDC-727A-AE4F344B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69161-90CF-A943-1CE2-3601EE5B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EC8B-074A-C12C-CDC2-CE3D17CE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8FB76-7D11-D20C-FD7F-388D3A82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B9444-EC2E-97C0-8130-D901697E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982DC-30C7-0FB6-97AC-4F398840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F0A74-DA08-A42B-C89E-2BEB8725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6B74-0756-704D-2617-1827F79F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B4A11-C656-6F22-98AF-E8A2907E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5000-FD82-8D09-2A4C-7B04E29B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4BCDC-9FFD-C033-F511-6A814004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2BBE-53BC-F31B-4BAF-C811FE5C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3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538B-505A-0E78-FA1F-B2E523C1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D689-F970-78C1-87B5-727D25FA6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17CDE-55D6-A266-FA80-EEEAB55CA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5E12E-49D9-AB92-C192-9D0CA19E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B1307-A9FF-2CE8-A746-37823A1B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7A606-2052-2A74-4B12-ED37081E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8EBF-A9E0-E4A6-F46D-65F154EE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2DE4-7894-3E76-164E-57FFB5FB7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FFC10-9F75-9193-38AD-23DA9306A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C0294-F6A6-6711-2417-F31F178AE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793BA-E712-33EE-A14B-070C78D85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EB018-AF7B-9CC1-17C3-529C7A36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9EBC9-94CD-B209-4137-86A5F4CA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388BC-B3A7-05CA-62F7-07939884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70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B9C8-926D-B6BF-0D0A-C3B2F63D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593C1-DE35-3F06-C261-3A24D947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3FAED-AAA6-ACA0-35EE-A41B1489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BF222-4475-0FB8-9BB4-55204AAA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0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D71C2-887D-2091-27E9-DD720118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78A13-3072-F0A4-E606-664FC32B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5C5E0-1548-DBD2-3780-98BB3AC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6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08EA-1436-3D23-F9B5-F6C7024F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0C19-C5D7-85BA-E485-603CDB4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8D039-A925-03CA-EEA4-071523AF5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6BCAE-5D6E-9332-6977-C38953EB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F693B-E511-7D8E-A6C8-FAAF0F96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7336C-365D-7979-B615-B9AF704B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6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D9CC-AC2F-4639-934A-838FA477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46A28-B86A-145A-B802-FE1F32466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128FB-A4BF-F238-EB11-72BAD526B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792CA-4B5C-0EF7-2C57-7C764DF8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097B2-D692-7420-6AEA-92B1D23D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C4ABB-C220-5258-F2C1-70099D4D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B59F2-882B-D07E-04FB-A7111341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D8BE0-AEE3-F60F-55A1-87C24F8C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AB52D-8D8F-C33D-5068-2DF6F4AC0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11A37-D5B2-43EF-87D3-662B4D04D797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20A7F-18DC-2320-D545-C329DC5BA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ED07-A9FC-EC2E-3ABA-0F29FAF7E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5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08DF9A-7329-8B4B-3C8D-38F54FED6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5115"/>
            <a:ext cx="12192000" cy="1076040"/>
          </a:xfrm>
          <a:prstGeom prst="rect">
            <a:avLst/>
          </a:prstGeom>
          <a:solidFill>
            <a:srgbClr val="2E1E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F344DA-F66D-A8DB-B97A-35EA5C9D8295}"/>
              </a:ext>
            </a:extLst>
          </p:cNvPr>
          <p:cNvSpPr txBox="1"/>
          <p:nvPr/>
        </p:nvSpPr>
        <p:spPr>
          <a:xfrm>
            <a:off x="477520" y="1686560"/>
            <a:ext cx="7985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Evaluating the Impact of Physiotherapy on Improvements in Health for Patients with Primary Brain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Tumours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during Radiotherapy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Finlay, P.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paula.finlay@belfasttrust.hscni.net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Physiotherapy Department,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Cancer Centre,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Belfast Health and Social Care Trust</a:t>
            </a:r>
            <a:endParaRPr lang="en-GB" sz="2400" b="1" dirty="0">
              <a:solidFill>
                <a:srgbClr val="F9A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diagram of the brain&amp;#xA;&amp;#xA;Description automatically generated">
            <a:extLst>
              <a:ext uri="{FF2B5EF4-FFF2-40B4-BE49-F238E27FC236}">
                <a16:creationId xmlns:a16="http://schemas.microsoft.com/office/drawing/2014/main" id="{90ACD774-4C30-E502-C7B5-267610B7A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6374955" y="3257451"/>
            <a:ext cx="4630872" cy="3212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9B44F-F986-AA22-96A7-A2EEC07048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2565" y="630747"/>
            <a:ext cx="748478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9B8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AHP RESEARCH  &amp; INNOVATION 2024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9B8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112E9-FCC5-7D81-4FE6-209327513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98" y="566342"/>
            <a:ext cx="1979271" cy="7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8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A0092A-3433-CC20-DB4D-BA770150B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394" y="2346570"/>
            <a:ext cx="5902958" cy="1198880"/>
          </a:xfrm>
          <a:prstGeom prst="roundRect">
            <a:avLst/>
          </a:prstGeom>
          <a:solidFill>
            <a:srgbClr val="776E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067587-0B5E-55BC-002D-FDA23100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394" y="1635861"/>
            <a:ext cx="11879212" cy="584775"/>
          </a:xfrm>
          <a:prstGeom prst="roundRect">
            <a:avLst/>
          </a:prstGeom>
          <a:solidFill>
            <a:srgbClr val="2E1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3F344DA-F66D-A8DB-B97A-35EA5C9D82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080" y="979716"/>
            <a:ext cx="798576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9A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Purpose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9A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21B2B-CA64-26AB-2B09-EE57EE0B1FE4}"/>
              </a:ext>
            </a:extLst>
          </p:cNvPr>
          <p:cNvSpPr txBox="1"/>
          <p:nvPr/>
        </p:nvSpPr>
        <p:spPr>
          <a:xfrm>
            <a:off x="205022" y="1685346"/>
            <a:ext cx="1183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Primary brain tumours account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for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3% of tumours (UK)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C52566-5FF4-C8F6-EA19-40F69236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0314" y="2332684"/>
            <a:ext cx="5915292" cy="1198880"/>
          </a:xfrm>
          <a:prstGeom prst="roundRect">
            <a:avLst/>
          </a:prstGeom>
          <a:solidFill>
            <a:srgbClr val="776E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F52046-3C33-9F85-BF30-57779B3A3B58}"/>
              </a:ext>
            </a:extLst>
          </p:cNvPr>
          <p:cNvSpPr txBox="1"/>
          <p:nvPr/>
        </p:nvSpPr>
        <p:spPr>
          <a:xfrm>
            <a:off x="292494" y="2372100"/>
            <a:ext cx="562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Profound Disability</a:t>
            </a:r>
          </a:p>
          <a:p>
            <a:pPr algn="ctr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Poor prognosis</a:t>
            </a:r>
          </a:p>
          <a:p>
            <a:pPr algn="ctr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52652-F4B0-3FC8-05B0-BD448CD07709}"/>
              </a:ext>
            </a:extLst>
          </p:cNvPr>
          <p:cNvSpPr txBox="1"/>
          <p:nvPr/>
        </p:nvSpPr>
        <p:spPr>
          <a:xfrm>
            <a:off x="6195452" y="2527880"/>
            <a:ext cx="577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Need for timely neuro-rehabilitation and palliative care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E625CC-5497-5473-6DAE-86ADD753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394" y="3645700"/>
            <a:ext cx="11818250" cy="1626015"/>
          </a:xfrm>
          <a:prstGeom prst="roundRect">
            <a:avLst/>
          </a:prstGeom>
          <a:solidFill>
            <a:srgbClr val="2E1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2461BF-F568-D74F-ED96-DFBC6616A1DB}"/>
              </a:ext>
            </a:extLst>
          </p:cNvPr>
          <p:cNvSpPr txBox="1"/>
          <p:nvPr/>
        </p:nvSpPr>
        <p:spPr>
          <a:xfrm>
            <a:off x="156394" y="3858542"/>
            <a:ext cx="11879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Gaps in service: on NI AHP peer review (2015) and in NI Cancer Strategy (2022)</a:t>
            </a:r>
          </a:p>
          <a:p>
            <a:pPr marL="457200" indent="-457200">
              <a:buAutoNum type="arabicPeriod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Benefits of exercise identified in cancer care</a:t>
            </a:r>
          </a:p>
          <a:p>
            <a:pPr marL="457200" indent="-457200">
              <a:buAutoNum type="arabicPeriod"/>
            </a:pPr>
            <a:r>
              <a:rPr lang="en-US" sz="2400" kern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ECOG performance status used in decision making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CA2AAA-F571-7F48-AD77-199F0B946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394" y="5350770"/>
            <a:ext cx="11818250" cy="1088608"/>
          </a:xfrm>
          <a:prstGeom prst="roundRect">
            <a:avLst/>
          </a:prstGeom>
          <a:solidFill>
            <a:srgbClr val="776E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28668E-007F-3003-3047-749D9DBB5C1F}"/>
              </a:ext>
            </a:extLst>
          </p:cNvPr>
          <p:cNvSpPr txBox="1"/>
          <p:nvPr/>
        </p:nvSpPr>
        <p:spPr>
          <a:xfrm>
            <a:off x="226426" y="5484557"/>
            <a:ext cx="11665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Physiotherapy Service set up in 2016 to provide physiotherapy to all patients with primary brain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tumours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attending radiotherapy (XRT)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2F2F00-0B7A-3916-F446-92BF0CAC1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1052"/>
            <a:ext cx="12192000" cy="770235"/>
          </a:xfrm>
          <a:prstGeom prst="rect">
            <a:avLst/>
          </a:prstGeom>
          <a:solidFill>
            <a:srgbClr val="2E1E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B1C23-09B6-F16B-114B-0DB7827D912B}"/>
              </a:ext>
            </a:extLst>
          </p:cNvPr>
          <p:cNvSpPr txBox="1"/>
          <p:nvPr/>
        </p:nvSpPr>
        <p:spPr>
          <a:xfrm>
            <a:off x="2412566" y="71677"/>
            <a:ext cx="756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B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AHP RESEARCH  &amp; INNOVATION 2024 </a:t>
            </a:r>
            <a:endParaRPr lang="en-GB" sz="3200" dirty="0">
              <a:solidFill>
                <a:srgbClr val="F9B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8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>
            <a:extLst>
              <a:ext uri="{FF2B5EF4-FFF2-40B4-BE49-F238E27FC236}">
                <a16:creationId xmlns:a16="http://schemas.microsoft.com/office/drawing/2014/main" id="{004A678F-9D23-BF2E-E59B-69DFC1A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3683" y="4071918"/>
            <a:ext cx="2883429" cy="2485714"/>
          </a:xfrm>
          <a:prstGeom prst="hexagon">
            <a:avLst/>
          </a:prstGeom>
          <a:solidFill>
            <a:srgbClr val="776E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99D82A8F-E612-BD33-35B4-4D25528B2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7127" y="1485973"/>
            <a:ext cx="2883429" cy="2485714"/>
          </a:xfrm>
          <a:prstGeom prst="hexagon">
            <a:avLst/>
          </a:prstGeom>
          <a:solidFill>
            <a:srgbClr val="3030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2F085C4B-2665-71E7-BF84-718AE2EE5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080" y="2767265"/>
            <a:ext cx="2883429" cy="2485714"/>
          </a:xfrm>
          <a:prstGeom prst="hexagon">
            <a:avLst/>
          </a:prstGeom>
          <a:solidFill>
            <a:srgbClr val="F9B8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3F344DA-F66D-A8DB-B97A-35EA5C9D82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8806" y="2058047"/>
            <a:ext cx="798576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9A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9A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9A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FC7900-77B0-01BD-8228-04084E5EBAB9}"/>
              </a:ext>
            </a:extLst>
          </p:cNvPr>
          <p:cNvSpPr txBox="1"/>
          <p:nvPr/>
        </p:nvSpPr>
        <p:spPr>
          <a:xfrm>
            <a:off x="411670" y="3361888"/>
            <a:ext cx="232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Evaluate physiotherapy service delivery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3B99F-C6D6-1045-AB0D-EB9385CB2C8A}"/>
              </a:ext>
            </a:extLst>
          </p:cNvPr>
          <p:cNvSpPr txBox="1"/>
          <p:nvPr/>
        </p:nvSpPr>
        <p:spPr>
          <a:xfrm>
            <a:off x="2685996" y="1797769"/>
            <a:ext cx="2485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effectiveness of physiotherapy using outcome measures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70D5B7-7939-C0AA-9B30-ABDBDF6FD6C7}"/>
              </a:ext>
            </a:extLst>
          </p:cNvPr>
          <p:cNvSpPr txBox="1"/>
          <p:nvPr/>
        </p:nvSpPr>
        <p:spPr>
          <a:xfrm>
            <a:off x="2591677" y="4899276"/>
            <a:ext cx="2778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patient satisfaction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8D064E2-B34F-4DEA-C75F-8CA65D820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31974"/>
              </p:ext>
            </p:extLst>
          </p:nvPr>
        </p:nvGraphicFramePr>
        <p:xfrm>
          <a:off x="5605981" y="1008922"/>
          <a:ext cx="6236446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6446">
                  <a:extLst>
                    <a:ext uri="{9D8B030D-6E8A-4147-A177-3AD203B41FA5}">
                      <a16:colId xmlns:a16="http://schemas.microsoft.com/office/drawing/2014/main" val="1273226972"/>
                    </a:ext>
                  </a:extLst>
                </a:gridCol>
              </a:tblGrid>
              <a:tr h="319623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en-GB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06858"/>
                  </a:ext>
                </a:extLst>
              </a:tr>
              <a:tr h="319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 data gathered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88378"/>
                  </a:ext>
                </a:extLst>
              </a:tr>
              <a:tr h="319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neurological assessment with provision of information and exercises</a:t>
                      </a: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59143"/>
                  </a:ext>
                </a:extLst>
              </a:tr>
              <a:tr h="319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charset="0"/>
                        </a:rPr>
                        <a:t>Physiotherapy treatment sessions as indicated</a:t>
                      </a: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80448"/>
                  </a:ext>
                </a:extLst>
              </a:tr>
              <a:tr h="319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treatment assessment and use of outcome measures: Modified </a:t>
                      </a:r>
                      <a:r>
                        <a:rPr lang="en-GB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Rivermead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Mobility Index (MRMI); Berg balance and fatigue scores</a:t>
                      </a: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0972"/>
                  </a:ext>
                </a:extLst>
              </a:tr>
              <a:tr h="319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Onward referrals as needed</a:t>
                      </a: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24705"/>
                  </a:ext>
                </a:extLst>
              </a:tr>
              <a:tr h="319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satisfaction via questionnaire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09149"/>
                  </a:ext>
                </a:extLst>
              </a:tr>
              <a:tr h="319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charset="0"/>
                        </a:rPr>
                        <a:t>Data collection and analysis using 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E</a:t>
                      </a:r>
                      <a:r>
                        <a:rPr kumimoji="0" lang="en-GB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charset="0"/>
                        </a:rPr>
                        <a:t>xcel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7772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B80ED40-6050-988B-FBD8-AAA062061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770235"/>
          </a:xfrm>
          <a:prstGeom prst="rect">
            <a:avLst/>
          </a:prstGeom>
          <a:solidFill>
            <a:srgbClr val="2E1E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8F884-2A12-89D1-91B5-CB31219581A0}"/>
              </a:ext>
            </a:extLst>
          </p:cNvPr>
          <p:cNvSpPr txBox="1"/>
          <p:nvPr/>
        </p:nvSpPr>
        <p:spPr>
          <a:xfrm>
            <a:off x="2343327" y="92728"/>
            <a:ext cx="750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B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AHP RESEARCH  &amp; INNOVATION 2024</a:t>
            </a:r>
            <a:endParaRPr lang="en-GB" sz="3200" dirty="0">
              <a:solidFill>
                <a:srgbClr val="F9B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9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F410805-4F4D-B55C-FA20-5F504825F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680" y="2698889"/>
            <a:ext cx="3129280" cy="379591"/>
          </a:xfrm>
          <a:prstGeom prst="rect">
            <a:avLst/>
          </a:prstGeom>
          <a:solidFill>
            <a:srgbClr val="776E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Document 26">
            <a:extLst>
              <a:ext uri="{FF2B5EF4-FFF2-40B4-BE49-F238E27FC236}">
                <a16:creationId xmlns:a16="http://schemas.microsoft.com/office/drawing/2014/main" id="{D54CD836-7E48-B767-0A1D-D132C47D1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589" y="2622217"/>
            <a:ext cx="3129280" cy="3715820"/>
          </a:xfrm>
          <a:prstGeom prst="flowChartDocument">
            <a:avLst/>
          </a:prstGeom>
          <a:solidFill>
            <a:srgbClr val="776E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F344DA-F66D-A8DB-B97A-35EA5C9D8295}"/>
              </a:ext>
            </a:extLst>
          </p:cNvPr>
          <p:cNvSpPr txBox="1"/>
          <p:nvPr/>
        </p:nvSpPr>
        <p:spPr>
          <a:xfrm>
            <a:off x="132080" y="1085271"/>
            <a:ext cx="323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9A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200" b="1" dirty="0">
                <a:solidFill>
                  <a:srgbClr val="F9A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esults </a:t>
            </a:r>
          </a:p>
          <a:p>
            <a:r>
              <a:rPr lang="en-GB" sz="3200" b="1" dirty="0">
                <a:solidFill>
                  <a:srgbClr val="F9A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Audit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BC7CFC6-4344-8E1B-1BA4-4C5FDC382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96358"/>
              </p:ext>
            </p:extLst>
          </p:nvPr>
        </p:nvGraphicFramePr>
        <p:xfrm>
          <a:off x="3466652" y="1400277"/>
          <a:ext cx="861568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8880">
                  <a:extLst>
                    <a:ext uri="{9D8B030D-6E8A-4147-A177-3AD203B41FA5}">
                      <a16:colId xmlns:a16="http://schemas.microsoft.com/office/drawing/2014/main" val="4361065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5845536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Physiotherapy Referrals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26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nurse specialist and XRT referral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70.1%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3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Seen promptly by physiotherapy pre-XRT or within 1-week of start date of XRT</a:t>
                      </a: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91.4%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3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contacts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22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Physiotherapy Intervention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9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physiotherapy rehabilitation and education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65.4%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0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assessment and education 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33.1%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2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Physiotherapy contact details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9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 program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82.7%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9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Onward referrals</a:t>
                      </a: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64.6%</a:t>
                      </a: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4425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9957AE3-AC36-F31D-C4E9-94F60D4B58F5}"/>
              </a:ext>
            </a:extLst>
          </p:cNvPr>
          <p:cNvSpPr txBox="1"/>
          <p:nvPr/>
        </p:nvSpPr>
        <p:spPr>
          <a:xfrm>
            <a:off x="227406" y="2392359"/>
            <a:ext cx="323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127 patients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51-70 years: 44.1%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grade primary </a:t>
            </a:r>
            <a:r>
              <a:rPr lang="en-US" sz="2400" b="0" i="0" u="none" strike="noStrike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tumours</a:t>
            </a:r>
            <a:r>
              <a:rPr lang="en-US" sz="24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73.2%</a:t>
            </a:r>
            <a:endParaRPr lang="en-GB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Glioblastoma Multiforme: 38.6%</a:t>
            </a:r>
            <a:endParaRPr lang="en-GB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347472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Frontal lobe 24.4%</a:t>
            </a:r>
            <a:endParaRPr lang="en-GB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CE8749-911B-0416-7D49-2C4986CD5EAD}"/>
              </a:ext>
            </a:extLst>
          </p:cNvPr>
          <p:cNvSpPr txBox="1"/>
          <p:nvPr/>
        </p:nvSpPr>
        <p:spPr>
          <a:xfrm>
            <a:off x="216949" y="2223845"/>
            <a:ext cx="3152286" cy="475040"/>
          </a:xfrm>
          <a:prstGeom prst="rect">
            <a:avLst/>
          </a:prstGeom>
          <a:solidFill>
            <a:srgbClr val="303068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2A26A8-E7B9-7640-A712-D1E96C0F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040" y="3172525"/>
            <a:ext cx="3141829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0F13DD-A586-B5F6-8572-3A94BCBE1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040" y="3553525"/>
            <a:ext cx="3141829" cy="0"/>
          </a:xfrm>
          <a:prstGeom prst="line">
            <a:avLst/>
          </a:prstGeom>
          <a:ln w="952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DF8B0B8-7180-0E95-D6EF-2133A3847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105"/>
            <a:ext cx="12192000" cy="770235"/>
          </a:xfrm>
          <a:prstGeom prst="rect">
            <a:avLst/>
          </a:prstGeom>
          <a:solidFill>
            <a:srgbClr val="2E1E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28E4A-EF44-C700-3006-A874ED3EF170}"/>
              </a:ext>
            </a:extLst>
          </p:cNvPr>
          <p:cNvSpPr txBox="1"/>
          <p:nvPr/>
        </p:nvSpPr>
        <p:spPr>
          <a:xfrm>
            <a:off x="2322874" y="100834"/>
            <a:ext cx="754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B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AHP RESEARCH  &amp; INNOVATION 2024</a:t>
            </a:r>
            <a:endParaRPr lang="en-GB" sz="3200" dirty="0">
              <a:solidFill>
                <a:srgbClr val="F9B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54F2AD-8FC4-F3EA-6606-C042DBCD7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7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909D8A-ACAB-BF23-6496-EFBC57BC0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60952"/>
              </p:ext>
            </p:extLst>
          </p:nvPr>
        </p:nvGraphicFramePr>
        <p:xfrm>
          <a:off x="157480" y="1091540"/>
          <a:ext cx="1187704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013">
                  <a:extLst>
                    <a:ext uri="{9D8B030D-6E8A-4147-A177-3AD203B41FA5}">
                      <a16:colId xmlns:a16="http://schemas.microsoft.com/office/drawing/2014/main" val="2667806041"/>
                    </a:ext>
                  </a:extLst>
                </a:gridCol>
                <a:gridCol w="6591758">
                  <a:extLst>
                    <a:ext uri="{9D8B030D-6E8A-4147-A177-3AD203B41FA5}">
                      <a16:colId xmlns:a16="http://schemas.microsoft.com/office/drawing/2014/main" val="1928029928"/>
                    </a:ext>
                  </a:extLst>
                </a:gridCol>
                <a:gridCol w="1326269">
                  <a:extLst>
                    <a:ext uri="{9D8B030D-6E8A-4147-A177-3AD203B41FA5}">
                      <a16:colId xmlns:a16="http://schemas.microsoft.com/office/drawing/2014/main" val="3197434819"/>
                    </a:ext>
                  </a:extLst>
                </a:gridCol>
              </a:tblGrid>
              <a:tr h="443504">
                <a:tc gridSpan="3"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Results: Physiotherapy Outcome Measures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68255"/>
                  </a:ext>
                </a:extLst>
              </a:tr>
              <a:tr h="443504">
                <a:tc row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MRMI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16.4%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043747"/>
                  </a:ext>
                </a:extLst>
              </a:tr>
              <a:tr h="44350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worse</a:t>
                      </a:r>
                    </a:p>
                  </a:txBody>
                  <a:tcPr>
                    <a:solidFill>
                      <a:srgbClr val="3030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77.6%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52240"/>
                  </a:ext>
                </a:extLst>
              </a:tr>
              <a:tr h="443504">
                <a:tc row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 Balance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46.4%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63494"/>
                  </a:ext>
                </a:extLst>
              </a:tr>
              <a:tr h="44350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worse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50.1%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882418"/>
                  </a:ext>
                </a:extLst>
              </a:tr>
              <a:tr h="443504">
                <a:tc rowSpan="3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 Score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43.1%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37386"/>
                  </a:ext>
                </a:extLst>
              </a:tr>
              <a:tr h="44350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worse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36.2%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50889"/>
                  </a:ext>
                </a:extLst>
              </a:tr>
              <a:tr h="44350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Worse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20.7%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03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32655"/>
                  </a:ext>
                </a:extLst>
              </a:tr>
              <a:tr h="396239">
                <a:tc row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Satisfaction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‘Strongly Agreed’ physiotherapy was helpful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52213"/>
                  </a:ext>
                </a:extLst>
              </a:tr>
              <a:tr h="115311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Rated physiotherapy 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‘Excellent’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‘Good’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6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1706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909E195-4EC6-67C2-DE5F-2C9E1B0C4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770235"/>
          </a:xfrm>
          <a:prstGeom prst="rect">
            <a:avLst/>
          </a:prstGeom>
          <a:solidFill>
            <a:srgbClr val="2E1E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4446F-49C2-37C5-D248-6D4CCD69B916}"/>
              </a:ext>
            </a:extLst>
          </p:cNvPr>
          <p:cNvSpPr txBox="1">
            <a:spLocks/>
          </p:cNvSpPr>
          <p:nvPr/>
        </p:nvSpPr>
        <p:spPr>
          <a:xfrm>
            <a:off x="2268769" y="92728"/>
            <a:ext cx="765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9B8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AHP RESEARCH  &amp; INNOVATION 2024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9B8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BD5C6A-F65F-12E3-409E-CBB321AB4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57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67EA-3A24-1B02-673B-7229BE8720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7519" y="1137898"/>
            <a:ext cx="680502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9A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 &amp; Recommendations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9A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26387-F42E-626F-186C-A450A6F81A97}"/>
              </a:ext>
            </a:extLst>
          </p:cNvPr>
          <p:cNvSpPr txBox="1"/>
          <p:nvPr/>
        </p:nvSpPr>
        <p:spPr>
          <a:xfrm>
            <a:off x="477520" y="1853096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Improved multidisciplinary referral pathways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ensured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timely access to physiotherapy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patients with brain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tumours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attending radiotherapy.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Physiotherapy intervention can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maintain/improve mobility and balance and reduce fatigue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thereby improving QOL and fitness for ongoing treatments.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Gaps still exist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service provision from diagnosis to palliation with limited physiotherapy community services. This service could be extended across the patient’s cancer journey and to other cancer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Human brain">
                <a:extLst>
                  <a:ext uri="{FF2B5EF4-FFF2-40B4-BE49-F238E27FC236}">
                    <a16:creationId xmlns:a16="http://schemas.microsoft.com/office/drawing/2014/main" id="{67BAF75A-1886-5CA7-3147-5173DBC413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9104759"/>
                  </p:ext>
                </p:extLst>
              </p:nvPr>
            </p:nvGraphicFramePr>
            <p:xfrm>
              <a:off x="9391746" y="1137898"/>
              <a:ext cx="1998787" cy="216920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98787" cy="2169204"/>
                    </a:xfrm>
                    <a:prstGeom prst="rect">
                      <a:avLst/>
                    </a:prstGeom>
                  </am3d:spPr>
                  <am3d:camera>
                    <am3d:pos x="0" y="0" z="6931237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954572" d="1000000"/>
                    <am3d:preTrans dx="0" dy="-1793152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38953" ay="-701781" az="-68891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9112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Human brain">
                <a:extLst>
                  <a:ext uri="{FF2B5EF4-FFF2-40B4-BE49-F238E27FC236}">
                    <a16:creationId xmlns:a16="http://schemas.microsoft.com/office/drawing/2014/main" id="{67BAF75A-1886-5CA7-3147-5173DBC413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1746" y="1137898"/>
                <a:ext cx="1998787" cy="216920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7C7F55-0040-B3F6-F338-FF61BD85F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55" y="4792954"/>
            <a:ext cx="1854295" cy="1854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3F3FD8-09B1-AB33-61CC-D7ADDABEBF55}"/>
              </a:ext>
            </a:extLst>
          </p:cNvPr>
          <p:cNvSpPr txBox="1"/>
          <p:nvPr/>
        </p:nvSpPr>
        <p:spPr>
          <a:xfrm>
            <a:off x="9982779" y="4337644"/>
            <a:ext cx="186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9A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sz="2400" b="1" dirty="0">
              <a:solidFill>
                <a:srgbClr val="F9A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089CB-EB11-D97C-1065-22AB272F2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770235"/>
          </a:xfrm>
          <a:prstGeom prst="rect">
            <a:avLst/>
          </a:prstGeom>
          <a:solidFill>
            <a:srgbClr val="2E1E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34E29-66B0-4692-2186-0058522EE06D}"/>
              </a:ext>
            </a:extLst>
          </p:cNvPr>
          <p:cNvSpPr txBox="1"/>
          <p:nvPr/>
        </p:nvSpPr>
        <p:spPr>
          <a:xfrm>
            <a:off x="2315903" y="92728"/>
            <a:ext cx="756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B8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AHP RESEARCH  &amp; INNOVATION 2024</a:t>
            </a:r>
            <a:endParaRPr lang="en-GB" sz="3200" dirty="0">
              <a:solidFill>
                <a:srgbClr val="F9B8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0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60AA898717F40AFDA3A52F2CA38E1" ma:contentTypeVersion="15" ma:contentTypeDescription="Create a new document." ma:contentTypeScope="" ma:versionID="75335276ad1433c5193a51d04288087f">
  <xsd:schema xmlns:xsd="http://www.w3.org/2001/XMLSchema" xmlns:xs="http://www.w3.org/2001/XMLSchema" xmlns:p="http://schemas.microsoft.com/office/2006/metadata/properties" xmlns:ns2="c6dcc42b-974c-4fc5-b0db-0af364461525" xmlns:ns3="f5b59026-363d-407a-b4f0-27af45aebe62" targetNamespace="http://schemas.microsoft.com/office/2006/metadata/properties" ma:root="true" ma:fieldsID="4906eaefee404a3c2aebd26d9db62d78" ns2:_="" ns3:_="">
    <xsd:import namespace="c6dcc42b-974c-4fc5-b0db-0af364461525"/>
    <xsd:import namespace="f5b59026-363d-407a-b4f0-27af45aeb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cc42b-974c-4fc5-b0db-0af364461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4816efc-7ae3-407c-8921-833f4a6f3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59026-363d-407a-b4f0-27af45aeb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01ae87f-79af-455e-8801-a35f381b0de6}" ma:internalName="TaxCatchAll" ma:showField="CatchAllData" ma:web="f5b59026-363d-407a-b4f0-27af45aeb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b59026-363d-407a-b4f0-27af45aebe62" xsi:nil="true"/>
    <lcf76f155ced4ddcb4097134ff3c332f xmlns="c6dcc42b-974c-4fc5-b0db-0af3644615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53B557-802D-4177-B651-9138602619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5D596-0001-4D3A-9253-8A38BCBF7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cc42b-974c-4fc5-b0db-0af364461525"/>
    <ds:schemaRef ds:uri="f5b59026-363d-407a-b4f0-27af45aeb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03D083-0AE1-43C0-B240-FE6933E390B0}">
  <ds:schemaRefs>
    <ds:schemaRef ds:uri="http://purl.org/dc/dcmitype/"/>
    <ds:schemaRef ds:uri="c6dcc42b-974c-4fc5-b0db-0af364461525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5b59026-363d-407a-b4f0-27af45aebe6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452</Words>
  <Application>Microsoft Office PowerPoint</Application>
  <PresentationFormat>Widescreen</PresentationFormat>
  <Paragraphs>104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AHP RESEARCH  &amp; INNOVATION 2024 </vt:lpstr>
      <vt:lpstr>Purpose</vt:lpstr>
      <vt:lpstr>Aims</vt:lpstr>
      <vt:lpstr>Results</vt:lpstr>
      <vt:lpstr>Results</vt:lpstr>
      <vt:lpstr>Conclusion &amp;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Mann</dc:creator>
  <cp:lastModifiedBy>McNeice, Julia</cp:lastModifiedBy>
  <cp:revision>25</cp:revision>
  <dcterms:created xsi:type="dcterms:W3CDTF">2024-03-15T13:41:36Z</dcterms:created>
  <dcterms:modified xsi:type="dcterms:W3CDTF">2024-10-03T13:22:15Z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0x010100FC260AA898717F40AFDA3A52F2CA38E1</vt:lpwstr>
  </property>
  <property fmtid="{D5CDD505-2E9C-101B-9397-08002B2CF9AE}" pid="3" name="MediaServiceImageTags">
    <vt:lpwstr/>
  </property>
</Properties>
</file>