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1" r:id="rId3"/>
    <p:sldId id="279" r:id="rId4"/>
    <p:sldId id="274" r:id="rId5"/>
    <p:sldId id="275" r:id="rId6"/>
    <p:sldId id="2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FC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2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1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1200" b="0">
                <a:solidFill>
                  <a:sysClr val="windowText" lastClr="000000"/>
                </a:solidFill>
              </a:rPr>
              <a:t>Return</a:t>
            </a:r>
            <a:r>
              <a:rPr lang="en-GB" sz="1200" b="0" baseline="0">
                <a:solidFill>
                  <a:sysClr val="windowText" lastClr="000000"/>
                </a:solidFill>
              </a:rPr>
              <a:t> to Work (n=12)</a:t>
            </a:r>
            <a:endParaRPr lang="en-GB" sz="1200" b="0">
              <a:solidFill>
                <a:sysClr val="windowText" lastClr="0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7136482939632549E-2"/>
          <c:y val="0.17171296296296298"/>
          <c:w val="0.90286351706036749"/>
          <c:h val="0.61498432487605714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Sheet2!$G$125</c:f>
              <c:strCache>
                <c:ptCount val="1"/>
                <c:pt idx="0">
                  <c:v>Initial Physio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Sheet2!$F$126:$F$128</c:f>
              <c:strCache>
                <c:ptCount val="3"/>
                <c:pt idx="0">
                  <c:v>Unable to Return</c:v>
                </c:pt>
                <c:pt idx="1">
                  <c:v>Partial Return</c:v>
                </c:pt>
                <c:pt idx="2">
                  <c:v>Full Return</c:v>
                </c:pt>
              </c:strCache>
            </c:strRef>
          </c:cat>
          <c:val>
            <c:numRef>
              <c:f>Sheet2!$G$126:$G$128</c:f>
              <c:numCache>
                <c:formatCode>General</c:formatCode>
                <c:ptCount val="3"/>
                <c:pt idx="0">
                  <c:v>11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6F-4BE8-A445-48C8326A6154}"/>
            </c:ext>
          </c:extLst>
        </c:ser>
        <c:ser>
          <c:idx val="1"/>
          <c:order val="1"/>
          <c:tx>
            <c:strRef>
              <c:f>Sheet2!$H$125</c:f>
              <c:strCache>
                <c:ptCount val="1"/>
                <c:pt idx="0">
                  <c:v>Review Physio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Sheet2!$F$126:$F$128</c:f>
              <c:strCache>
                <c:ptCount val="3"/>
                <c:pt idx="0">
                  <c:v>Unable to Return</c:v>
                </c:pt>
                <c:pt idx="1">
                  <c:v>Partial Return</c:v>
                </c:pt>
                <c:pt idx="2">
                  <c:v>Full Return</c:v>
                </c:pt>
              </c:strCache>
            </c:strRef>
          </c:cat>
          <c:val>
            <c:numRef>
              <c:f>Sheet2!$H$126:$H$128</c:f>
              <c:numCache>
                <c:formatCode>General</c:formatCode>
                <c:ptCount val="3"/>
                <c:pt idx="0">
                  <c:v>3</c:v>
                </c:pt>
                <c:pt idx="1">
                  <c:v>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6F-4BE8-A445-48C8326A61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2971480"/>
        <c:axId val="492971808"/>
        <c:axId val="0"/>
      </c:bar3DChart>
      <c:catAx>
        <c:axId val="4929714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2971808"/>
        <c:crosses val="autoZero"/>
        <c:auto val="1"/>
        <c:lblAlgn val="ctr"/>
        <c:lblOffset val="100"/>
        <c:noMultiLvlLbl val="0"/>
      </c:catAx>
      <c:valAx>
        <c:axId val="4929718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2971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848CD4-0B16-40F8-861B-72DC6DD9B399}" type="doc">
      <dgm:prSet loTypeId="urn:microsoft.com/office/officeart/2011/layout/CircleProcess" loCatId="officeonline" qsTypeId="urn:microsoft.com/office/officeart/2005/8/quickstyle/simple1" qsCatId="simple" csTypeId="urn:microsoft.com/office/officeart/2005/8/colors/accent1_2" csCatId="accent1" phldr="1"/>
      <dgm:spPr/>
    </dgm:pt>
    <dgm:pt modelId="{43ACFB92-7CC4-40F1-8FA4-B3E8E0C2D538}">
      <dgm:prSet phldrT="[Text]" custT="1"/>
      <dgm:spPr>
        <a:ln>
          <a:solidFill>
            <a:srgbClr val="36AFCE"/>
          </a:solidFill>
        </a:ln>
      </dgm:spPr>
      <dgm:t>
        <a:bodyPr/>
        <a:lstStyle/>
        <a:p>
          <a:r>
            <a:rPr 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Physiotherapy outpatient follow-up can achieve a positive impact on functional and quality of life outcomes </a:t>
          </a:r>
          <a:endParaRPr lang="en-US" sz="2000" dirty="0">
            <a:solidFill>
              <a:schemeClr val="tx1"/>
            </a:solidFill>
          </a:endParaRPr>
        </a:p>
      </dgm:t>
    </dgm:pt>
    <dgm:pt modelId="{1BFB1BDA-7251-41C9-9687-099365BAFCFA}" type="parTrans" cxnId="{63D6BEB5-F293-4515-ABC0-C639E4D94D26}">
      <dgm:prSet/>
      <dgm:spPr/>
      <dgm:t>
        <a:bodyPr/>
        <a:lstStyle/>
        <a:p>
          <a:endParaRPr lang="en-US"/>
        </a:p>
      </dgm:t>
    </dgm:pt>
    <dgm:pt modelId="{D103FA58-0028-4F84-92C4-5C2BF663B99D}" type="sibTrans" cxnId="{63D6BEB5-F293-4515-ABC0-C639E4D94D26}">
      <dgm:prSet/>
      <dgm:spPr/>
      <dgm:t>
        <a:bodyPr/>
        <a:lstStyle/>
        <a:p>
          <a:endParaRPr lang="en-US"/>
        </a:p>
      </dgm:t>
    </dgm:pt>
    <dgm:pt modelId="{D552BAE6-B5C9-4127-87EF-66FA475E8DF4}">
      <dgm:prSet phldrT="[Text]" custT="1"/>
      <dgm:spPr/>
      <dgm:t>
        <a:bodyPr/>
        <a:lstStyle/>
        <a:p>
          <a:r>
            <a:rPr 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 individualised patient assessment and prescription of exercise interventions are essential to promote return to function and optimise quality of life</a:t>
          </a:r>
          <a:endParaRPr lang="en-US" sz="2000" dirty="0"/>
        </a:p>
      </dgm:t>
    </dgm:pt>
    <dgm:pt modelId="{139D65D8-9592-49B8-8C83-079A52339247}" type="parTrans" cxnId="{878E3E4B-EF15-4297-A588-C1C675742622}">
      <dgm:prSet/>
      <dgm:spPr/>
      <dgm:t>
        <a:bodyPr/>
        <a:lstStyle/>
        <a:p>
          <a:endParaRPr lang="en-US"/>
        </a:p>
      </dgm:t>
    </dgm:pt>
    <dgm:pt modelId="{1F4F1951-8BA7-4473-8E94-39C4F7F675E7}" type="sibTrans" cxnId="{878E3E4B-EF15-4297-A588-C1C675742622}">
      <dgm:prSet/>
      <dgm:spPr/>
      <dgm:t>
        <a:bodyPr/>
        <a:lstStyle/>
        <a:p>
          <a:endParaRPr lang="en-US"/>
        </a:p>
      </dgm:t>
    </dgm:pt>
    <dgm:pt modelId="{150497A5-5F6C-4749-8145-C4A63DE18E64}">
      <dgm:prSet phldrT="[Text]" custT="1"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Physiotherapists have a key role in promoting self-management and identifying patients who may benefit from onward referral</a:t>
          </a:r>
          <a:endParaRPr lang="en-US" sz="2000" dirty="0"/>
        </a:p>
      </dgm:t>
    </dgm:pt>
    <dgm:pt modelId="{6DF73514-CEC9-45A7-A287-1AD7C450DDA8}" type="parTrans" cxnId="{39999D90-964A-4A4E-90CF-85492E9995D8}">
      <dgm:prSet/>
      <dgm:spPr/>
      <dgm:t>
        <a:bodyPr/>
        <a:lstStyle/>
        <a:p>
          <a:endParaRPr lang="en-US"/>
        </a:p>
      </dgm:t>
    </dgm:pt>
    <dgm:pt modelId="{51A738F8-CCB9-4615-8F0B-7A05780ABEAA}" type="sibTrans" cxnId="{39999D90-964A-4A4E-90CF-85492E9995D8}">
      <dgm:prSet/>
      <dgm:spPr/>
      <dgm:t>
        <a:bodyPr/>
        <a:lstStyle/>
        <a:p>
          <a:endParaRPr lang="en-US"/>
        </a:p>
      </dgm:t>
    </dgm:pt>
    <dgm:pt modelId="{15C84019-2672-4758-87F5-7230385432A8}" type="pres">
      <dgm:prSet presAssocID="{BE848CD4-0B16-40F8-861B-72DC6DD9B399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4D4FAB97-1F62-4DBF-B775-570A29AE958D}" type="pres">
      <dgm:prSet presAssocID="{150497A5-5F6C-4749-8145-C4A63DE18E64}" presName="Accent3" presStyleCnt="0"/>
      <dgm:spPr/>
    </dgm:pt>
    <dgm:pt modelId="{EA6F2F9A-CBC4-4A27-9CB0-E44CD87CCC09}" type="pres">
      <dgm:prSet presAssocID="{150497A5-5F6C-4749-8145-C4A63DE18E64}" presName="Accent" presStyleLbl="node1" presStyleIdx="0" presStyleCnt="3"/>
      <dgm:spPr>
        <a:solidFill>
          <a:schemeClr val="accent1">
            <a:lumMod val="75000"/>
          </a:schemeClr>
        </a:solidFill>
        <a:ln>
          <a:solidFill>
            <a:schemeClr val="accent1">
              <a:lumMod val="75000"/>
            </a:schemeClr>
          </a:solidFill>
        </a:ln>
      </dgm:spPr>
    </dgm:pt>
    <dgm:pt modelId="{7D147A76-FFE0-427C-9ACF-2A1EC39070F1}" type="pres">
      <dgm:prSet presAssocID="{150497A5-5F6C-4749-8145-C4A63DE18E64}" presName="ParentBackground3" presStyleCnt="0"/>
      <dgm:spPr/>
    </dgm:pt>
    <dgm:pt modelId="{A30D7031-956F-44C9-BDDC-364A5662327C}" type="pres">
      <dgm:prSet presAssocID="{150497A5-5F6C-4749-8145-C4A63DE18E64}" presName="ParentBackground" presStyleLbl="fgAcc1" presStyleIdx="0" presStyleCnt="3"/>
      <dgm:spPr/>
    </dgm:pt>
    <dgm:pt modelId="{A92D6995-2423-4FF8-A360-EF9EB76A93CC}" type="pres">
      <dgm:prSet presAssocID="{150497A5-5F6C-4749-8145-C4A63DE18E64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C827035-50B7-4CF4-9DC6-F083860F74B1}" type="pres">
      <dgm:prSet presAssocID="{D552BAE6-B5C9-4127-87EF-66FA475E8DF4}" presName="Accent2" presStyleCnt="0"/>
      <dgm:spPr/>
    </dgm:pt>
    <dgm:pt modelId="{A2209957-8E3B-481F-8B8E-00737CB0FCE0}" type="pres">
      <dgm:prSet presAssocID="{D552BAE6-B5C9-4127-87EF-66FA475E8DF4}" presName="Accent" presStyleLbl="node1" presStyleIdx="1" presStyleCnt="3"/>
      <dgm:spPr/>
    </dgm:pt>
    <dgm:pt modelId="{AAAF1051-79C6-491F-B31D-76433B816E61}" type="pres">
      <dgm:prSet presAssocID="{D552BAE6-B5C9-4127-87EF-66FA475E8DF4}" presName="ParentBackground2" presStyleCnt="0"/>
      <dgm:spPr/>
    </dgm:pt>
    <dgm:pt modelId="{1C5C9ADA-6B37-493F-8A64-F6E1C0085CAF}" type="pres">
      <dgm:prSet presAssocID="{D552BAE6-B5C9-4127-87EF-66FA475E8DF4}" presName="ParentBackground" presStyleLbl="fgAcc1" presStyleIdx="1" presStyleCnt="3"/>
      <dgm:spPr/>
    </dgm:pt>
    <dgm:pt modelId="{2112B99D-71E1-4665-8844-830874C1770C}" type="pres">
      <dgm:prSet presAssocID="{D552BAE6-B5C9-4127-87EF-66FA475E8DF4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C5442800-FB47-4A4D-B125-0F3FE78E6B69}" type="pres">
      <dgm:prSet presAssocID="{43ACFB92-7CC4-40F1-8FA4-B3E8E0C2D538}" presName="Accent1" presStyleCnt="0"/>
      <dgm:spPr/>
    </dgm:pt>
    <dgm:pt modelId="{31139C3B-E683-41F2-ACC9-E26181A41868}" type="pres">
      <dgm:prSet presAssocID="{43ACFB92-7CC4-40F1-8FA4-B3E8E0C2D538}" presName="Accent" presStyleLbl="node1" presStyleIdx="2" presStyleCnt="3"/>
      <dgm:spPr>
        <a:solidFill>
          <a:srgbClr val="36AFCE"/>
        </a:solidFill>
        <a:ln>
          <a:solidFill>
            <a:srgbClr val="36AFCE"/>
          </a:solidFill>
        </a:ln>
      </dgm:spPr>
    </dgm:pt>
    <dgm:pt modelId="{4D1100D8-5DF3-46AC-817E-0E04DE760A1E}" type="pres">
      <dgm:prSet presAssocID="{43ACFB92-7CC4-40F1-8FA4-B3E8E0C2D538}" presName="ParentBackground1" presStyleCnt="0"/>
      <dgm:spPr/>
    </dgm:pt>
    <dgm:pt modelId="{4D91AFD7-D1F8-4CD1-A185-55FBC636A382}" type="pres">
      <dgm:prSet presAssocID="{43ACFB92-7CC4-40F1-8FA4-B3E8E0C2D538}" presName="ParentBackground" presStyleLbl="fgAcc1" presStyleIdx="2" presStyleCnt="3"/>
      <dgm:spPr/>
    </dgm:pt>
    <dgm:pt modelId="{0BFDB294-248C-4261-87AE-40C51EB95463}" type="pres">
      <dgm:prSet presAssocID="{43ACFB92-7CC4-40F1-8FA4-B3E8E0C2D538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CD93B218-FB57-4617-B8EB-D0D8655EA072}" type="presOf" srcId="{43ACFB92-7CC4-40F1-8FA4-B3E8E0C2D538}" destId="{4D91AFD7-D1F8-4CD1-A185-55FBC636A382}" srcOrd="0" destOrd="0" presId="urn:microsoft.com/office/officeart/2011/layout/CircleProcess"/>
    <dgm:cxn modelId="{CD77AE33-BF15-484E-A1DD-800AD848916D}" type="presOf" srcId="{D552BAE6-B5C9-4127-87EF-66FA475E8DF4}" destId="{1C5C9ADA-6B37-493F-8A64-F6E1C0085CAF}" srcOrd="0" destOrd="0" presId="urn:microsoft.com/office/officeart/2011/layout/CircleProcess"/>
    <dgm:cxn modelId="{6CF2AF3E-2262-459E-88D4-1532FF5E2547}" type="presOf" srcId="{BE848CD4-0B16-40F8-861B-72DC6DD9B399}" destId="{15C84019-2672-4758-87F5-7230385432A8}" srcOrd="0" destOrd="0" presId="urn:microsoft.com/office/officeart/2011/layout/CircleProcess"/>
    <dgm:cxn modelId="{878E3E4B-EF15-4297-A588-C1C675742622}" srcId="{BE848CD4-0B16-40F8-861B-72DC6DD9B399}" destId="{D552BAE6-B5C9-4127-87EF-66FA475E8DF4}" srcOrd="1" destOrd="0" parTransId="{139D65D8-9592-49B8-8C83-079A52339247}" sibTransId="{1F4F1951-8BA7-4473-8E94-39C4F7F675E7}"/>
    <dgm:cxn modelId="{C90EC379-D414-4D56-ADDB-4EE442016D43}" type="presOf" srcId="{150497A5-5F6C-4749-8145-C4A63DE18E64}" destId="{A92D6995-2423-4FF8-A360-EF9EB76A93CC}" srcOrd="1" destOrd="0" presId="urn:microsoft.com/office/officeart/2011/layout/CircleProcess"/>
    <dgm:cxn modelId="{204A3088-6F71-4ED9-B2C2-7C65C50F1952}" type="presOf" srcId="{150497A5-5F6C-4749-8145-C4A63DE18E64}" destId="{A30D7031-956F-44C9-BDDC-364A5662327C}" srcOrd="0" destOrd="0" presId="urn:microsoft.com/office/officeart/2011/layout/CircleProcess"/>
    <dgm:cxn modelId="{39999D90-964A-4A4E-90CF-85492E9995D8}" srcId="{BE848CD4-0B16-40F8-861B-72DC6DD9B399}" destId="{150497A5-5F6C-4749-8145-C4A63DE18E64}" srcOrd="2" destOrd="0" parTransId="{6DF73514-CEC9-45A7-A287-1AD7C450DDA8}" sibTransId="{51A738F8-CCB9-4615-8F0B-7A05780ABEAA}"/>
    <dgm:cxn modelId="{C92A4FA0-124F-4F75-A13C-D30D0310D14C}" type="presOf" srcId="{D552BAE6-B5C9-4127-87EF-66FA475E8DF4}" destId="{2112B99D-71E1-4665-8844-830874C1770C}" srcOrd="1" destOrd="0" presId="urn:microsoft.com/office/officeart/2011/layout/CircleProcess"/>
    <dgm:cxn modelId="{63D6BEB5-F293-4515-ABC0-C639E4D94D26}" srcId="{BE848CD4-0B16-40F8-861B-72DC6DD9B399}" destId="{43ACFB92-7CC4-40F1-8FA4-B3E8E0C2D538}" srcOrd="0" destOrd="0" parTransId="{1BFB1BDA-7251-41C9-9687-099365BAFCFA}" sibTransId="{D103FA58-0028-4F84-92C4-5C2BF663B99D}"/>
    <dgm:cxn modelId="{9C1601BC-CE7E-4AC5-81D3-D841CECDC473}" type="presOf" srcId="{43ACFB92-7CC4-40F1-8FA4-B3E8E0C2D538}" destId="{0BFDB294-248C-4261-87AE-40C51EB95463}" srcOrd="1" destOrd="0" presId="urn:microsoft.com/office/officeart/2011/layout/CircleProcess"/>
    <dgm:cxn modelId="{BB8E204B-BF59-4894-AB7A-EEEED6CF7E09}" type="presParOf" srcId="{15C84019-2672-4758-87F5-7230385432A8}" destId="{4D4FAB97-1F62-4DBF-B775-570A29AE958D}" srcOrd="0" destOrd="0" presId="urn:microsoft.com/office/officeart/2011/layout/CircleProcess"/>
    <dgm:cxn modelId="{9DFF38EB-6F7D-40EA-9300-52DC3D9C4C6C}" type="presParOf" srcId="{4D4FAB97-1F62-4DBF-B775-570A29AE958D}" destId="{EA6F2F9A-CBC4-4A27-9CB0-E44CD87CCC09}" srcOrd="0" destOrd="0" presId="urn:microsoft.com/office/officeart/2011/layout/CircleProcess"/>
    <dgm:cxn modelId="{3EAEBC27-982F-45AE-ABE1-B251EAE87175}" type="presParOf" srcId="{15C84019-2672-4758-87F5-7230385432A8}" destId="{7D147A76-FFE0-427C-9ACF-2A1EC39070F1}" srcOrd="1" destOrd="0" presId="urn:microsoft.com/office/officeart/2011/layout/CircleProcess"/>
    <dgm:cxn modelId="{FFE0EC6F-5B06-43A0-A889-48A7B79B22F9}" type="presParOf" srcId="{7D147A76-FFE0-427C-9ACF-2A1EC39070F1}" destId="{A30D7031-956F-44C9-BDDC-364A5662327C}" srcOrd="0" destOrd="0" presId="urn:microsoft.com/office/officeart/2011/layout/CircleProcess"/>
    <dgm:cxn modelId="{8443F72F-07F9-4058-A921-33AEEE614479}" type="presParOf" srcId="{15C84019-2672-4758-87F5-7230385432A8}" destId="{A92D6995-2423-4FF8-A360-EF9EB76A93CC}" srcOrd="2" destOrd="0" presId="urn:microsoft.com/office/officeart/2011/layout/CircleProcess"/>
    <dgm:cxn modelId="{EBA0DDB9-9746-4E25-BEEC-11B69612942D}" type="presParOf" srcId="{15C84019-2672-4758-87F5-7230385432A8}" destId="{9C827035-50B7-4CF4-9DC6-F083860F74B1}" srcOrd="3" destOrd="0" presId="urn:microsoft.com/office/officeart/2011/layout/CircleProcess"/>
    <dgm:cxn modelId="{C827CB9E-AEF9-4832-AEB0-23D1F4018AE1}" type="presParOf" srcId="{9C827035-50B7-4CF4-9DC6-F083860F74B1}" destId="{A2209957-8E3B-481F-8B8E-00737CB0FCE0}" srcOrd="0" destOrd="0" presId="urn:microsoft.com/office/officeart/2011/layout/CircleProcess"/>
    <dgm:cxn modelId="{E1CBEB7E-33B2-4F1C-B0E4-9739B64E11B8}" type="presParOf" srcId="{15C84019-2672-4758-87F5-7230385432A8}" destId="{AAAF1051-79C6-491F-B31D-76433B816E61}" srcOrd="4" destOrd="0" presId="urn:microsoft.com/office/officeart/2011/layout/CircleProcess"/>
    <dgm:cxn modelId="{863ABE98-CF37-4579-BB24-B9E99D042BA3}" type="presParOf" srcId="{AAAF1051-79C6-491F-B31D-76433B816E61}" destId="{1C5C9ADA-6B37-493F-8A64-F6E1C0085CAF}" srcOrd="0" destOrd="0" presId="urn:microsoft.com/office/officeart/2011/layout/CircleProcess"/>
    <dgm:cxn modelId="{2706CD1B-5973-401B-95F9-EE6A60DBB2D8}" type="presParOf" srcId="{15C84019-2672-4758-87F5-7230385432A8}" destId="{2112B99D-71E1-4665-8844-830874C1770C}" srcOrd="5" destOrd="0" presId="urn:microsoft.com/office/officeart/2011/layout/CircleProcess"/>
    <dgm:cxn modelId="{1C55065D-4F65-4F49-A399-2150D799B043}" type="presParOf" srcId="{15C84019-2672-4758-87F5-7230385432A8}" destId="{C5442800-FB47-4A4D-B125-0F3FE78E6B69}" srcOrd="6" destOrd="0" presId="urn:microsoft.com/office/officeart/2011/layout/CircleProcess"/>
    <dgm:cxn modelId="{2EC05115-A496-4C59-ABED-9A81A24861A7}" type="presParOf" srcId="{C5442800-FB47-4A4D-B125-0F3FE78E6B69}" destId="{31139C3B-E683-41F2-ACC9-E26181A41868}" srcOrd="0" destOrd="0" presId="urn:microsoft.com/office/officeart/2011/layout/CircleProcess"/>
    <dgm:cxn modelId="{6000BA70-FBB6-4616-A92E-32A984413B8A}" type="presParOf" srcId="{15C84019-2672-4758-87F5-7230385432A8}" destId="{4D1100D8-5DF3-46AC-817E-0E04DE760A1E}" srcOrd="7" destOrd="0" presId="urn:microsoft.com/office/officeart/2011/layout/CircleProcess"/>
    <dgm:cxn modelId="{F9749E45-9F34-4DFA-AC9F-3863FFE2B1E0}" type="presParOf" srcId="{4D1100D8-5DF3-46AC-817E-0E04DE760A1E}" destId="{4D91AFD7-D1F8-4CD1-A185-55FBC636A382}" srcOrd="0" destOrd="0" presId="urn:microsoft.com/office/officeart/2011/layout/CircleProcess"/>
    <dgm:cxn modelId="{9B47F22B-7399-4B6F-8216-2252BF238818}" type="presParOf" srcId="{15C84019-2672-4758-87F5-7230385432A8}" destId="{0BFDB294-248C-4261-87AE-40C51EB95463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F2F9A-CBC4-4A27-9CB0-E44CD87CCC09}">
      <dsp:nvSpPr>
        <dsp:cNvPr id="0" name=""/>
        <dsp:cNvSpPr/>
      </dsp:nvSpPr>
      <dsp:spPr>
        <a:xfrm>
          <a:off x="8676562" y="1456015"/>
          <a:ext cx="3810009" cy="3810714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D7031-956F-44C9-BDDC-364A5662327C}">
      <dsp:nvSpPr>
        <dsp:cNvPr id="0" name=""/>
        <dsp:cNvSpPr/>
      </dsp:nvSpPr>
      <dsp:spPr>
        <a:xfrm>
          <a:off x="8803067" y="1583061"/>
          <a:ext cx="3557000" cy="35566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Physiotherapists have a key role in promoting self-management and identifying patients who may benefit from onward referral</a:t>
          </a:r>
          <a:endParaRPr lang="en-US" sz="2000" kern="1200" dirty="0"/>
        </a:p>
      </dsp:txBody>
      <dsp:txXfrm>
        <a:off x="9311564" y="2091245"/>
        <a:ext cx="2540006" cy="2540253"/>
      </dsp:txXfrm>
    </dsp:sp>
    <dsp:sp modelId="{A2209957-8E3B-481F-8B8E-00737CB0FCE0}">
      <dsp:nvSpPr>
        <dsp:cNvPr id="0" name=""/>
        <dsp:cNvSpPr/>
      </dsp:nvSpPr>
      <dsp:spPr>
        <a:xfrm rot="2700000">
          <a:off x="4743397" y="1460621"/>
          <a:ext cx="3800832" cy="3800832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5C9ADA-6B37-493F-8A64-F6E1C0085CAF}">
      <dsp:nvSpPr>
        <dsp:cNvPr id="0" name=""/>
        <dsp:cNvSpPr/>
      </dsp:nvSpPr>
      <dsp:spPr>
        <a:xfrm>
          <a:off x="4865313" y="1583061"/>
          <a:ext cx="3557000" cy="35566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 individualised patient assessment and prescription of exercise interventions are essential to promote return to function and optimise quality of life</a:t>
          </a:r>
          <a:endParaRPr lang="en-US" sz="2000" kern="1200" dirty="0"/>
        </a:p>
      </dsp:txBody>
      <dsp:txXfrm>
        <a:off x="5373810" y="2091245"/>
        <a:ext cx="2540006" cy="2540253"/>
      </dsp:txXfrm>
    </dsp:sp>
    <dsp:sp modelId="{31139C3B-E683-41F2-ACC9-E26181A41868}">
      <dsp:nvSpPr>
        <dsp:cNvPr id="0" name=""/>
        <dsp:cNvSpPr/>
      </dsp:nvSpPr>
      <dsp:spPr>
        <a:xfrm rot="2700000">
          <a:off x="805643" y="1460621"/>
          <a:ext cx="3800832" cy="3800832"/>
        </a:xfrm>
        <a:prstGeom prst="teardrop">
          <a:avLst>
            <a:gd name="adj" fmla="val 100000"/>
          </a:avLst>
        </a:prstGeom>
        <a:solidFill>
          <a:srgbClr val="36AFCE"/>
        </a:solidFill>
        <a:ln w="12700" cap="flat" cmpd="sng" algn="ctr">
          <a:solidFill>
            <a:srgbClr val="36AFC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91AFD7-D1F8-4CD1-A185-55FBC636A382}">
      <dsp:nvSpPr>
        <dsp:cNvPr id="0" name=""/>
        <dsp:cNvSpPr/>
      </dsp:nvSpPr>
      <dsp:spPr>
        <a:xfrm>
          <a:off x="927559" y="1583061"/>
          <a:ext cx="3557000" cy="3556622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6AFC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Physiotherapy outpatient follow-up can achieve a positive impact on functional and quality of life outcomes 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1436057" y="2091245"/>
        <a:ext cx="2540006" cy="2540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373EC-DB1A-488F-889C-50253B016D75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5EDD9-B3E0-41EF-88D8-D57D436D2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328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5EDD9-B3E0-41EF-88D8-D57D436D205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981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National Institute for Clinical Excellence (NICE) (2023) guideline on rehabilitation after traumatic injury includes specific recommendations following traumatic chest injury</a:t>
            </a:r>
          </a:p>
          <a:p>
            <a:endParaRPr lang="en-GB" dirty="0"/>
          </a:p>
          <a:p>
            <a:r>
              <a:rPr lang="en-GB" dirty="0"/>
              <a:t>Recent qualitative research revealed that patients with traumatic chest injury continue to experience functional limitations several months after injury (</a:t>
            </a:r>
            <a:r>
              <a:rPr lang="en-GB" dirty="0" err="1"/>
              <a:t>Claydon</a:t>
            </a:r>
            <a:r>
              <a:rPr lang="en-GB" dirty="0"/>
              <a:t> et al 2018)</a:t>
            </a:r>
          </a:p>
          <a:p>
            <a:endParaRPr lang="en-GB" dirty="0"/>
          </a:p>
          <a:p>
            <a:r>
              <a:rPr lang="en-GB" dirty="0"/>
              <a:t>Battle et al (2023) suggested service improvement needed to address the potential long-term sequelae crucial to future service development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5EDD9-B3E0-41EF-88D8-D57D436D205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429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retrospective service evaluation of physiotherapy follow-up at the review clinic, through quantitative analysis of routine data over a 12-month period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5EDD9-B3E0-41EF-88D8-D57D436D205F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752475" y="4913313"/>
          <a:ext cx="5095875" cy="38842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9737">
                  <a:extLst>
                    <a:ext uri="{9D8B030D-6E8A-4147-A177-3AD203B41FA5}">
                      <a16:colId xmlns:a16="http://schemas.microsoft.com/office/drawing/2014/main" val="353128716"/>
                    </a:ext>
                  </a:extLst>
                </a:gridCol>
                <a:gridCol w="2546138">
                  <a:extLst>
                    <a:ext uri="{9D8B030D-6E8A-4147-A177-3AD203B41FA5}">
                      <a16:colId xmlns:a16="http://schemas.microsoft.com/office/drawing/2014/main" val="2463307729"/>
                    </a:ext>
                  </a:extLst>
                </a:gridCol>
              </a:tblGrid>
              <a:tr h="167898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Physiotherapy Interventions </a:t>
                      </a:r>
                      <a:endParaRPr lang="en-GB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6" marR="45326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439843"/>
                  </a:ext>
                </a:extLst>
              </a:tr>
              <a:tr h="13239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Cardiorespiratory fitness</a:t>
                      </a: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6" marR="4532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GB" sz="800">
                          <a:effectLst/>
                        </a:rPr>
                        <a:t>An individualised walking programme, building to guideline recommendations and intensity appropriate to each patient</a:t>
                      </a:r>
                      <a:endParaRPr lang="en-GB" sz="7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GB" sz="800">
                          <a:effectLst/>
                        </a:rPr>
                        <a:t>Advice, education and provision of educational resources</a:t>
                      </a:r>
                      <a:endParaRPr lang="en-GB" sz="7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GB" sz="800">
                          <a:effectLst/>
                        </a:rPr>
                        <a:t>Advice on return to exercise or sport activities</a:t>
                      </a:r>
                      <a:endParaRPr lang="en-GB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6" marR="45326" marT="0" marB="0"/>
                </a:tc>
                <a:extLst>
                  <a:ext uri="{0D108BD9-81ED-4DB2-BD59-A6C34878D82A}">
                    <a16:rowId xmlns:a16="http://schemas.microsoft.com/office/drawing/2014/main" val="611800064"/>
                  </a:ext>
                </a:extLst>
              </a:tr>
              <a:tr h="119154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Build Strength</a:t>
                      </a:r>
                      <a:endParaRPr lang="en-GB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6" marR="4532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GB" sz="800">
                          <a:effectLst/>
                        </a:rPr>
                        <a:t>Home exercise programme of targeted shoulder and thoracic exercises</a:t>
                      </a:r>
                      <a:endParaRPr lang="en-GB" sz="7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GB" sz="800">
                          <a:effectLst/>
                        </a:rPr>
                        <a:t>Advice on return to personal and extended activities of daily living</a:t>
                      </a:r>
                      <a:endParaRPr lang="en-GB" sz="7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GB" sz="800">
                          <a:effectLst/>
                        </a:rPr>
                        <a:t>Posture correction</a:t>
                      </a:r>
                      <a:endParaRPr lang="en-GB" sz="7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GB" sz="800">
                          <a:effectLst/>
                        </a:rPr>
                        <a:t>Advice on core stability and return to yoga or Pilates</a:t>
                      </a:r>
                      <a:endParaRPr lang="en-GB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6" marR="45326" marT="0" marB="0"/>
                </a:tc>
                <a:extLst>
                  <a:ext uri="{0D108BD9-81ED-4DB2-BD59-A6C34878D82A}">
                    <a16:rowId xmlns:a16="http://schemas.microsoft.com/office/drawing/2014/main" val="2775118741"/>
                  </a:ext>
                </a:extLst>
              </a:tr>
              <a:tr h="5295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Minimise Sedentary Lifestyle</a:t>
                      </a:r>
                      <a:endParaRPr lang="en-GB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6" marR="4532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GB" sz="800">
                          <a:effectLst/>
                        </a:rPr>
                        <a:t>Education and advice</a:t>
                      </a:r>
                      <a:endParaRPr lang="en-GB" sz="7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GB" sz="800">
                          <a:effectLst/>
                        </a:rPr>
                        <a:t>Provision of a pedometer or advice on use of an activity application/App</a:t>
                      </a:r>
                      <a:endParaRPr lang="en-GB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6" marR="45326" marT="0" marB="0"/>
                </a:tc>
                <a:extLst>
                  <a:ext uri="{0D108BD9-81ED-4DB2-BD59-A6C34878D82A}">
                    <a16:rowId xmlns:a16="http://schemas.microsoft.com/office/drawing/2014/main" val="3999146798"/>
                  </a:ext>
                </a:extLst>
              </a:tr>
              <a:tr h="5295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Balance and Flexibility</a:t>
                      </a:r>
                      <a:endParaRPr lang="en-GB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6" marR="4532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GB" sz="800" dirty="0">
                          <a:effectLst/>
                        </a:rPr>
                        <a:t>Home exercise programme</a:t>
                      </a:r>
                      <a:endParaRPr lang="en-GB" sz="7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GB" sz="800" dirty="0">
                          <a:effectLst/>
                        </a:rPr>
                        <a:t>Specific balance re-education exercises as indicated</a:t>
                      </a:r>
                      <a:endParaRPr lang="en-GB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326" marR="45326" marT="0" marB="0"/>
                </a:tc>
                <a:extLst>
                  <a:ext uri="{0D108BD9-81ED-4DB2-BD59-A6C34878D82A}">
                    <a16:rowId xmlns:a16="http://schemas.microsoft.com/office/drawing/2014/main" val="3029975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2069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07A5D-1FCB-43D2-AA24-C11302A7D8AB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4C8B-9190-4520-9598-C80C0669C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596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07A5D-1FCB-43D2-AA24-C11302A7D8AB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4C8B-9190-4520-9598-C80C0669C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10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07A5D-1FCB-43D2-AA24-C11302A7D8AB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4C8B-9190-4520-9598-C80C0669C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35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07A5D-1FCB-43D2-AA24-C11302A7D8AB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4C8B-9190-4520-9598-C80C0669C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46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07A5D-1FCB-43D2-AA24-C11302A7D8AB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4C8B-9190-4520-9598-C80C0669C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34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07A5D-1FCB-43D2-AA24-C11302A7D8AB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4C8B-9190-4520-9598-C80C0669C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46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07A5D-1FCB-43D2-AA24-C11302A7D8AB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4C8B-9190-4520-9598-C80C0669C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12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07A5D-1FCB-43D2-AA24-C11302A7D8AB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4C8B-9190-4520-9598-C80C0669C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45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07A5D-1FCB-43D2-AA24-C11302A7D8AB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4C8B-9190-4520-9598-C80C0669C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58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07A5D-1FCB-43D2-AA24-C11302A7D8AB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4C8B-9190-4520-9598-C80C0669C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955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07A5D-1FCB-43D2-AA24-C11302A7D8AB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B4C8B-9190-4520-9598-C80C0669C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48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07A5D-1FCB-43D2-AA24-C11302A7D8AB}" type="datetimeFigureOut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B4C8B-9190-4520-9598-C80C0669C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41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3481" y="1042918"/>
            <a:ext cx="9144000" cy="2940908"/>
          </a:xfrm>
        </p:spPr>
        <p:txBody>
          <a:bodyPr>
            <a:noAutofit/>
          </a:bodyPr>
          <a:lstStyle/>
          <a:p>
            <a:r>
              <a:rPr lang="en-GB" sz="3600" b="1" i="1" dirty="0">
                <a:solidFill>
                  <a:srgbClr val="36AF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Evaluating return to function and quality of life in patients with a significant chest injury who receive physiotherapy intervention at a major trauma review clinic</a:t>
            </a:r>
            <a:r>
              <a:rPr lang="en-GB" sz="3600" b="1" i="1" dirty="0"/>
              <a:t> </a:t>
            </a:r>
            <a:endParaRPr lang="en-GB" sz="3600" b="1" i="1" dirty="0">
              <a:solidFill>
                <a:srgbClr val="36AFC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379" y="4333103"/>
            <a:ext cx="10354680" cy="1276193"/>
          </a:xfrm>
        </p:spPr>
        <p:txBody>
          <a:bodyPr>
            <a:normAutofit lnSpcReduction="10000"/>
          </a:bodyPr>
          <a:lstStyle/>
          <a:p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Julie </a:t>
            </a:r>
            <a:r>
              <a:rPr lang="en-GB" dirty="0"/>
              <a:t>Grant, Dr Roslyn Cassidy, Lyndsay Henning, Kirsty McNutt, Dr Brenda O’Neill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AHP Research and Innovation Conference</a:t>
            </a:r>
          </a:p>
          <a:p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r>
              <a:rPr lang="en-GB" sz="20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September 2024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</a:p>
        </p:txBody>
      </p:sp>
      <p:pic>
        <p:nvPicPr>
          <p:cNvPr id="4" name="Picture 3" descr="BHSCT-Logo-Colour-eps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39" y="219136"/>
            <a:ext cx="1764146" cy="819056"/>
          </a:xfrm>
          <a:prstGeom prst="rect">
            <a:avLst/>
          </a:prstGeom>
        </p:spPr>
      </p:pic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70" t="9778" r="13803" b="20617"/>
          <a:stretch/>
        </p:blipFill>
        <p:spPr bwMode="auto">
          <a:xfrm>
            <a:off x="10647481" y="252087"/>
            <a:ext cx="980149" cy="95536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39" y="5838975"/>
            <a:ext cx="2991492" cy="831393"/>
          </a:xfrm>
          <a:prstGeom prst="rect">
            <a:avLst/>
          </a:prstGeom>
        </p:spPr>
      </p:pic>
      <p:pic>
        <p:nvPicPr>
          <p:cNvPr id="8" name="Picture 7" descr="C:\Users\julie.grant\AppData\Local\Microsoft\Windows\INetCache\Content.MSO\459B1BF8.tmp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9644" y="5860812"/>
            <a:ext cx="2248517" cy="8095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9664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b="1" dirty="0">
                <a:solidFill>
                  <a:srgbClr val="36AF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</a:t>
            </a:r>
            <a:r>
              <a:rPr lang="en-GB" b="1" dirty="0">
                <a:solidFill>
                  <a:srgbClr val="36AF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GB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618837" y="1441306"/>
            <a:ext cx="10926618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Patients with traumatic chest injury continue to experience functional limitations several months after injury (</a:t>
            </a:r>
            <a:r>
              <a:rPr lang="en-GB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Claydon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 al.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2018)</a:t>
            </a:r>
          </a:p>
          <a:p>
            <a:pPr algn="just"/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Consideration of the potential long-term sequelae is crucial to future service development (Battle </a:t>
            </a:r>
            <a:r>
              <a:rPr lang="en-GB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 al.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2023)</a:t>
            </a:r>
          </a:p>
          <a:p>
            <a:pPr marL="0" indent="0" algn="just">
              <a:buNone/>
            </a:pPr>
            <a:endParaRPr lang="en-GB" sz="2000" b="1" dirty="0">
              <a:solidFill>
                <a:srgbClr val="36AFC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en-GB" sz="2000" b="1" dirty="0">
                <a:solidFill>
                  <a:srgbClr val="36AF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Aim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assess the impact of physiotherapy assessment and intervention on function and HR-</a:t>
            </a:r>
            <a:r>
              <a:rPr lang="en-GB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QoL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outcomes for major trauma patients who sustain a significant chest injury</a:t>
            </a:r>
          </a:p>
          <a:p>
            <a:pPr marL="0" indent="0" algn="just">
              <a:buNone/>
            </a:pP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specific questions were	</a:t>
            </a:r>
            <a:endParaRPr lang="en-GB" sz="20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en-GB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1. What physiotherapy components are provided at the trauma review clinic? 												</a:t>
            </a:r>
          </a:p>
          <a:p>
            <a:pPr marL="0" indent="0" algn="just">
              <a:buNone/>
            </a:pPr>
            <a:r>
              <a:rPr lang="en-GB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2. What is the impact of the physiotherapy interventions provided? </a:t>
            </a:r>
          </a:p>
        </p:txBody>
      </p:sp>
    </p:spTree>
    <p:extLst>
      <p:ext uri="{BB962C8B-B14F-4D97-AF65-F5344CB8AC3E}">
        <p14:creationId xmlns:p14="http://schemas.microsoft.com/office/powerpoint/2010/main" val="1681838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74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solidFill>
                  <a:srgbClr val="36AF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Methods </a:t>
            </a:r>
            <a:endParaRPr lang="en-GB" sz="3200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838200" y="1406464"/>
            <a:ext cx="10515600" cy="2795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data was analysed in two phases:-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GB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Phase One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Patients who had initial physiotherapy assessment and intervention (n=36)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GB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Phase Two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Subgroup of patients who had an initial physiotherapy assessment as well as a further physiotherapy review (n=17) and outcomes measures as per Figure 1</a:t>
            </a:r>
          </a:p>
          <a:p>
            <a:endParaRPr lang="en-GB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9259" y="3287467"/>
            <a:ext cx="6747763" cy="124243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28600" algn="just">
              <a:lnSpc>
                <a:spcPct val="200000"/>
              </a:lnSpc>
              <a:spcAft>
                <a:spcPts val="800"/>
              </a:spcAft>
            </a:pPr>
            <a:r>
              <a:rPr lang="en-GB" i="1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Figure 1. Service evaluation outcomes for impact assessment</a:t>
            </a:r>
            <a:r>
              <a:rPr lang="en-GB" sz="3200" i="1" kern="1200" dirty="0">
                <a:solidFill>
                  <a:srgbClr val="00B05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Conten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345" y="4313434"/>
            <a:ext cx="10515600" cy="2194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670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b="1" dirty="0">
                <a:solidFill>
                  <a:srgbClr val="36AF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Phase One Results </a:t>
            </a:r>
            <a:r>
              <a:rPr lang="en-GB" sz="2400" b="1" dirty="0">
                <a:solidFill>
                  <a:srgbClr val="36AF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(n=36)</a:t>
            </a:r>
            <a:endParaRPr lang="en-GB" sz="2400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838200" y="1562918"/>
            <a:ext cx="10515600" cy="4687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Median age was 58 years (50-71.3), with 77.8% (28/36) male and median injury severity score of 26.5 (22.0-29.3) </a:t>
            </a:r>
          </a:p>
          <a:p>
            <a:pPr marL="0" indent="0" algn="just">
              <a:buNone/>
            </a:pP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Respiratory function had been assessed in 94.4% (34/36), with exercise capacity assessed using the 60 second sit to stand test in 72.2% (26/36) and the six minute walk test in 16.7% (6/36)</a:t>
            </a:r>
          </a:p>
          <a:p>
            <a:pPr marL="0" indent="0" algn="just">
              <a:buNone/>
            </a:pP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graduated walking programme was provided to 83.3% (30/36) of patients and the thoracic rehabilitation booklet to 94.4% (34/36)</a:t>
            </a:r>
          </a:p>
          <a:p>
            <a:pPr marL="0" indent="0" algn="just">
              <a:buNone/>
            </a:pP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30.6% (11/36) were referred onwards for outpatient physiotherapy, with 11.1% (4/36) to address limited function related to their chest injury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GB" sz="2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993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b="1" dirty="0">
                <a:solidFill>
                  <a:srgbClr val="36AF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Phase Two Results </a:t>
            </a:r>
            <a:r>
              <a:rPr lang="en-GB" sz="2400" b="1" dirty="0">
                <a:solidFill>
                  <a:srgbClr val="36AF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(n=17)</a:t>
            </a:r>
            <a:br>
              <a:rPr lang="en-GB" sz="2400" b="1" dirty="0">
                <a:solidFill>
                  <a:srgbClr val="36AF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GB" sz="2400" dirty="0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838200" y="1382133"/>
            <a:ext cx="10515600" cy="273818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/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was a statistically significant (p &lt;0.05) change in all outcomes except for modified Borg dyspnoea scale at rest </a:t>
            </a:r>
          </a:p>
          <a:p>
            <a:pPr marL="457200" indent="-457200" algn="just"/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/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75.0% of those patients employed pre-injury had returned to work in some capacity at 5 months as outlined in Figure 2</a:t>
            </a:r>
          </a:p>
          <a:p>
            <a:pPr marL="457200" indent="-457200" algn="just"/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/>
            <a:endParaRPr lang="en-GB" sz="2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Content Placeholder 3" descr="graph showing return to work comparrison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084864"/>
              </p:ext>
            </p:extLst>
          </p:nvPr>
        </p:nvGraphicFramePr>
        <p:xfrm>
          <a:off x="1285103" y="3673624"/>
          <a:ext cx="8734168" cy="292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30"/>
          <p:cNvSpPr txBox="1"/>
          <p:nvPr/>
        </p:nvSpPr>
        <p:spPr>
          <a:xfrm>
            <a:off x="1285103" y="3223508"/>
            <a:ext cx="7139940" cy="33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i="1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Figure 2. Return to work comparison between initial clinic and review</a:t>
            </a:r>
            <a:r>
              <a:rPr lang="en-GB" sz="2400" i="1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n-GB" sz="1600" i="1" kern="12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clinic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233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b="1" dirty="0">
                <a:solidFill>
                  <a:srgbClr val="36AF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Recommendations</a:t>
            </a:r>
            <a:endParaRPr lang="en-GB" sz="3200" dirty="0"/>
          </a:p>
        </p:txBody>
      </p:sp>
      <p:graphicFrame>
        <p:nvGraphicFramePr>
          <p:cNvPr id="4" name="Conten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969212"/>
              </p:ext>
            </p:extLst>
          </p:nvPr>
        </p:nvGraphicFramePr>
        <p:xfrm>
          <a:off x="-609601" y="620498"/>
          <a:ext cx="12505038" cy="6722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7814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675</Words>
  <Application>Microsoft Office PowerPoint</Application>
  <PresentationFormat>Widescreen</PresentationFormat>
  <Paragraphs>64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Times New Roman</vt:lpstr>
      <vt:lpstr>Office Theme</vt:lpstr>
      <vt:lpstr>Evaluating return to function and quality of life in patients with a significant chest injury who receive physiotherapy intervention at a major trauma review clinic </vt:lpstr>
      <vt:lpstr>Introduction </vt:lpstr>
      <vt:lpstr>Methods </vt:lpstr>
      <vt:lpstr>Phase One Results (n=36)</vt:lpstr>
      <vt:lpstr>Phase Two Results (n=17) </vt:lpstr>
      <vt:lpstr>Recommendations</vt:lpstr>
    </vt:vector>
  </TitlesOfParts>
  <Company>Belfast H&amp;SC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the impact on return to function and quality of life in patients with a significant chest injury who receive physiotherapy provision at a major trauma review clinic</dc:title>
  <dc:creator>Grant, Julie</dc:creator>
  <cp:lastModifiedBy>McNeice, Julia</cp:lastModifiedBy>
  <cp:revision>24</cp:revision>
  <dcterms:created xsi:type="dcterms:W3CDTF">2024-08-21T12:05:14Z</dcterms:created>
  <dcterms:modified xsi:type="dcterms:W3CDTF">2024-10-03T13:00:35Z</dcterms:modified>
</cp:coreProperties>
</file>