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8288000" cy="10287000"/>
  <p:notesSz cx="6858000" cy="9144000"/>
  <p:embeddedFontLst>
    <p:embeddedFont>
      <p:font typeface="Manjari Bold" panose="020B0604020202020204" charset="0"/>
      <p:regular r:id="rId9"/>
    </p:embeddedFont>
    <p:embeddedFont>
      <p:font typeface="Poppins" panose="00000500000000000000" pitchFamily="2" charset="0"/>
      <p:regular r:id="rId10"/>
    </p:embeddedFont>
    <p:embeddedFont>
      <p:font typeface="Poppins Bold" panose="020B060402020202020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78348" autoAdjust="0"/>
  </p:normalViewPr>
  <p:slideViewPr>
    <p:cSldViewPr>
      <p:cViewPr varScale="1">
        <p:scale>
          <a:sx n="33" d="100"/>
          <a:sy n="33" d="100"/>
        </p:scale>
        <p:origin x="130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44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03.10.2024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I </a:t>
            </a:r>
            <a:r>
              <a:rPr lang="en-US" dirty="0" err="1"/>
              <a:t>recognised</a:t>
            </a:r>
            <a:r>
              <a:rPr lang="en-US" dirty="0"/>
              <a:t> the need for </a:t>
            </a:r>
            <a:r>
              <a:rPr lang="en-US" dirty="0" err="1"/>
              <a:t>standardised</a:t>
            </a:r>
            <a:r>
              <a:rPr lang="en-US" dirty="0"/>
              <a:t> training on performing the </a:t>
            </a:r>
            <a:r>
              <a:rPr lang="en-US" dirty="0" err="1"/>
              <a:t>eklund</a:t>
            </a:r>
            <a:r>
              <a:rPr lang="en-US" dirty="0"/>
              <a:t> technique due to staff feedback within departments that I have worked in and from my own personal initial difficulties with this technique</a:t>
            </a:r>
          </a:p>
          <a:p>
            <a:endParaRPr lang="en-US" dirty="0"/>
          </a:p>
          <a:p>
            <a:r>
              <a:rPr lang="en-US" dirty="0"/>
              <a:t>I noticed both recently qualified staff and senior staff struggled with obtaining these images</a:t>
            </a:r>
          </a:p>
          <a:p>
            <a:endParaRPr lang="en-US" dirty="0"/>
          </a:p>
          <a:p>
            <a:r>
              <a:rPr lang="en-US" dirty="0"/>
              <a:t>As a result of this I decided to research mammographers perceptions on current training techniques and how confident they feel when performing a mammogram on service users with breast implants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 dirty="0"/>
          </a:p>
          <a:p>
            <a:r>
              <a:rPr lang="en-US" dirty="0"/>
              <a:t>2.Breast tissue in clients who have had augmentation is obscured by the implant during routine mammography. </a:t>
            </a:r>
          </a:p>
          <a:p>
            <a:endParaRPr lang="en-US" dirty="0"/>
          </a:p>
          <a:p>
            <a:r>
              <a:rPr lang="en-US" dirty="0"/>
              <a:t>3.Detection of breast cancer at an early stage is therefore more difficult due to the impaired view of the breast tissue</a:t>
            </a:r>
          </a:p>
          <a:p>
            <a:endParaRPr lang="en-US" dirty="0"/>
          </a:p>
          <a:p>
            <a:r>
              <a:rPr lang="en-US" dirty="0"/>
              <a:t>5. In these images the implant is pushed back against the chest wall and the breast tissue is pulled forward so that all the breast tissue can be seen in the mammogram.</a:t>
            </a:r>
          </a:p>
          <a:p>
            <a:endParaRPr lang="en-US" dirty="0"/>
          </a:p>
          <a:p>
            <a:r>
              <a:rPr lang="en-US" dirty="0"/>
              <a:t>6.The success of this </a:t>
            </a:r>
          </a:p>
          <a:p>
            <a:r>
              <a:rPr lang="en-US" dirty="0"/>
              <a:t>technique relies heavily on the skill and expertise of the performing mammographer. </a:t>
            </a:r>
          </a:p>
          <a:p>
            <a:endParaRPr lang="en-US" dirty="0"/>
          </a:p>
          <a:p>
            <a:r>
              <a:rPr lang="en-US" dirty="0"/>
              <a:t>7. Achieving optimal compression for visualizing breast tissue guarantees a high standard of image quality, enabling the detection of lesions as small as 1mm.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Given the complexities of performing Eklund projections, mammographers require a high standard of training. If this technique is not executed correctly, it could increase the risk of implant rupture and result in incomplete visualization of the available breast tissue.</a:t>
            </a:r>
          </a:p>
          <a:p>
            <a:endParaRPr lang="en-US"/>
          </a:p>
          <a:p>
            <a:r>
              <a:rPr lang="en-US"/>
              <a:t>Current training methods to perform Eklund projections often rely on conventional approaches and can vary across departments. </a:t>
            </a:r>
          </a:p>
          <a:p>
            <a:endParaRPr lang="en-US"/>
          </a:p>
          <a:p>
            <a:r>
              <a:rPr lang="en-US"/>
              <a:t>This can potentially hinder mammographer performance and therefore reduce overall image quality</a:t>
            </a:r>
          </a:p>
          <a:p>
            <a:endParaRPr lang="en-US"/>
          </a:p>
          <a:p>
            <a:r>
              <a:rPr lang="en-US"/>
              <a:t>Therefore..This study aims to </a:t>
            </a:r>
          </a:p>
          <a:p>
            <a:endParaRPr lang="en-US"/>
          </a:p>
          <a:p>
            <a:r>
              <a:rPr lang="en-US"/>
              <a:t>read from slide..</a:t>
            </a:r>
          </a:p>
          <a:p>
            <a:endParaRPr lang="en-US"/>
          </a:p>
          <a:p>
            <a:r>
              <a:rPr lang="en-US"/>
              <a:t>You can see from the following images just how important the eklund view is. when the implant is pushed back optimum compression is obtained and therefore optimum breast cancer detection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1. A quantitative study consisting of a structured survey with 9 close ended questions was conducted</a:t>
            </a:r>
          </a:p>
          <a:p>
            <a:endParaRPr lang="en-US"/>
          </a:p>
          <a:p>
            <a:r>
              <a:rPr lang="en-US"/>
              <a:t>2. The survey was circulated across breast units in Northern Ireland. Digital and hard </a:t>
            </a:r>
          </a:p>
          <a:p>
            <a:r>
              <a:rPr lang="en-US"/>
              <a:t>copy versions were made available</a:t>
            </a:r>
          </a:p>
          <a:p>
            <a:endParaRPr lang="en-US"/>
          </a:p>
          <a:p>
            <a:r>
              <a:rPr lang="en-US"/>
              <a:t>Had to be qualified with a pgcert in mammography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endParaRPr/>
          </a:p>
          <a:p>
            <a:r>
              <a:rPr lang="en-US"/>
              <a:t>29 out of 31 participants demonstrated that they would prefer increased hands-on practice during training and would consider the use of a simulation tool to support their learning.</a:t>
            </a:r>
          </a:p>
          <a:p>
            <a:endParaRPr lang="en-US"/>
          </a:p>
          <a:p>
            <a:endParaRPr lang="en-US"/>
          </a:p>
          <a:p>
            <a:r>
              <a:rPr lang="en-US"/>
              <a:t>When asked if they likely to recommend improvements or changes to the current training methods for mammographers 80% said yes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90763" y="512763"/>
            <a:ext cx="456247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 dirty="0"/>
              <a:t>This research highlights that training to undertake Eklund projections needs to be further</a:t>
            </a:r>
          </a:p>
          <a:p>
            <a:r>
              <a:rPr lang="en-US" dirty="0"/>
              <a:t>developed. </a:t>
            </a:r>
          </a:p>
          <a:p>
            <a:endParaRPr lang="en-US" dirty="0"/>
          </a:p>
          <a:p>
            <a:r>
              <a:rPr lang="en-US" dirty="0"/>
              <a:t>Simulation techniques and innovative devices could support this training and </a:t>
            </a:r>
          </a:p>
          <a:p>
            <a:r>
              <a:rPr lang="en-US" dirty="0"/>
              <a:t>should be considered.</a:t>
            </a:r>
          </a:p>
          <a:p>
            <a:endParaRPr lang="en-US" dirty="0"/>
          </a:p>
          <a:p>
            <a:r>
              <a:rPr lang="en-US" dirty="0"/>
              <a:t>Through the implementation of such training this would allow mammographers to </a:t>
            </a:r>
          </a:p>
          <a:p>
            <a:r>
              <a:rPr lang="en-US" dirty="0" err="1"/>
              <a:t>optimise</a:t>
            </a:r>
            <a:r>
              <a:rPr lang="en-US" dirty="0"/>
              <a:t> their performance and facilitate the early detection of breast cancer.</a:t>
            </a:r>
          </a:p>
          <a:p>
            <a:endParaRPr lang="en-US" dirty="0"/>
          </a:p>
          <a:p>
            <a:r>
              <a:rPr lang="en-US" dirty="0"/>
              <a:t>We can determine that these findings may have implications for future healthcare policies, </a:t>
            </a:r>
          </a:p>
          <a:p>
            <a:r>
              <a:rPr lang="en-US" dirty="0"/>
              <a:t>funding for training programs and implementation of quality assurance measures in future breast </a:t>
            </a:r>
          </a:p>
          <a:p>
            <a:r>
              <a:rPr lang="en-US" dirty="0"/>
              <a:t>cancer screening initiatives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B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844928" y="-467192"/>
            <a:ext cx="6560369" cy="10967182"/>
          </a:xfrm>
          <a:custGeom>
            <a:avLst/>
            <a:gdLst/>
            <a:ahLst/>
            <a:cxnLst/>
            <a:rect l="l" t="t" r="r" b="b"/>
            <a:pathLst>
              <a:path w="6560369" h="10967182">
                <a:moveTo>
                  <a:pt x="0" y="0"/>
                </a:moveTo>
                <a:lnTo>
                  <a:pt x="6560369" y="0"/>
                </a:lnTo>
                <a:lnTo>
                  <a:pt x="6560369" y="10967183"/>
                </a:lnTo>
                <a:lnTo>
                  <a:pt x="0" y="10967183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3" name="Freeform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-971544">
            <a:off x="10832643" y="2246151"/>
            <a:ext cx="2861099" cy="2548979"/>
          </a:xfrm>
          <a:custGeom>
            <a:avLst/>
            <a:gdLst/>
            <a:ahLst/>
            <a:cxnLst/>
            <a:rect l="l" t="t" r="r" b="b"/>
            <a:pathLst>
              <a:path w="2861099" h="2548979">
                <a:moveTo>
                  <a:pt x="0" y="0"/>
                </a:moveTo>
                <a:lnTo>
                  <a:pt x="2861099" y="0"/>
                </a:lnTo>
                <a:lnTo>
                  <a:pt x="2861099" y="2548979"/>
                </a:lnTo>
                <a:lnTo>
                  <a:pt x="0" y="2548979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Freeform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841909">
            <a:off x="12604727" y="3245759"/>
            <a:ext cx="2117536" cy="1886532"/>
          </a:xfrm>
          <a:custGeom>
            <a:avLst/>
            <a:gdLst/>
            <a:ahLst/>
            <a:cxnLst/>
            <a:rect l="l" t="t" r="r" b="b"/>
            <a:pathLst>
              <a:path w="2117536" h="1886532">
                <a:moveTo>
                  <a:pt x="0" y="0"/>
                </a:moveTo>
                <a:lnTo>
                  <a:pt x="2117535" y="0"/>
                </a:lnTo>
                <a:lnTo>
                  <a:pt x="2117535" y="1886532"/>
                </a:lnTo>
                <a:lnTo>
                  <a:pt x="0" y="1886532"/>
                </a:lnTo>
                <a:lnTo>
                  <a:pt x="0" y="0"/>
                </a:lnTo>
                <a:close/>
              </a:path>
            </a:pathLst>
          </a:custGeom>
          <a:blipFill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grpSp>
        <p:nvGrpSpPr>
          <p:cNvPr id="5" name="Group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916550" y="6195527"/>
            <a:ext cx="7638318" cy="2268994"/>
            <a:chOff x="0" y="0"/>
            <a:chExt cx="2011738" cy="597595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011738" cy="597595"/>
            </a:xfrm>
            <a:custGeom>
              <a:avLst/>
              <a:gdLst/>
              <a:ahLst/>
              <a:cxnLst/>
              <a:rect l="l" t="t" r="r" b="b"/>
              <a:pathLst>
                <a:path w="2011738" h="597595">
                  <a:moveTo>
                    <a:pt x="0" y="0"/>
                  </a:moveTo>
                  <a:lnTo>
                    <a:pt x="2011738" y="0"/>
                  </a:lnTo>
                  <a:lnTo>
                    <a:pt x="2011738" y="597595"/>
                  </a:lnTo>
                  <a:lnTo>
                    <a:pt x="0" y="597595"/>
                  </a:lnTo>
                  <a:close/>
                </a:path>
              </a:pathLst>
            </a:custGeom>
            <a:solidFill>
              <a:srgbClr val="D4B0BF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TextBox 7"/>
            <p:cNvSpPr txBox="1"/>
            <p:nvPr/>
          </p:nvSpPr>
          <p:spPr>
            <a:xfrm>
              <a:off x="0" y="-152400"/>
              <a:ext cx="2011738" cy="74999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19"/>
                </a:lnSpc>
              </a:pPr>
              <a:endParaRPr/>
            </a:p>
          </p:txBody>
        </p:sp>
      </p:grpSp>
      <p:sp>
        <p:nvSpPr>
          <p:cNvPr id="8" name="TextBox 8"/>
          <p:cNvSpPr txBox="1">
            <a:spLocks noGrp="1"/>
          </p:cNvSpPr>
          <p:nvPr>
            <p:ph type="title" idx="4294967295"/>
          </p:nvPr>
        </p:nvSpPr>
        <p:spPr>
          <a:xfrm>
            <a:off x="2110345" y="1254935"/>
            <a:ext cx="7319586" cy="777712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njari Bold"/>
                <a:ea typeface="Manjari Bold"/>
                <a:cs typeface="Manjari Bold"/>
                <a:sym typeface="Manjari Bold"/>
              </a:rPr>
              <a:t>EMBRACING A POPULATION HEALTH APPROACH BY MAXIMISING EARLY BREAST CANCER DETECTION: ​</a:t>
            </a:r>
          </a:p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njari Bold"/>
                <a:ea typeface="Manjari Bold"/>
                <a:cs typeface="Manjari Bold"/>
                <a:sym typeface="Manjari Bold"/>
              </a:rPr>
              <a:t>​</a:t>
            </a:r>
          </a:p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njari Bold"/>
                <a:ea typeface="Manjari Bold"/>
                <a:cs typeface="Manjari Bold"/>
                <a:sym typeface="Manjari Bold"/>
              </a:rPr>
              <a:t>THE IMPORTANCE OF MAMMOGRAPHERS' PROFICIENCY IN PERFORMING THE EKLUND TECHNIQUE​</a:t>
            </a:r>
          </a:p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0" i="0" u="none" strike="noStrike" kern="1200" cap="none" spc="55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anjari Bold"/>
              <a:ea typeface="Manjari Bold"/>
              <a:cs typeface="Manjari Bold"/>
              <a:sym typeface="Manjari Bold"/>
            </a:endParaRPr>
          </a:p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njari Bold"/>
                <a:ea typeface="Manjari Bold"/>
                <a:cs typeface="Manjari Bold"/>
                <a:sym typeface="Manjari Bold"/>
              </a:rPr>
              <a:t>KATE GREENE </a:t>
            </a:r>
          </a:p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njari Bold"/>
                <a:ea typeface="Manjari Bold"/>
                <a:cs typeface="Manjari Bold"/>
                <a:sym typeface="Manjari Bold"/>
              </a:rPr>
              <a:t>MAMMOGRAPHER </a:t>
            </a:r>
          </a:p>
          <a:p>
            <a:pPr marL="0" marR="0" lvl="0" indent="0" algn="ctr" defTabSz="914400" rtl="0" eaLnBrk="1" fontAlgn="auto" latinLnBrk="0" hangingPunct="1">
              <a:lnSpc>
                <a:spcPts val="4665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55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anjari Bold"/>
                <a:ea typeface="Manjari Bold"/>
                <a:cs typeface="Manjari Bold"/>
                <a:sym typeface="Manjari Bold"/>
              </a:rPr>
              <a:t>BELFAST HEALTH AND SOCIAL CARE TRUST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B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628038">
            <a:off x="12564793" y="-1386196"/>
            <a:ext cx="2729333" cy="13687572"/>
          </a:xfrm>
          <a:prstGeom prst="rect">
            <a:avLst/>
          </a:prstGeom>
          <a:solidFill>
            <a:srgbClr val="FFFFFF"/>
          </a:solidFill>
        </p:spPr>
        <p:txBody>
          <a:bodyPr/>
          <a:lstStyle/>
          <a:p>
            <a:endParaRPr lang="en-GB"/>
          </a:p>
        </p:txBody>
      </p:sp>
      <p:sp>
        <p:nvSpPr>
          <p:cNvPr id="3" name="Freeform 3" descr="Diagram showing the Eklund technique"/>
          <p:cNvSpPr/>
          <p:nvPr/>
        </p:nvSpPr>
        <p:spPr>
          <a:xfrm>
            <a:off x="10733470" y="2899727"/>
            <a:ext cx="6421194" cy="6752725"/>
          </a:xfrm>
          <a:custGeom>
            <a:avLst/>
            <a:gdLst/>
            <a:ahLst/>
            <a:cxnLst/>
            <a:rect l="l" t="t" r="r" b="b"/>
            <a:pathLst>
              <a:path w="6421194" h="6752725">
                <a:moveTo>
                  <a:pt x="0" y="0"/>
                </a:moveTo>
                <a:lnTo>
                  <a:pt x="6421194" y="0"/>
                </a:lnTo>
                <a:lnTo>
                  <a:pt x="6421194" y="6752725"/>
                </a:lnTo>
                <a:lnTo>
                  <a:pt x="0" y="6752725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 l="-2680" r="-2680"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4" name="TextBox 4"/>
          <p:cNvSpPr txBox="1">
            <a:spLocks noGrp="1"/>
          </p:cNvSpPr>
          <p:nvPr>
            <p:ph type="title" idx="4294967295"/>
          </p:nvPr>
        </p:nvSpPr>
        <p:spPr>
          <a:xfrm>
            <a:off x="1133279" y="844970"/>
            <a:ext cx="7924926" cy="155109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6001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616" b="0" i="0" u="none" strike="noStrike" kern="1200" cap="none" spc="71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WHAT IS THE EKLUND TECHNIQUE?</a:t>
            </a:r>
          </a:p>
        </p:txBody>
      </p:sp>
      <p:sp>
        <p:nvSpPr>
          <p:cNvPr id="5" name="TextBox 5"/>
          <p:cNvSpPr txBox="1"/>
          <p:nvPr/>
        </p:nvSpPr>
        <p:spPr>
          <a:xfrm>
            <a:off x="1133279" y="3547798"/>
            <a:ext cx="8070008" cy="729678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604519" lvl="1" indent="-302260" algn="l">
              <a:lnSpc>
                <a:spcPts val="4479"/>
              </a:lnSpc>
              <a:buFont typeface="Arial"/>
              <a:buChar char="•"/>
            </a:pPr>
            <a:r>
              <a:rPr lang="en-US" sz="2799" spc="43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The Eklund technique is used to visualise breast tissue when implants are in situ </a:t>
            </a:r>
          </a:p>
          <a:p>
            <a:pPr algn="l">
              <a:lnSpc>
                <a:spcPts val="4479"/>
              </a:lnSpc>
            </a:pPr>
            <a:r>
              <a:rPr lang="en-US" sz="2799" spc="43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   (Public Health England, 2017)</a:t>
            </a:r>
          </a:p>
          <a:p>
            <a:pPr algn="l">
              <a:lnSpc>
                <a:spcPts val="4479"/>
              </a:lnSpc>
            </a:pPr>
            <a:endParaRPr lang="en-US" sz="2799" spc="431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604519" lvl="1" indent="-302260" algn="l">
              <a:lnSpc>
                <a:spcPts val="4479"/>
              </a:lnSpc>
              <a:buFont typeface="Arial"/>
              <a:buChar char="•"/>
            </a:pPr>
            <a:r>
              <a:rPr lang="en-US" sz="2799" spc="431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Mammographers use this technique to achieve optimal compression of the breast tissue while also ensuring that the implant does not obstruct the tissue </a:t>
            </a:r>
          </a:p>
          <a:p>
            <a:pPr algn="l">
              <a:lnSpc>
                <a:spcPts val="4479"/>
              </a:lnSpc>
            </a:pPr>
            <a:endParaRPr lang="en-US" sz="2799" spc="431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algn="l">
              <a:lnSpc>
                <a:spcPts val="4479"/>
              </a:lnSpc>
            </a:pPr>
            <a:endParaRPr lang="en-US" sz="2799" spc="431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6" name="AutoShape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33336" y="2899727"/>
            <a:ext cx="7193702" cy="0"/>
          </a:xfrm>
          <a:prstGeom prst="line">
            <a:avLst/>
          </a:prstGeom>
          <a:ln w="38100" cap="flat">
            <a:solidFill>
              <a:srgbClr val="6CE5E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B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63148" y="0"/>
            <a:ext cx="9424852" cy="10287000"/>
            <a:chOff x="0" y="0"/>
            <a:chExt cx="24822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82266" cy="2709333"/>
            </a:xfrm>
            <a:custGeom>
              <a:avLst/>
              <a:gdLst/>
              <a:ahLst/>
              <a:cxnLst/>
              <a:rect l="l" t="t" r="r" b="b"/>
              <a:pathLst>
                <a:path w="2482266" h="2709333">
                  <a:moveTo>
                    <a:pt x="0" y="0"/>
                  </a:moveTo>
                  <a:lnTo>
                    <a:pt x="2482266" y="0"/>
                  </a:lnTo>
                  <a:lnTo>
                    <a:pt x="24822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2CCD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2482266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5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028700" y="1643287"/>
            <a:ext cx="7145905" cy="144780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590"/>
              </a:lnSpc>
            </a:pPr>
            <a:r>
              <a:rPr lang="en-US" sz="4659" spc="717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STUDY </a:t>
            </a:r>
          </a:p>
          <a:p>
            <a:pPr marL="0" lvl="0" indent="0" algn="just">
              <a:lnSpc>
                <a:spcPts val="5590"/>
              </a:lnSpc>
            </a:pPr>
            <a:r>
              <a:rPr lang="en-US" sz="4659" spc="717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OBJECTIVES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816323" y="3844237"/>
            <a:ext cx="7145905" cy="427094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4293"/>
              </a:lnSpc>
              <a:spcBef>
                <a:spcPct val="0"/>
              </a:spcBef>
            </a:pPr>
            <a:endParaRPr/>
          </a:p>
          <a:p>
            <a:pPr marL="618044" lvl="1" indent="-309022" algn="l">
              <a:lnSpc>
                <a:spcPts val="4293"/>
              </a:lnSpc>
              <a:spcBef>
                <a:spcPct val="0"/>
              </a:spcBef>
              <a:buFont typeface="Arial"/>
              <a:buChar char="•"/>
            </a:pPr>
            <a:r>
              <a:rPr lang="en-US" sz="2862" spc="44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To assess mammographers' perspective on current training methods  </a:t>
            </a:r>
          </a:p>
          <a:p>
            <a:pPr algn="l">
              <a:lnSpc>
                <a:spcPts val="4293"/>
              </a:lnSpc>
              <a:spcBef>
                <a:spcPct val="0"/>
              </a:spcBef>
            </a:pPr>
            <a:endParaRPr lang="en-US" sz="2862" spc="44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618044" lvl="1" indent="-309022" algn="l">
              <a:lnSpc>
                <a:spcPts val="4293"/>
              </a:lnSpc>
              <a:spcBef>
                <a:spcPct val="0"/>
              </a:spcBef>
              <a:buFont typeface="Arial"/>
              <a:buChar char="•"/>
            </a:pPr>
            <a:r>
              <a:rPr lang="en-US" sz="2862" spc="44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To identify areas for development in executing the Eklund technique</a:t>
            </a:r>
          </a:p>
        </p:txBody>
      </p:sp>
      <p:grpSp>
        <p:nvGrpSpPr>
          <p:cNvPr id="7" name="Group 7" descr="Mammography Images"/>
          <p:cNvGrpSpPr/>
          <p:nvPr/>
        </p:nvGrpSpPr>
        <p:grpSpPr>
          <a:xfrm>
            <a:off x="8863148" y="419330"/>
            <a:ext cx="9424852" cy="7427406"/>
            <a:chOff x="0" y="0"/>
            <a:chExt cx="2482266" cy="1956189"/>
          </a:xfrm>
        </p:grpSpPr>
        <p:sp>
          <p:nvSpPr>
            <p:cNvPr id="8" name="Freeform 8"/>
            <p:cNvSpPr/>
            <p:nvPr/>
          </p:nvSpPr>
          <p:spPr>
            <a:xfrm>
              <a:off x="0" y="0"/>
              <a:ext cx="2482266" cy="1956189"/>
            </a:xfrm>
            <a:custGeom>
              <a:avLst/>
              <a:gdLst/>
              <a:ahLst/>
              <a:cxnLst/>
              <a:rect l="l" t="t" r="r" b="b"/>
              <a:pathLst>
                <a:path w="2482266" h="1956189">
                  <a:moveTo>
                    <a:pt x="41893" y="0"/>
                  </a:moveTo>
                  <a:lnTo>
                    <a:pt x="2440373" y="0"/>
                  </a:lnTo>
                  <a:cubicBezTo>
                    <a:pt x="2463510" y="0"/>
                    <a:pt x="2482266" y="18756"/>
                    <a:pt x="2482266" y="41893"/>
                  </a:cubicBezTo>
                  <a:lnTo>
                    <a:pt x="2482266" y="1914296"/>
                  </a:lnTo>
                  <a:cubicBezTo>
                    <a:pt x="2482266" y="1937433"/>
                    <a:pt x="2463510" y="1956189"/>
                    <a:pt x="2440373" y="1956189"/>
                  </a:cubicBezTo>
                  <a:lnTo>
                    <a:pt x="41893" y="1956189"/>
                  </a:lnTo>
                  <a:cubicBezTo>
                    <a:pt x="18756" y="1956189"/>
                    <a:pt x="0" y="1937433"/>
                    <a:pt x="0" y="1914296"/>
                  </a:cubicBezTo>
                  <a:lnTo>
                    <a:pt x="0" y="41893"/>
                  </a:lnTo>
                  <a:cubicBezTo>
                    <a:pt x="0" y="18756"/>
                    <a:pt x="18756" y="0"/>
                    <a:pt x="41893" y="0"/>
                  </a:cubicBezTo>
                  <a:close/>
                </a:path>
              </a:pathLst>
            </a:custGeom>
            <a:solidFill>
              <a:srgbClr val="6CE5E8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TextBox 9"/>
            <p:cNvSpPr txBox="1"/>
            <p:nvPr/>
          </p:nvSpPr>
          <p:spPr>
            <a:xfrm>
              <a:off x="0" y="-76200"/>
              <a:ext cx="2482266" cy="2032389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50"/>
                </a:lnSpc>
              </a:pPr>
              <a:endParaRPr/>
            </a:p>
          </p:txBody>
        </p:sp>
      </p:grpSp>
      <p:sp>
        <p:nvSpPr>
          <p:cNvPr id="10" name="Freeform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144000" y="951864"/>
            <a:ext cx="4431574" cy="6447324"/>
          </a:xfrm>
          <a:custGeom>
            <a:avLst/>
            <a:gdLst/>
            <a:ahLst/>
            <a:cxnLst/>
            <a:rect l="l" t="t" r="r" b="b"/>
            <a:pathLst>
              <a:path w="4431574" h="6447324">
                <a:moveTo>
                  <a:pt x="0" y="0"/>
                </a:moveTo>
                <a:lnTo>
                  <a:pt x="4431574" y="0"/>
                </a:lnTo>
                <a:lnTo>
                  <a:pt x="4431574" y="6447324"/>
                </a:lnTo>
                <a:lnTo>
                  <a:pt x="0" y="6447324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1" name="Freeform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3575574" y="1028700"/>
            <a:ext cx="4648283" cy="6370488"/>
          </a:xfrm>
          <a:custGeom>
            <a:avLst/>
            <a:gdLst/>
            <a:ahLst/>
            <a:cxnLst/>
            <a:rect l="l" t="t" r="r" b="b"/>
            <a:pathLst>
              <a:path w="4648283" h="6370488">
                <a:moveTo>
                  <a:pt x="0" y="0"/>
                </a:moveTo>
                <a:lnTo>
                  <a:pt x="4648282" y="0"/>
                </a:lnTo>
                <a:lnTo>
                  <a:pt x="4648282" y="6370488"/>
                </a:lnTo>
                <a:lnTo>
                  <a:pt x="0" y="6370488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12" name="TextBox 12"/>
          <p:cNvSpPr txBox="1"/>
          <p:nvPr/>
        </p:nvSpPr>
        <p:spPr>
          <a:xfrm>
            <a:off x="10441916" y="8058031"/>
            <a:ext cx="6617023" cy="120026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2368"/>
              </a:lnSpc>
              <a:spcBef>
                <a:spcPct val="0"/>
              </a:spcBef>
            </a:pPr>
            <a:r>
              <a:rPr lang="en-US" sz="1579" spc="243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Images of a client with breast augmentation where a lesion is clearly demonstrated on the Right CC view only using Eklund technique (Public Health England, 2017)</a:t>
            </a:r>
          </a:p>
        </p:txBody>
      </p:sp>
      <p:sp>
        <p:nvSpPr>
          <p:cNvPr id="13" name="AutoShape 1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28757" y="3344677"/>
            <a:ext cx="6344168" cy="19050"/>
          </a:xfrm>
          <a:prstGeom prst="line">
            <a:avLst/>
          </a:prstGeom>
          <a:ln w="38100" cap="flat">
            <a:solidFill>
              <a:srgbClr val="6CE5E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4" name="Title 13">
            <a:extLst>
              <a:ext uri="{FF2B5EF4-FFF2-40B4-BE49-F238E27FC236}">
                <a16:creationId xmlns:a16="http://schemas.microsoft.com/office/drawing/2014/main" id="{9B185077-003F-01AF-C141-9AF36FA56BE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Study objectives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B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57041" y="0"/>
            <a:ext cx="9430959" cy="10287000"/>
            <a:chOff x="0" y="0"/>
            <a:chExt cx="2483874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83874" cy="2709333"/>
            </a:xfrm>
            <a:custGeom>
              <a:avLst/>
              <a:gdLst/>
              <a:ahLst/>
              <a:cxnLst/>
              <a:rect l="l" t="t" r="r" b="b"/>
              <a:pathLst>
                <a:path w="2483874" h="2709333">
                  <a:moveTo>
                    <a:pt x="0" y="0"/>
                  </a:moveTo>
                  <a:lnTo>
                    <a:pt x="2483874" y="0"/>
                  </a:lnTo>
                  <a:lnTo>
                    <a:pt x="2483874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2CCD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2483874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50"/>
                </a:lnSpc>
              </a:pPr>
              <a:endParaRPr/>
            </a:p>
          </p:txBody>
        </p:sp>
      </p:grpSp>
      <p:sp>
        <p:nvSpPr>
          <p:cNvPr id="5" name="AutoShape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28700" y="2174650"/>
            <a:ext cx="5122944" cy="0"/>
          </a:xfrm>
          <a:prstGeom prst="line">
            <a:avLst/>
          </a:prstGeom>
          <a:ln w="38100" cap="flat">
            <a:solidFill>
              <a:srgbClr val="6CE5E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6" name="Freeform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19602" y="2174650"/>
            <a:ext cx="6021768" cy="6021768"/>
          </a:xfrm>
          <a:custGeom>
            <a:avLst/>
            <a:gdLst/>
            <a:ahLst/>
            <a:cxnLst/>
            <a:rect l="l" t="t" r="r" b="b"/>
            <a:pathLst>
              <a:path w="6021768" h="6021768">
                <a:moveTo>
                  <a:pt x="0" y="0"/>
                </a:moveTo>
                <a:lnTo>
                  <a:pt x="6021768" y="0"/>
                </a:lnTo>
                <a:lnTo>
                  <a:pt x="6021768" y="6021768"/>
                </a:lnTo>
                <a:lnTo>
                  <a:pt x="0" y="6021768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7" name="TextBox 7"/>
          <p:cNvSpPr txBox="1">
            <a:spLocks noGrp="1"/>
          </p:cNvSpPr>
          <p:nvPr>
            <p:ph type="title" idx="4294967295"/>
          </p:nvPr>
        </p:nvSpPr>
        <p:spPr>
          <a:xfrm>
            <a:off x="1221556" y="1047750"/>
            <a:ext cx="5122944" cy="70071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2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782" b="0" i="0" u="none" strike="noStrike" kern="1200" cap="none" spc="736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METHODS 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1028700" y="2431825"/>
            <a:ext cx="6474339" cy="732687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585493" lvl="1" indent="-292747" algn="l">
              <a:lnSpc>
                <a:spcPts val="4067"/>
              </a:lnSpc>
              <a:buFont typeface="Arial"/>
              <a:buChar char="•"/>
            </a:pPr>
            <a:r>
              <a:rPr lang="en-US" sz="2711" spc="41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A quantitative approach</a:t>
            </a:r>
          </a:p>
          <a:p>
            <a:pPr algn="l">
              <a:lnSpc>
                <a:spcPts val="4067"/>
              </a:lnSpc>
            </a:pPr>
            <a:endParaRPr lang="en-US" sz="2711" spc="41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585493" lvl="1" indent="-292747" algn="l">
              <a:lnSpc>
                <a:spcPts val="4067"/>
              </a:lnSpc>
              <a:buFont typeface="Arial"/>
              <a:buChar char="•"/>
            </a:pPr>
            <a:r>
              <a:rPr lang="en-US" sz="2711" spc="41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Digital questionnaire-9 close ended questions</a:t>
            </a:r>
          </a:p>
          <a:p>
            <a:pPr algn="l">
              <a:lnSpc>
                <a:spcPts val="4067"/>
              </a:lnSpc>
            </a:pPr>
            <a:endParaRPr lang="en-US" sz="2711" spc="41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585493" lvl="1" indent="-292747" algn="l">
              <a:lnSpc>
                <a:spcPts val="4067"/>
              </a:lnSpc>
              <a:buFont typeface="Arial"/>
              <a:buChar char="•"/>
            </a:pPr>
            <a:r>
              <a:rPr lang="en-US" sz="2711" spc="41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31 NI Radiographers qualified in mammography  were recruited </a:t>
            </a:r>
          </a:p>
          <a:p>
            <a:pPr algn="l">
              <a:lnSpc>
                <a:spcPts val="4067"/>
              </a:lnSpc>
            </a:pPr>
            <a:endParaRPr lang="en-US" sz="2711" spc="41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585493" lvl="1" indent="-292747" algn="l">
              <a:lnSpc>
                <a:spcPts val="4067"/>
              </a:lnSpc>
              <a:buFont typeface="Arial"/>
              <a:buChar char="•"/>
            </a:pPr>
            <a:r>
              <a:rPr lang="en-US" sz="2711" spc="41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Confidentiality of participants was always ensured </a:t>
            </a:r>
          </a:p>
          <a:p>
            <a:pPr algn="l">
              <a:lnSpc>
                <a:spcPts val="4067"/>
              </a:lnSpc>
            </a:pPr>
            <a:endParaRPr lang="en-US" sz="2711" spc="41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B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391581" y="0"/>
            <a:ext cx="9980235" cy="10477500"/>
            <a:chOff x="0" y="0"/>
            <a:chExt cx="2552438" cy="2342902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552438" cy="2342902"/>
            </a:xfrm>
            <a:custGeom>
              <a:avLst/>
              <a:gdLst/>
              <a:ahLst/>
              <a:cxnLst/>
              <a:rect l="l" t="t" r="r" b="b"/>
              <a:pathLst>
                <a:path w="2552438" h="2342902">
                  <a:moveTo>
                    <a:pt x="0" y="0"/>
                  </a:moveTo>
                  <a:lnTo>
                    <a:pt x="2552438" y="0"/>
                  </a:lnTo>
                  <a:lnTo>
                    <a:pt x="2552438" y="2342902"/>
                  </a:lnTo>
                  <a:lnTo>
                    <a:pt x="0" y="2342902"/>
                  </a:lnTo>
                  <a:close/>
                </a:path>
              </a:pathLst>
            </a:custGeom>
            <a:solidFill>
              <a:srgbClr val="F2CCD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2552438" cy="2419102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50"/>
                </a:lnSpc>
              </a:pPr>
              <a:endParaRPr/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1543583" y="1229594"/>
            <a:ext cx="6299200" cy="70060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just">
              <a:lnSpc>
                <a:spcPts val="5015"/>
              </a:lnSpc>
            </a:pPr>
            <a:r>
              <a:rPr lang="en-US" sz="4777" strike="noStrike" spc="735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 RESULTS</a:t>
            </a:r>
          </a:p>
        </p:txBody>
      </p:sp>
      <p:sp>
        <p:nvSpPr>
          <p:cNvPr id="6" name="TextBox 6"/>
          <p:cNvSpPr txBox="1"/>
          <p:nvPr/>
        </p:nvSpPr>
        <p:spPr>
          <a:xfrm>
            <a:off x="1221556" y="2309495"/>
            <a:ext cx="6461944" cy="694880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l">
              <a:lnSpc>
                <a:spcPts val="3919"/>
              </a:lnSpc>
            </a:pPr>
            <a:endParaRPr dirty="0"/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 spc="43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Only </a:t>
            </a:r>
            <a:r>
              <a:rPr lang="en-US" sz="2799" spc="43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25% </a:t>
            </a:r>
            <a:r>
              <a:rPr lang="en-US" sz="2799" spc="43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of participants felt completely prepared for clinical practice </a:t>
            </a:r>
          </a:p>
          <a:p>
            <a:pPr algn="l">
              <a:lnSpc>
                <a:spcPts val="3919"/>
              </a:lnSpc>
            </a:pPr>
            <a:endParaRPr lang="en-US" sz="2799" spc="43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 strike="noStrike" spc="43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81% </a:t>
            </a:r>
            <a:r>
              <a:rPr lang="en-US" sz="2799" strike="noStrike" spc="43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of participants </a:t>
            </a:r>
            <a:r>
              <a:rPr lang="en-US" sz="2799" u="sng" strike="noStrike" spc="43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still</a:t>
            </a:r>
            <a:r>
              <a:rPr lang="en-US" sz="2799" strike="noStrike" spc="43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experienced challenges in applying the technique </a:t>
            </a:r>
          </a:p>
          <a:p>
            <a:pPr algn="l">
              <a:lnSpc>
                <a:spcPts val="3919"/>
              </a:lnSpc>
            </a:pPr>
            <a:endParaRPr lang="en-US" sz="2799" strike="noStrike" spc="431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604519" lvl="1" indent="-302260" algn="l">
              <a:lnSpc>
                <a:spcPts val="3919"/>
              </a:lnSpc>
              <a:buFont typeface="Arial"/>
              <a:buChar char="•"/>
            </a:pPr>
            <a:r>
              <a:rPr lang="en-US" sz="2799" strike="noStrike" spc="431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94% </a:t>
            </a:r>
            <a:r>
              <a:rPr lang="en-US" sz="2799" strike="noStrike" spc="431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of mammographers stated that they would prefer more hands-on training opportunities </a:t>
            </a:r>
          </a:p>
        </p:txBody>
      </p:sp>
      <p:pic>
        <p:nvPicPr>
          <p:cNvPr id="7" name="Picture 7" descr="Graph of result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44835" y="526289"/>
            <a:ext cx="8211058" cy="5816363"/>
          </a:xfrm>
          <a:prstGeom prst="rect">
            <a:avLst/>
          </a:prstGeom>
        </p:spPr>
      </p:pic>
      <p:pic>
        <p:nvPicPr>
          <p:cNvPr id="8" name="Picture 8" descr="Graph of result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171458" y="4377880"/>
            <a:ext cx="5200358" cy="6015894"/>
          </a:xfrm>
          <a:prstGeom prst="rect">
            <a:avLst/>
          </a:prstGeom>
        </p:spPr>
      </p:pic>
      <p:sp>
        <p:nvSpPr>
          <p:cNvPr id="9" name="AutoShape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543583" y="2376170"/>
            <a:ext cx="5122944" cy="0"/>
          </a:xfrm>
          <a:prstGeom prst="line">
            <a:avLst/>
          </a:prstGeom>
          <a:ln w="38100" cap="flat">
            <a:solidFill>
              <a:srgbClr val="6CE5E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365D3434-C6EC-33A4-3D4B-C86E22DA75D6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57200" y="-1143000"/>
            <a:ext cx="8229600" cy="114300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Results</a:t>
            </a:r>
            <a:endParaRPr lang="en-GB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5B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863148" y="0"/>
            <a:ext cx="9424852" cy="10287000"/>
            <a:chOff x="0" y="0"/>
            <a:chExt cx="2482266" cy="2709333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482266" cy="2709333"/>
            </a:xfrm>
            <a:custGeom>
              <a:avLst/>
              <a:gdLst/>
              <a:ahLst/>
              <a:cxnLst/>
              <a:rect l="l" t="t" r="r" b="b"/>
              <a:pathLst>
                <a:path w="2482266" h="2709333">
                  <a:moveTo>
                    <a:pt x="0" y="0"/>
                  </a:moveTo>
                  <a:lnTo>
                    <a:pt x="2482266" y="0"/>
                  </a:lnTo>
                  <a:lnTo>
                    <a:pt x="2482266" y="2709333"/>
                  </a:lnTo>
                  <a:lnTo>
                    <a:pt x="0" y="2709333"/>
                  </a:lnTo>
                  <a:close/>
                </a:path>
              </a:pathLst>
            </a:custGeom>
            <a:solidFill>
              <a:srgbClr val="F2CCD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76200"/>
              <a:ext cx="2482266" cy="2785533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3150"/>
                </a:lnSpc>
              </a:pPr>
              <a:endParaRPr/>
            </a:p>
          </p:txBody>
        </p:sp>
      </p:grpSp>
      <p:sp>
        <p:nvSpPr>
          <p:cNvPr id="5" name="Freeform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0515600" y="5090232"/>
            <a:ext cx="5029200" cy="4958120"/>
          </a:xfrm>
          <a:custGeom>
            <a:avLst/>
            <a:gdLst/>
            <a:ahLst/>
            <a:cxnLst/>
            <a:rect l="l" t="t" r="r" b="b"/>
            <a:pathLst>
              <a:path w="6202967" h="6478295">
                <a:moveTo>
                  <a:pt x="0" y="0"/>
                </a:moveTo>
                <a:lnTo>
                  <a:pt x="6202967" y="0"/>
                </a:lnTo>
                <a:lnTo>
                  <a:pt x="6202967" y="6478295"/>
                </a:lnTo>
                <a:lnTo>
                  <a:pt x="0" y="6478295"/>
                </a:lnTo>
                <a:lnTo>
                  <a:pt x="0" y="0"/>
                </a:lnTo>
                <a:close/>
              </a:path>
            </a:pathLst>
          </a:cu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en-GB"/>
          </a:p>
        </p:txBody>
      </p:sp>
      <p:sp>
        <p:nvSpPr>
          <p:cNvPr id="6" name="TextBox 6"/>
          <p:cNvSpPr txBox="1">
            <a:spLocks noGrp="1"/>
          </p:cNvSpPr>
          <p:nvPr>
            <p:ph type="title" idx="4294967295"/>
          </p:nvPr>
        </p:nvSpPr>
        <p:spPr>
          <a:xfrm>
            <a:off x="1070026" y="1047750"/>
            <a:ext cx="7479701" cy="711337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ts val="5082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840" b="0" i="0" u="none" strike="noStrike" kern="1200" cap="none" spc="745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Poppins Bold"/>
                <a:ea typeface="Poppins Bold"/>
                <a:cs typeface="Poppins Bold"/>
                <a:sym typeface="Poppins Bold"/>
              </a:rPr>
              <a:t>CONCLUSION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936494" y="2933700"/>
            <a:ext cx="6529220" cy="897700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98697" lvl="1" indent="-299348" algn="l">
              <a:lnSpc>
                <a:spcPts val="3882"/>
              </a:lnSpc>
              <a:buFont typeface="Arial"/>
              <a:buChar char="•"/>
            </a:pPr>
            <a:r>
              <a:rPr lang="en-US" sz="2800" spc="42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To ensure equality amongst service users with breast implants imaging performance must be consistent </a:t>
            </a:r>
          </a:p>
          <a:p>
            <a:pPr algn="l">
              <a:lnSpc>
                <a:spcPts val="3882"/>
              </a:lnSpc>
            </a:pPr>
            <a:endParaRPr lang="en-US" sz="2800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598697" lvl="1" indent="-299348" algn="l">
              <a:lnSpc>
                <a:spcPts val="3882"/>
              </a:lnSpc>
              <a:buFont typeface="Arial"/>
              <a:buChar char="•"/>
            </a:pPr>
            <a:r>
              <a:rPr lang="en-US" sz="2800" spc="42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This study highlights the need for more comprehensive and up-to-date training programs</a:t>
            </a:r>
          </a:p>
          <a:p>
            <a:pPr algn="l">
              <a:lnSpc>
                <a:spcPts val="3882"/>
              </a:lnSpc>
            </a:pPr>
            <a:endParaRPr lang="en-US" sz="2773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882"/>
              </a:lnSpc>
            </a:pPr>
            <a:r>
              <a:rPr lang="en-US" sz="2773" spc="427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 </a:t>
            </a:r>
          </a:p>
          <a:p>
            <a:pPr marL="0" lvl="0" indent="0" algn="l">
              <a:lnSpc>
                <a:spcPts val="3882"/>
              </a:lnSpc>
            </a:pPr>
            <a:endParaRPr lang="en-US" sz="2773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882"/>
              </a:lnSpc>
            </a:pPr>
            <a:endParaRPr lang="en-US" sz="2773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882"/>
              </a:lnSpc>
            </a:pPr>
            <a:endParaRPr lang="en-US" sz="2773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882"/>
              </a:lnSpc>
            </a:pPr>
            <a:endParaRPr lang="en-US" sz="2773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  <a:p>
            <a:pPr marL="0" lvl="0" indent="0" algn="l">
              <a:lnSpc>
                <a:spcPts val="3882"/>
              </a:lnSpc>
            </a:pPr>
            <a:endParaRPr lang="en-US" sz="2773" spc="427" dirty="0">
              <a:solidFill>
                <a:srgbClr val="000000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9702191" y="949480"/>
            <a:ext cx="7746765" cy="76693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0" lvl="0" indent="0" algn="l">
              <a:lnSpc>
                <a:spcPts val="6028"/>
              </a:lnSpc>
            </a:pPr>
            <a:r>
              <a:rPr lang="en-US" sz="4305" spc="663" dirty="0">
                <a:solidFill>
                  <a:srgbClr val="000000"/>
                </a:solidFill>
                <a:latin typeface="Poppins Bold"/>
                <a:ea typeface="Poppins Bold"/>
                <a:cs typeface="Poppins Bold"/>
                <a:sym typeface="Poppins Bold"/>
              </a:rPr>
              <a:t>FUTURE WORK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9651391" y="2933700"/>
            <a:ext cx="6122009" cy="192373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579131" lvl="1" indent="-289566" algn="l">
              <a:lnSpc>
                <a:spcPts val="3755"/>
              </a:lnSpc>
              <a:buFont typeface="Arial"/>
              <a:buChar char="•"/>
            </a:pPr>
            <a:r>
              <a:rPr lang="en-US" sz="2800" spc="413" dirty="0">
                <a:solidFill>
                  <a:srgbClr val="000000"/>
                </a:solidFill>
                <a:latin typeface="Poppins"/>
                <a:ea typeface="Poppins"/>
                <a:cs typeface="Poppins"/>
                <a:sym typeface="Poppins"/>
              </a:rPr>
              <a:t>Simulation techniques and innovative devices could support this development</a:t>
            </a:r>
          </a:p>
        </p:txBody>
      </p:sp>
      <p:sp>
        <p:nvSpPr>
          <p:cNvPr id="10" name="AutoShape 10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21545" y="2222351"/>
            <a:ext cx="6344168" cy="19050"/>
          </a:xfrm>
          <a:prstGeom prst="line">
            <a:avLst/>
          </a:prstGeom>
          <a:ln w="38100" cap="flat">
            <a:solidFill>
              <a:srgbClr val="6CE5E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  <p:sp>
        <p:nvSpPr>
          <p:cNvPr id="11" name="AutoShape 11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673162" y="2245754"/>
            <a:ext cx="6344168" cy="19050"/>
          </a:xfrm>
          <a:prstGeom prst="line">
            <a:avLst/>
          </a:prstGeom>
          <a:ln w="38100" cap="flat">
            <a:solidFill>
              <a:srgbClr val="6CE5E8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742</Words>
  <Application>Microsoft Office PowerPoint</Application>
  <PresentationFormat>Custom</PresentationFormat>
  <Paragraphs>109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Poppins Bold</vt:lpstr>
      <vt:lpstr>Poppins</vt:lpstr>
      <vt:lpstr>Arial</vt:lpstr>
      <vt:lpstr>Manjari Bold</vt:lpstr>
      <vt:lpstr>Calibri</vt:lpstr>
      <vt:lpstr>Office Theme</vt:lpstr>
      <vt:lpstr>EMBRACING A POPULATION HEALTH APPROACH BY MAXIMISING EARLY BREAST CANCER DETECTION: ​ ​ THE IMPORTANCE OF MAMMOGRAPHERS' PROFICIENCY IN PERFORMING THE EKLUND TECHNIQUE​  KATE GREENE  MAMMOGRAPHER  BELFAST HEALTH AND SOCIAL CARE TRUST </vt:lpstr>
      <vt:lpstr>WHAT IS THE EKLUND TECHNIQUE?</vt:lpstr>
      <vt:lpstr>Study objectives</vt:lpstr>
      <vt:lpstr>METHODS </vt:lpstr>
      <vt:lpstr>Results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Pink Minimalist Breast Cancer Awareness Month Instagram Post  </dc:title>
  <cp:lastModifiedBy>McNeice, Julia</cp:lastModifiedBy>
  <cp:revision>3</cp:revision>
  <dcterms:created xsi:type="dcterms:W3CDTF">2006-08-16T00:00:00Z</dcterms:created>
  <dcterms:modified xsi:type="dcterms:W3CDTF">2024-10-03T13:13:06Z</dcterms:modified>
  <dc:identifier>DAGL8UIqn58</dc:identifier>
</cp:coreProperties>
</file>