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X9RndMJNEUmOnJfDtvkvTYwuG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467" autoAdjust="0"/>
  </p:normalViewPr>
  <p:slideViewPr>
    <p:cSldViewPr snapToGrid="0">
      <p:cViewPr varScale="1">
        <p:scale>
          <a:sx n="50" d="100"/>
          <a:sy n="50" d="100"/>
        </p:scale>
        <p:origin x="32" y="1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NUL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224daa32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224daa32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f45ab02e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f45ab02e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f224daa32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f224daa32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45ab02e5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45ab02e5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224daa3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224daa3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224daa32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f224daa32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224daa32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f224daa32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224daa32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f224daa32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45ab02e5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45ab02e5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/>
          <p:nvPr/>
        </p:nvSpPr>
        <p:spPr>
          <a:xfrm>
            <a:off x="0" y="5861050"/>
            <a:ext cx="12192000" cy="9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16;p5" descr="curves-white bkg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57169" y="2919416"/>
            <a:ext cx="3534833" cy="393858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2133600" y="2438400"/>
            <a:ext cx="8534400" cy="17526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 sz="3200">
                <a:solidFill>
                  <a:srgbClr val="00B5CC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016000" y="990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5" descr="NI Ambulance HSC Trust Logo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1" y="6219825"/>
            <a:ext cx="5596467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5" descr="NIA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7417" y="5499103"/>
            <a:ext cx="1422400" cy="1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 rot="5400000">
            <a:off x="4318000" y="-1955800"/>
            <a:ext cx="3962400" cy="11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1pPr>
            <a:lvl2pPr marL="914400" lvl="1" indent="-348615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marL="1828800" lvl="3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4pPr>
            <a:lvl5pPr marL="2286000" lvl="4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5pPr>
            <a:lvl6pPr marL="2743200" lvl="5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 rot="5400000">
            <a:off x="7785100" y="1511300"/>
            <a:ext cx="5562600" cy="284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 rot="5400000">
            <a:off x="1993900" y="-1231900"/>
            <a:ext cx="5562600" cy="8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1pPr>
            <a:lvl2pPr marL="914400" lvl="1" indent="-348615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marL="1828800" lvl="3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4pPr>
            <a:lvl5pPr marL="2286000" lvl="4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5pPr>
            <a:lvl6pPr marL="2743200" lvl="5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137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1pPr>
            <a:lvl2pPr marL="914400" lvl="1" indent="-375285" algn="l">
              <a:spcBef>
                <a:spcPts val="420"/>
              </a:spcBef>
              <a:spcAft>
                <a:spcPts val="0"/>
              </a:spcAft>
              <a:buClr>
                <a:srgbClr val="00BFBF"/>
              </a:buClr>
              <a:buSzPts val="231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rgbClr val="00BFBF"/>
              </a:buClr>
              <a:buSzPts val="1080"/>
              <a:buChar char="●"/>
              <a:defRPr/>
            </a:lvl3pPr>
            <a:lvl4pPr marL="1828800" lvl="3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4pPr>
            <a:lvl5pPr marL="2286000" lvl="4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5pPr>
            <a:lvl6pPr marL="2743200" lvl="5" indent="-348614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975"/>
              <a:buNone/>
              <a:defRPr sz="1500"/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418"/>
              <a:buNone/>
              <a:defRPr sz="135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103"/>
              <a:buNone/>
              <a:defRPr sz="1050"/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103"/>
              <a:buFont typeface="Arial"/>
              <a:buNone/>
              <a:defRPr sz="1050"/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103"/>
              <a:buFont typeface="Arial"/>
              <a:buNone/>
              <a:defRPr sz="1050"/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5588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15277" algn="l">
              <a:spcBef>
                <a:spcPts val="420"/>
              </a:spcBef>
              <a:spcAft>
                <a:spcPts val="0"/>
              </a:spcAft>
              <a:buSzPts val="1365"/>
              <a:buChar char="●"/>
              <a:defRPr sz="2100"/>
            </a:lvl1pPr>
            <a:lvl2pPr marL="914400" lvl="1" indent="-348615" algn="l">
              <a:spcBef>
                <a:spcPts val="360"/>
              </a:spcBef>
              <a:spcAft>
                <a:spcPts val="0"/>
              </a:spcAft>
              <a:buClr>
                <a:srgbClr val="00BFBF"/>
              </a:buClr>
              <a:buSzPts val="1890"/>
              <a:buChar char="•"/>
              <a:defRPr sz="18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Clr>
                <a:srgbClr val="00BFBF"/>
              </a:buClr>
              <a:buSzPts val="900"/>
              <a:buChar char="●"/>
              <a:defRPr sz="1500"/>
            </a:lvl3pPr>
            <a:lvl4pPr marL="1828800" lvl="3" indent="-318611" algn="l">
              <a:spcBef>
                <a:spcPts val="270"/>
              </a:spcBef>
              <a:spcAft>
                <a:spcPts val="0"/>
              </a:spcAft>
              <a:buSzPts val="1418"/>
              <a:buChar char="•"/>
              <a:defRPr sz="1350"/>
            </a:lvl4pPr>
            <a:lvl5pPr marL="2286000" lvl="4" indent="-318611" algn="l">
              <a:spcBef>
                <a:spcPts val="270"/>
              </a:spcBef>
              <a:spcAft>
                <a:spcPts val="0"/>
              </a:spcAft>
              <a:buSzPts val="1418"/>
              <a:buFont typeface="Arial"/>
              <a:buChar char="•"/>
              <a:defRPr sz="1350"/>
            </a:lvl5pPr>
            <a:lvl6pPr marL="2743200" lvl="5" indent="-318611" algn="l">
              <a:spcBef>
                <a:spcPts val="270"/>
              </a:spcBef>
              <a:spcAft>
                <a:spcPts val="0"/>
              </a:spcAft>
              <a:buSzPts val="1418"/>
              <a:buFont typeface="Arial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6400800" y="1752600"/>
            <a:ext cx="5588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15277" algn="l">
              <a:spcBef>
                <a:spcPts val="420"/>
              </a:spcBef>
              <a:spcAft>
                <a:spcPts val="0"/>
              </a:spcAft>
              <a:buSzPts val="1365"/>
              <a:buChar char="●"/>
              <a:defRPr sz="2100"/>
            </a:lvl1pPr>
            <a:lvl2pPr marL="914400" lvl="1" indent="-348615" algn="l">
              <a:spcBef>
                <a:spcPts val="360"/>
              </a:spcBef>
              <a:spcAft>
                <a:spcPts val="0"/>
              </a:spcAft>
              <a:buSzPts val="1890"/>
              <a:buChar char="•"/>
              <a:defRPr sz="1800"/>
            </a:lvl2pPr>
            <a:lvl3pPr marL="1371600" lvl="2" indent="-285750" algn="l">
              <a:spcBef>
                <a:spcPts val="300"/>
              </a:spcBef>
              <a:spcAft>
                <a:spcPts val="0"/>
              </a:spcAft>
              <a:buClr>
                <a:srgbClr val="00BFBF"/>
              </a:buClr>
              <a:buSzPts val="900"/>
              <a:buChar char="●"/>
              <a:defRPr sz="1500"/>
            </a:lvl3pPr>
            <a:lvl4pPr marL="1828800" lvl="3" indent="-318611" algn="l">
              <a:spcBef>
                <a:spcPts val="270"/>
              </a:spcBef>
              <a:spcAft>
                <a:spcPts val="0"/>
              </a:spcAft>
              <a:buSzPts val="1418"/>
              <a:buChar char="•"/>
              <a:defRPr sz="1350"/>
            </a:lvl4pPr>
            <a:lvl5pPr marL="2286000" lvl="4" indent="-318611" algn="l">
              <a:spcBef>
                <a:spcPts val="270"/>
              </a:spcBef>
              <a:spcAft>
                <a:spcPts val="0"/>
              </a:spcAft>
              <a:buSzPts val="1418"/>
              <a:buFont typeface="Arial"/>
              <a:buChar char="•"/>
              <a:defRPr sz="1350"/>
            </a:lvl5pPr>
            <a:lvl6pPr marL="2743200" lvl="5" indent="-318611" algn="l">
              <a:spcBef>
                <a:spcPts val="270"/>
              </a:spcBef>
              <a:spcAft>
                <a:spcPts val="0"/>
              </a:spcAft>
              <a:buSzPts val="1418"/>
              <a:buFont typeface="Arial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81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6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1pPr>
            <a:lvl2pPr marL="914400" lvl="1" indent="-328612" algn="l">
              <a:spcBef>
                <a:spcPts val="300"/>
              </a:spcBef>
              <a:spcAft>
                <a:spcPts val="0"/>
              </a:spcAft>
              <a:buSzPts val="1575"/>
              <a:buChar char="•"/>
              <a:defRPr sz="1500"/>
            </a:lvl2pPr>
            <a:lvl3pPr marL="1371600" lvl="2" indent="-280035" algn="l">
              <a:spcBef>
                <a:spcPts val="270"/>
              </a:spcBef>
              <a:spcAft>
                <a:spcPts val="0"/>
              </a:spcAft>
              <a:buClr>
                <a:srgbClr val="00BFBF"/>
              </a:buClr>
              <a:buSzPts val="810"/>
              <a:buChar char="●"/>
              <a:defRPr sz="1350"/>
            </a:lvl3pPr>
            <a:lvl4pPr marL="1828800" lvl="3" indent="-308610" algn="l">
              <a:spcBef>
                <a:spcPts val="240"/>
              </a:spcBef>
              <a:spcAft>
                <a:spcPts val="0"/>
              </a:spcAft>
              <a:buSzPts val="1260"/>
              <a:buChar char="•"/>
              <a:defRPr sz="1200"/>
            </a:lvl4pPr>
            <a:lvl5pPr marL="2286000" lvl="4" indent="-30861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Char char="•"/>
              <a:defRPr sz="1200"/>
            </a:lvl5pPr>
            <a:lvl6pPr marL="2743200" lvl="5" indent="-30861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81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6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1pPr>
            <a:lvl2pPr marL="914400" lvl="1" indent="-328612" algn="l">
              <a:spcBef>
                <a:spcPts val="300"/>
              </a:spcBef>
              <a:spcAft>
                <a:spcPts val="0"/>
              </a:spcAft>
              <a:buSzPts val="1575"/>
              <a:buChar char="•"/>
              <a:defRPr sz="1500"/>
            </a:lvl2pPr>
            <a:lvl3pPr marL="1371600" lvl="2" indent="-280035" algn="l">
              <a:spcBef>
                <a:spcPts val="270"/>
              </a:spcBef>
              <a:spcAft>
                <a:spcPts val="0"/>
              </a:spcAft>
              <a:buClr>
                <a:srgbClr val="00BFBF"/>
              </a:buClr>
              <a:buSzPts val="810"/>
              <a:buChar char="●"/>
              <a:defRPr sz="1350"/>
            </a:lvl3pPr>
            <a:lvl4pPr marL="1828800" lvl="3" indent="-308610" algn="l">
              <a:spcBef>
                <a:spcPts val="240"/>
              </a:spcBef>
              <a:spcAft>
                <a:spcPts val="0"/>
              </a:spcAft>
              <a:buSzPts val="1260"/>
              <a:buChar char="•"/>
              <a:defRPr sz="1200"/>
            </a:lvl4pPr>
            <a:lvl5pPr marL="2286000" lvl="4" indent="-30861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Char char="•"/>
              <a:defRPr sz="1200"/>
            </a:lvl5pPr>
            <a:lvl6pPr marL="2743200" lvl="5" indent="-308610" algn="l">
              <a:spcBef>
                <a:spcPts val="240"/>
              </a:spcBef>
              <a:spcAft>
                <a:spcPts val="0"/>
              </a:spcAft>
              <a:buSzPts val="1260"/>
              <a:buFont typeface="Arial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●"/>
              <a:defRPr sz="2400"/>
            </a:lvl1pPr>
            <a:lvl2pPr marL="914400" lvl="1" indent="-368617" algn="l">
              <a:spcBef>
                <a:spcPts val="420"/>
              </a:spcBef>
              <a:spcAft>
                <a:spcPts val="0"/>
              </a:spcAft>
              <a:buSzPts val="2205"/>
              <a:buChar char="•"/>
              <a:defRPr sz="21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Clr>
                <a:srgbClr val="00BFBF"/>
              </a:buClr>
              <a:buSzPts val="1080"/>
              <a:buChar char="●"/>
              <a:defRPr sz="1800"/>
            </a:lvl3pPr>
            <a:lvl4pPr marL="1828800" lvl="3" indent="-328612" algn="l">
              <a:spcBef>
                <a:spcPts val="300"/>
              </a:spcBef>
              <a:spcAft>
                <a:spcPts val="0"/>
              </a:spcAft>
              <a:buSzPts val="1575"/>
              <a:buChar char="•"/>
              <a:defRPr sz="1500"/>
            </a:lvl4pPr>
            <a:lvl5pPr marL="2286000" lvl="4" indent="-328612" algn="l">
              <a:spcBef>
                <a:spcPts val="300"/>
              </a:spcBef>
              <a:spcAft>
                <a:spcPts val="0"/>
              </a:spcAft>
              <a:buSzPts val="1575"/>
              <a:buFont typeface="Arial"/>
              <a:buChar char="•"/>
              <a:defRPr sz="1500"/>
            </a:lvl5pPr>
            <a:lvl6pPr marL="2743200" lvl="5" indent="-328612" algn="l">
              <a:spcBef>
                <a:spcPts val="300"/>
              </a:spcBef>
              <a:spcAft>
                <a:spcPts val="0"/>
              </a:spcAft>
              <a:buSzPts val="1575"/>
              <a:buFont typeface="Arial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94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4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709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709"/>
              <a:buFont typeface="Arial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709"/>
              <a:buFont typeface="Arial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Font typeface="Arial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Font typeface="Arial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Font typeface="Arial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94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4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709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709"/>
              <a:buFont typeface="Arial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709"/>
              <a:buFont typeface="Arial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Font typeface="Arial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Font typeface="Arial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Font typeface="Arial"/>
              <a:buNone/>
              <a:defRPr sz="67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2" y="228600"/>
            <a:ext cx="11214100" cy="6618288"/>
          </a:xfrm>
          <a:custGeom>
            <a:avLst/>
            <a:gdLst/>
            <a:ahLst/>
            <a:cxnLst/>
            <a:rect l="l" t="t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F66A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7;p4" descr="BHSCTmainlogo_purple copy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8000" y="6096000"/>
            <a:ext cx="4064000" cy="6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4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137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00A8CA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617" algn="l" rtl="0">
              <a:spcBef>
                <a:spcPts val="420"/>
              </a:spcBef>
              <a:spcAft>
                <a:spcPts val="0"/>
              </a:spcAft>
              <a:buClr>
                <a:srgbClr val="00BFBF"/>
              </a:buClr>
              <a:buSzPts val="2205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8612" algn="l" rtl="0">
              <a:spcBef>
                <a:spcPts val="300"/>
              </a:spcBef>
              <a:spcAft>
                <a:spcPts val="0"/>
              </a:spcAft>
              <a:buClr>
                <a:srgbClr val="00BFBF"/>
              </a:buClr>
              <a:buSzPts val="15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8612" algn="l" rtl="0">
              <a:spcBef>
                <a:spcPts val="300"/>
              </a:spcBef>
              <a:spcAft>
                <a:spcPts val="0"/>
              </a:spcAft>
              <a:buClr>
                <a:srgbClr val="00BFBF"/>
              </a:buClr>
              <a:buSzPts val="15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8612" algn="l" rtl="0">
              <a:spcBef>
                <a:spcPts val="300"/>
              </a:spcBef>
              <a:spcAft>
                <a:spcPts val="0"/>
              </a:spcAft>
              <a:buClr>
                <a:srgbClr val="00BFBF"/>
              </a:buClr>
              <a:buSzPts val="15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B5C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11;p4" descr="NI Ambulance HSC Trust Logo copy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5901" y="6219825"/>
            <a:ext cx="3849203" cy="47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" descr="curves-white bkg2"/>
          <p:cNvPicPr preferRelativeResize="0"/>
          <p:nvPr/>
        </p:nvPicPr>
        <p:blipFill rotWithShape="1">
          <a:blip r:embed="rId15">
            <a:alphaModFix amt="32000"/>
          </a:blip>
          <a:srcRect/>
          <a:stretch/>
        </p:blipFill>
        <p:spPr>
          <a:xfrm>
            <a:off x="8657169" y="2919416"/>
            <a:ext cx="3534833" cy="393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4" descr="NIAS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214101" y="5916634"/>
            <a:ext cx="865715" cy="8810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1089572" y="808506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dirty="0"/>
              <a:t>Cuddle Pocket Implementation</a:t>
            </a:r>
            <a:endParaRPr sz="5200" dirty="0"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1828806" y="3030133"/>
            <a:ext cx="8693587" cy="2064181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4000" dirty="0"/>
              <a:t>Hannah Morgan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4000" dirty="0"/>
              <a:t>And 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4000" dirty="0"/>
              <a:t>Colleen McQuillan</a:t>
            </a:r>
            <a:endParaRPr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224daa32c_0_1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Results: Qualitative</a:t>
            </a:r>
            <a:endParaRPr sz="3500"/>
          </a:p>
        </p:txBody>
      </p:sp>
      <p:sp>
        <p:nvSpPr>
          <p:cNvPr id="117" name="Google Shape;117;g2f224daa32c_0_15"/>
          <p:cNvSpPr txBox="1">
            <a:spLocks noGrp="1"/>
          </p:cNvSpPr>
          <p:nvPr>
            <p:ph type="body" idx="1"/>
          </p:nvPr>
        </p:nvSpPr>
        <p:spPr>
          <a:xfrm>
            <a:off x="609600" y="1509070"/>
            <a:ext cx="11379232" cy="4158853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“In what ways, if any, do you think cuddle pockets could be useful to your practice?”</a:t>
            </a:r>
            <a:endParaRPr/>
          </a:p>
          <a:p>
            <a:pPr marL="0" lvl="0" indent="0" algn="l" rtl="0">
              <a:lnSpc>
                <a:spcPct val="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914400" lvl="1" indent="-381635" algn="l" rtl="0">
              <a:spcBef>
                <a:spcPts val="420"/>
              </a:spcBef>
              <a:spcAft>
                <a:spcPts val="0"/>
              </a:spcAft>
              <a:buSzPts val="2410"/>
              <a:buChar char="•"/>
            </a:pPr>
            <a:r>
              <a:rPr lang="en-US" sz="2200"/>
              <a:t>“I believe that they will show families that we, as a crew, acknowledge that there was life and we recognise that this family have suffered a huge loss. It brings trust and vulnerability into the picture”</a:t>
            </a:r>
            <a:endParaRPr sz="22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914400" lvl="1" indent="-381635" algn="l" rtl="0">
              <a:spcBef>
                <a:spcPts val="420"/>
              </a:spcBef>
              <a:spcAft>
                <a:spcPts val="0"/>
              </a:spcAft>
              <a:buSzPts val="2410"/>
              <a:buChar char="•"/>
            </a:pPr>
            <a:r>
              <a:rPr lang="en-US" sz="2200"/>
              <a:t>“Improving quality of care, meeting the standards set by the tissues act and wider research to improve prehospital early pregnancy care”. </a:t>
            </a:r>
            <a:endParaRPr sz="22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914400" lvl="1" indent="-381635" algn="l" rtl="0">
              <a:spcBef>
                <a:spcPts val="420"/>
              </a:spcBef>
              <a:spcAft>
                <a:spcPts val="0"/>
              </a:spcAft>
              <a:buSzPts val="2410"/>
              <a:buChar char="•"/>
            </a:pPr>
            <a:r>
              <a:rPr lang="en-US" sz="2200"/>
              <a:t>“Would reflect a more professional and prepared service”.</a:t>
            </a:r>
            <a:endParaRPr sz="2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45ab02e5f_0_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Results: Qualitative</a:t>
            </a:r>
            <a:endParaRPr sz="3500"/>
          </a:p>
        </p:txBody>
      </p:sp>
      <p:sp>
        <p:nvSpPr>
          <p:cNvPr id="123" name="Google Shape;123;g2f45ab02e5f_0_0"/>
          <p:cNvSpPr txBox="1">
            <a:spLocks noGrp="1"/>
          </p:cNvSpPr>
          <p:nvPr>
            <p:ph type="body" idx="1"/>
          </p:nvPr>
        </p:nvSpPr>
        <p:spPr>
          <a:xfrm>
            <a:off x="435400" y="1612392"/>
            <a:ext cx="11507724" cy="39624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“In what way, if any, do you think the use of cuddle pockets would benefit patients / families?”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914400" lvl="0" indent="-381635" algn="l" rtl="0">
              <a:spcBef>
                <a:spcPts val="420"/>
              </a:spcBef>
              <a:spcAft>
                <a:spcPts val="0"/>
              </a:spcAft>
              <a:buClr>
                <a:srgbClr val="00BFBF"/>
              </a:buClr>
              <a:buSzPts val="2410"/>
              <a:buFont typeface="Arial"/>
              <a:buChar char="●"/>
            </a:pPr>
            <a:r>
              <a:rPr lang="en-US" sz="2200"/>
              <a:t>“A practical and dignified way for them to hold and be with their baby”</a:t>
            </a:r>
            <a:endParaRPr sz="2200"/>
          </a:p>
          <a:p>
            <a:pPr marL="91440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sz="2200"/>
          </a:p>
          <a:p>
            <a:pPr marL="914400" lvl="0" indent="-368300" algn="l" rtl="0">
              <a:spcBef>
                <a:spcPts val="42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“Recognition of their loss in a more compassionate and caring way”</a:t>
            </a:r>
            <a:endParaRPr sz="220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500"/>
          </a:p>
          <a:p>
            <a:pPr marL="914400" lvl="0" indent="-381635" algn="l" rtl="0">
              <a:spcBef>
                <a:spcPts val="420"/>
              </a:spcBef>
              <a:spcAft>
                <a:spcPts val="0"/>
              </a:spcAft>
              <a:buClr>
                <a:srgbClr val="00BFBF"/>
              </a:buClr>
              <a:buSzPts val="2410"/>
              <a:buFont typeface="Arial"/>
              <a:buChar char="●"/>
            </a:pPr>
            <a:r>
              <a:rPr lang="en-US" sz="2200"/>
              <a:t>“This is more dignified, thoughtful and caring, perhaps helping the family to better manage this terrible loss and leaving them with a slightly less traumatic memory”</a:t>
            </a:r>
            <a:endParaRPr sz="2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f224daa32c_0_3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ln>
            <a:noFill/>
          </a:ln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Conclusion</a:t>
            </a:r>
            <a:endParaRPr sz="3500"/>
          </a:p>
        </p:txBody>
      </p:sp>
      <p:sp>
        <p:nvSpPr>
          <p:cNvPr id="129" name="Google Shape;129;g2f224daa32c_0_30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1379300" cy="39624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-302895" algn="l" rtl="0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‘Cuddle pockets’ were received positively by frontline staff</a:t>
            </a:r>
            <a:endParaRPr/>
          </a:p>
          <a:p>
            <a:pPr marL="457200" lvl="0" indent="-302895" algn="l" rtl="0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This data was presented to NIAS Senior Management Team who were keen to support this initiative</a:t>
            </a:r>
            <a:endParaRPr/>
          </a:p>
          <a:p>
            <a:pPr marL="457200" lvl="0" indent="-302895" algn="l" rtl="0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Cuddle pockets will shortly be implemented across the NIAS fleet </a:t>
            </a:r>
            <a:endParaRPr/>
          </a:p>
          <a:p>
            <a:pPr marL="457200" lvl="0" indent="-302895" algn="l" rtl="0">
              <a:lnSpc>
                <a:spcPct val="17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Thanks to Cuddles UK and Blue Light Babies who supply these free of charge for the benefit of patient care</a:t>
            </a: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45ab02e5f_0_5"/>
          <p:cNvSpPr txBox="1">
            <a:spLocks noGrp="1"/>
          </p:cNvSpPr>
          <p:nvPr>
            <p:ph type="title" idx="4294967295"/>
          </p:nvPr>
        </p:nvSpPr>
        <p:spPr>
          <a:xfrm>
            <a:off x="1079500" y="698500"/>
            <a:ext cx="10198100" cy="4430713"/>
          </a:xfrm>
          <a:prstGeom prst="rect">
            <a:avLst/>
          </a:prstGeom>
          <a:noFill/>
          <a:ln>
            <a:solidFill>
              <a:srgbClr val="F3F3F3"/>
            </a:solidFill>
            <a:prstDash/>
          </a:ln>
          <a:effectLst>
            <a:outerShdw dist="28398" dir="1593903" algn="ctr" rotWithShape="0">
              <a:schemeClr val="dk1">
                <a:alpha val="49803"/>
              </a:schemeClr>
            </a:outerShdw>
          </a:effectLst>
        </p:spPr>
        <p:txBody>
          <a:bodyPr rot="0" spcFirstLastPara="1" vertOverflow="overflow" horzOverflow="overflow" vert="horz" wrap="square" lIns="92075" tIns="46025" rIns="92075" bIns="460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8CA"/>
              </a:buClr>
              <a:buSzPts val="2080"/>
              <a:buFont typeface="Noto Sans Symbols"/>
              <a:buNone/>
              <a:tabLst/>
              <a:defRPr/>
            </a:pP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srgbClr val="00B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WARNING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8CA"/>
              </a:buClr>
              <a:buSzPts val="2080"/>
              <a:buFont typeface="Noto Sans Symbols"/>
              <a:buNone/>
              <a:tabLst/>
              <a:defRPr/>
            </a:pPr>
            <a:endParaRPr kumimoji="0" lang="en-US" sz="3900" b="0" i="0" u="none" strike="noStrike" kern="0" cap="none" spc="0" normalizeH="0" baseline="0" noProof="0" dirty="0">
              <a:ln>
                <a:noFill/>
              </a:ln>
              <a:solidFill>
                <a:srgbClr val="00B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8CA"/>
              </a:buClr>
              <a:buSzPts val="2080"/>
              <a:buFont typeface="Noto Sans Symbols"/>
              <a:buNone/>
              <a:tabLst/>
              <a:defRPr/>
            </a:pPr>
            <a:r>
              <a:rPr kumimoji="0" lang="en-US" sz="3900" b="0" i="0" u="none" strike="noStrike" kern="0" cap="none" spc="0" normalizeH="0" baseline="0" noProof="0" dirty="0">
                <a:ln>
                  <a:noFill/>
                </a:ln>
                <a:solidFill>
                  <a:srgbClr val="00B5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This presentation discusses miscarriage and baby loss. 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rgbClr val="00B5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224daa32c_0_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What are Cuddle Pockets?</a:t>
            </a:r>
            <a:endParaRPr sz="3500"/>
          </a:p>
        </p:txBody>
      </p:sp>
      <p:sp>
        <p:nvSpPr>
          <p:cNvPr id="70" name="Google Shape;70;g2f224daa32c_0_0"/>
          <p:cNvSpPr txBox="1">
            <a:spLocks noGrp="1"/>
          </p:cNvSpPr>
          <p:nvPr>
            <p:ph type="body" idx="1"/>
          </p:nvPr>
        </p:nvSpPr>
        <p:spPr>
          <a:xfrm>
            <a:off x="609600" y="1447800"/>
            <a:ext cx="11379300" cy="39624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0" algn="l" rtl="0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Cuddle pockets are a single use, knitted square with a cotton lining 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Parents are encouraged to hold their baby on the journey to hospital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Charities  ‘Cuddles UK’ or ‘Blue Light Babies’ 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Used for babies under 24 weeks gestation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Allow for pregnancy remains to be transported to hospital with dignity and sensitivity 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3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224daa32c_0_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What are Cuddle Pockets?</a:t>
            </a:r>
            <a:endParaRPr sz="3500" dirty="0"/>
          </a:p>
        </p:txBody>
      </p:sp>
      <p:pic>
        <p:nvPicPr>
          <p:cNvPr id="76" name="Google Shape;76;g2f224daa32c_0_5" descr="A photograph of Cuddle pocke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0" y="1459992"/>
            <a:ext cx="6808441" cy="40423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f224daa32c_0_5"/>
          <p:cNvSpPr txBox="1"/>
          <p:nvPr/>
        </p:nvSpPr>
        <p:spPr>
          <a:xfrm>
            <a:off x="407700" y="5434717"/>
            <a:ext cx="3525145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(Cuddles UK)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8" name="Google Shape;78;g2f224daa32c_0_5" descr="A Photograph of a cuddle pocket"/>
          <p:cNvPicPr preferRelativeResize="0"/>
          <p:nvPr/>
        </p:nvPicPr>
        <p:blipFill rotWithShape="1">
          <a:blip r:embed="rId4">
            <a:alphaModFix/>
          </a:blip>
          <a:srcRect b="12372"/>
          <a:stretch/>
        </p:blipFill>
        <p:spPr>
          <a:xfrm>
            <a:off x="8014392" y="1481128"/>
            <a:ext cx="3524993" cy="402103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224daa32c_0_5"/>
          <p:cNvSpPr txBox="1"/>
          <p:nvPr/>
        </p:nvSpPr>
        <p:spPr>
          <a:xfrm>
            <a:off x="7969453" y="5434717"/>
            <a:ext cx="3525145" cy="27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(Blue Light Babies)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Background</a:t>
            </a:r>
            <a:endParaRPr sz="3500"/>
          </a:p>
        </p:txBody>
      </p:sp>
      <p:sp>
        <p:nvSpPr>
          <p:cNvPr id="85" name="Google Shape;85;p2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137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-3028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The Northern Ireland Ambulance Service (NIAS) attends:</a:t>
            </a:r>
            <a:endParaRPr/>
          </a:p>
          <a:p>
            <a:pPr marL="914400" lvl="1" indent="-37528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10"/>
              <a:buChar char="•"/>
            </a:pPr>
            <a:r>
              <a:rPr lang="en-US"/>
              <a:t>100-110 emergency calls relating to miscarriage and/or pregnancy loss per year (&lt;24 weeks gestation).</a:t>
            </a:r>
            <a:endParaRPr/>
          </a:p>
          <a:p>
            <a:pPr marL="914400" lvl="1" indent="-37528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310"/>
              <a:buChar char="•"/>
            </a:pPr>
            <a:r>
              <a:rPr lang="en-US"/>
              <a:t>40 emergency calls relating to preterm births per year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289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The British Association of Perinatal Medicine (2022) encourage the use of Cuddle Pockets, where appropriate, for parents to hold and comfort their baby with dignity </a:t>
            </a:r>
            <a:endParaRPr/>
          </a:p>
          <a:p>
            <a:pPr marL="257175" lvl="0" indent="-158115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dk1">
                <a:alpha val="49803"/>
              </a:schemeClr>
            </a:outerShdw>
          </a:effectLst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Background </a:t>
            </a:r>
            <a:endParaRPr sz="3500"/>
          </a:p>
        </p:txBody>
      </p:sp>
      <p:sp>
        <p:nvSpPr>
          <p:cNvPr id="91" name="Google Shape;91;p3"/>
          <p:cNvSpPr txBox="1">
            <a:spLocks noGrp="1"/>
          </p:cNvSpPr>
          <p:nvPr>
            <p:ph type="body" idx="1"/>
          </p:nvPr>
        </p:nvSpPr>
        <p:spPr>
          <a:xfrm>
            <a:off x="609600" y="1536192"/>
            <a:ext cx="11379137" cy="432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257175" lvl="0" indent="-158115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t>Pregnancy Loss Review (2023)</a:t>
            </a:r>
          </a:p>
          <a:p>
            <a:pPr marL="257175" lvl="0" indent="-158115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Lack of standardised, gestation appropriate receptacle to collect and transport babies or baby loss / pregnancy remains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Unacceptable to use bedpans, kidney dishes or sanitary towels to lay babies or pregnancy remains onto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Pregnancy / Baby remains should never be considered clinical waste and should be handled with dignity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57175" lvl="0" indent="-158115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224daa32c_0_1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Aim / Methods</a:t>
            </a:r>
            <a:endParaRPr sz="3600"/>
          </a:p>
        </p:txBody>
      </p:sp>
      <p:sp>
        <p:nvSpPr>
          <p:cNvPr id="97" name="Google Shape;97;g2f224daa32c_0_10"/>
          <p:cNvSpPr txBox="1">
            <a:spLocks noGrp="1"/>
          </p:cNvSpPr>
          <p:nvPr>
            <p:ph type="body" idx="1"/>
          </p:nvPr>
        </p:nvSpPr>
        <p:spPr>
          <a:xfrm>
            <a:off x="609600" y="1632275"/>
            <a:ext cx="11379300" cy="39624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Staff were asked to complete an online survey accessed via QR code 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Aim to seek the view of NIAS staff on the inclusion of cuddle pockets in paediatric response bags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Anonymous and voluntary 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Microsoft Forms used as survey host</a:t>
            </a: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GDPR compliant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224daa32c_0_25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Results : Quantitative</a:t>
            </a:r>
            <a:endParaRPr sz="3500"/>
          </a:p>
        </p:txBody>
      </p:sp>
      <p:sp>
        <p:nvSpPr>
          <p:cNvPr id="103" name="Google Shape;103;g2f224daa32c_0_25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4627800" cy="3962400"/>
          </a:xfrm>
          <a:prstGeom prst="rect">
            <a:avLst/>
          </a:prstGeom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Average completion time of 14 Minutes and 45 seconds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02895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</a:pPr>
            <a:r>
              <a:rPr lang="en-US"/>
              <a:t>Total of 27 staff completed the survey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g2f224daa32c_0_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8625" y="1543050"/>
            <a:ext cx="6086475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45ab02e5f_0_10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10363200" cy="1143000"/>
          </a:xfrm>
          <a:prstGeom prst="rect">
            <a:avLst/>
          </a:prstGeom>
        </p:spPr>
        <p:txBody>
          <a:bodyPr spcFirstLastPara="1" wrap="square" lIns="92075" tIns="46025" rIns="92075" bIns="460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Results: Quantitative </a:t>
            </a:r>
            <a:endParaRPr sz="3500" dirty="0"/>
          </a:p>
        </p:txBody>
      </p:sp>
      <p:pic>
        <p:nvPicPr>
          <p:cNvPr id="110" name="Google Shape;110;g2f45ab02e5f_0_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544316"/>
            <a:ext cx="5943600" cy="3675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f45ab02e5f_0_1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7216"/>
            <a:ext cx="6096000" cy="3769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AS_template2">
  <a:themeElements>
    <a:clrScheme name="NIAS_template2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524</Words>
  <Application>Microsoft Office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Noto Sans Symbols</vt:lpstr>
      <vt:lpstr>Times New Roman</vt:lpstr>
      <vt:lpstr>NIAS_template2</vt:lpstr>
      <vt:lpstr>Cuddle Pocket Implementation</vt:lpstr>
      <vt:lpstr>CONTENT WARNING   This presentation discusses miscarriage and baby loss. </vt:lpstr>
      <vt:lpstr>What are Cuddle Pockets?</vt:lpstr>
      <vt:lpstr>What are Cuddle Pockets?</vt:lpstr>
      <vt:lpstr>Background</vt:lpstr>
      <vt:lpstr>Background </vt:lpstr>
      <vt:lpstr>Aim / Methods</vt:lpstr>
      <vt:lpstr>Results : Quantitative</vt:lpstr>
      <vt:lpstr>Results: Quantitative </vt:lpstr>
      <vt:lpstr>Results: Qualitative</vt:lpstr>
      <vt:lpstr>Results: Qualitative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dhenry</dc:creator>
  <cp:lastModifiedBy>McNeice, Julia</cp:lastModifiedBy>
  <cp:revision>1</cp:revision>
  <dcterms:created xsi:type="dcterms:W3CDTF">2009-12-18T15:44:20Z</dcterms:created>
  <dcterms:modified xsi:type="dcterms:W3CDTF">2024-10-03T12:42:16Z</dcterms:modified>
</cp:coreProperties>
</file>