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58" r:id="rId15"/>
  </p:sldIdLst>
  <p:sldSz cx="12192000" cy="6858000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59" d="100"/>
          <a:sy n="59" d="100"/>
        </p:scale>
        <p:origin x="292" y="5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5861050"/>
            <a:ext cx="12192000" cy="990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sz="1800"/>
          </a:p>
        </p:txBody>
      </p:sp>
      <p:pic>
        <p:nvPicPr>
          <p:cNvPr id="10243" name="Picture 3" descr="curves-white bkg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57169" y="2919416"/>
            <a:ext cx="3534833" cy="3938587"/>
          </a:xfrm>
          <a:prstGeom prst="rect">
            <a:avLst/>
          </a:prstGeom>
          <a:noFill/>
        </p:spPr>
      </p:pic>
      <p:sp>
        <p:nvSpPr>
          <p:cNvPr id="10244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133600" y="2438400"/>
            <a:ext cx="8534400" cy="1752600"/>
          </a:xfrm>
          <a:effectLst>
            <a:outerShdw dist="28398" dir="1593903" algn="ctr" rotWithShape="0">
              <a:schemeClr val="bg2">
                <a:alpha val="50000"/>
              </a:schemeClr>
            </a:outerShdw>
          </a:effectLst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 sz="3200">
                <a:solidFill>
                  <a:srgbClr val="00B5CC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016000" y="990600"/>
            <a:ext cx="10363200" cy="1143000"/>
          </a:xfrm>
          <a:effectLst/>
        </p:spPr>
        <p:txBody>
          <a:bodyPr lIns="91440" tIns="45720" rIns="91440" bIns="45720"/>
          <a:lstStyle>
            <a:lvl1pPr algn="ctr"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0248" name="Picture 8" descr="NI Ambulance HSC Trust Logo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901" y="6219825"/>
            <a:ext cx="5596467" cy="477838"/>
          </a:xfrm>
          <a:prstGeom prst="rect">
            <a:avLst/>
          </a:prstGeom>
          <a:noFill/>
        </p:spPr>
      </p:pic>
      <p:pic>
        <p:nvPicPr>
          <p:cNvPr id="10250" name="Picture 10" descr="NIA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57417" y="5499103"/>
            <a:ext cx="1422400" cy="129857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152400"/>
            <a:ext cx="28448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52400"/>
            <a:ext cx="83312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1">
                  <a:lumMod val="75000"/>
                </a:schemeClr>
              </a:buClr>
              <a:buSzPct val="110000"/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52600"/>
            <a:ext cx="5588000" cy="3962400"/>
          </a:xfrm>
        </p:spPr>
        <p:txBody>
          <a:bodyPr/>
          <a:lstStyle>
            <a:lvl1pPr>
              <a:defRPr sz="2100"/>
            </a:lvl1pPr>
            <a:lvl2pPr>
              <a:buClr>
                <a:schemeClr val="accent1">
                  <a:lumMod val="75000"/>
                </a:schemeClr>
              </a:buClr>
              <a:defRPr sz="1800"/>
            </a:lvl2pPr>
            <a:lvl3pPr>
              <a:buClr>
                <a:schemeClr val="accent1">
                  <a:lumMod val="75000"/>
                </a:schemeClr>
              </a:buCl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1752600"/>
            <a:ext cx="5588000" cy="3962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buClr>
                <a:schemeClr val="accent1">
                  <a:lumMod val="75000"/>
                </a:schemeClr>
              </a:buCl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buClr>
                <a:schemeClr val="accent1">
                  <a:lumMod val="75000"/>
                </a:schemeClr>
              </a:buCl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buClr>
                <a:schemeClr val="accent1">
                  <a:lumMod val="75000"/>
                </a:schemeClr>
              </a:buCl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buClr>
                <a:schemeClr val="accent1">
                  <a:lumMod val="75000"/>
                </a:schemeClr>
              </a:buCl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rc 2"/>
          <p:cNvSpPr>
            <a:spLocks/>
          </p:cNvSpPr>
          <p:nvPr/>
        </p:nvSpPr>
        <p:spPr bwMode="auto">
          <a:xfrm>
            <a:off x="2" y="228600"/>
            <a:ext cx="11214100" cy="661828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sz="1800">
              <a:solidFill>
                <a:srgbClr val="8F66A8"/>
              </a:solidFill>
            </a:endParaRPr>
          </a:p>
        </p:txBody>
      </p:sp>
      <p:pic>
        <p:nvPicPr>
          <p:cNvPr id="9219" name="Picture 3" descr="BHSCTmainlogo_purple copy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8000" y="6096000"/>
            <a:ext cx="4064000" cy="604838"/>
          </a:xfrm>
          <a:prstGeom prst="rect">
            <a:avLst/>
          </a:prstGeom>
          <a:noFill/>
        </p:spPr>
      </p:pic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752600"/>
            <a:ext cx="11379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524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5867400"/>
            <a:ext cx="12192000" cy="990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sz="1800"/>
          </a:p>
        </p:txBody>
      </p:sp>
      <p:pic>
        <p:nvPicPr>
          <p:cNvPr id="9227" name="Picture 11" descr="NI Ambulance HSC Trust Logo copy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15901" y="6219825"/>
            <a:ext cx="3849203" cy="477838"/>
          </a:xfrm>
          <a:prstGeom prst="rect">
            <a:avLst/>
          </a:prstGeom>
          <a:noFill/>
        </p:spPr>
      </p:pic>
      <p:pic>
        <p:nvPicPr>
          <p:cNvPr id="9224" name="Picture 8" descr="curves-white bkg2"/>
          <p:cNvPicPr>
            <a:picLocks noChangeAspect="1" noChangeArrowheads="1"/>
          </p:cNvPicPr>
          <p:nvPr/>
        </p:nvPicPr>
        <p:blipFill>
          <a:blip r:embed="rId15">
            <a:alphaModFix amt="32000"/>
          </a:blip>
          <a:srcRect/>
          <a:stretch>
            <a:fillRect/>
          </a:stretch>
        </p:blipFill>
        <p:spPr bwMode="auto">
          <a:xfrm>
            <a:off x="8657169" y="2919416"/>
            <a:ext cx="3534833" cy="3938587"/>
          </a:xfrm>
          <a:prstGeom prst="rect">
            <a:avLst/>
          </a:prstGeom>
          <a:noFill/>
        </p:spPr>
      </p:pic>
      <p:pic>
        <p:nvPicPr>
          <p:cNvPr id="9228" name="Picture 12" descr="NIAS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1214101" y="5916634"/>
            <a:ext cx="865715" cy="881044"/>
          </a:xfrm>
          <a:prstGeom prst="rect">
            <a:avLst/>
          </a:prstGeom>
          <a:noFill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B5C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B5CC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B5CC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B5CC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B5CC"/>
          </a:solidFill>
          <a:latin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B5CC"/>
          </a:solidFill>
          <a:latin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B5CC"/>
          </a:solidFill>
          <a:latin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B5CC"/>
          </a:solidFill>
          <a:latin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B5CC"/>
          </a:solidFill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lr>
          <a:srgbClr val="00A8CA"/>
        </a:buClr>
        <a:buSzPct val="65000"/>
        <a:buFont typeface="Wingdings" pitchFamily="2" charset="2"/>
        <a:buChar char="l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6858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>
            <a:lumMod val="75000"/>
          </a:schemeClr>
        </a:buClr>
        <a:buSzPct val="105000"/>
        <a:buFont typeface="Arial" panose="020B0604020202020204" pitchFamily="34" charset="0"/>
        <a:buChar char="•"/>
        <a:defRPr sz="2100">
          <a:solidFill>
            <a:schemeClr val="bg2"/>
          </a:solidFill>
          <a:latin typeface="+mn-lt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1800">
          <a:solidFill>
            <a:schemeClr val="bg2"/>
          </a:solidFill>
          <a:latin typeface="+mn-lt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>
            <a:lumMod val="75000"/>
          </a:schemeClr>
        </a:buClr>
        <a:buSzPct val="105000"/>
        <a:buFont typeface="Arial" panose="020B0604020202020204" pitchFamily="34" charset="0"/>
        <a:buChar char="•"/>
        <a:defRPr sz="1500">
          <a:solidFill>
            <a:schemeClr val="bg2"/>
          </a:solidFill>
          <a:latin typeface="+mn-lt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>
            <a:lumMod val="75000"/>
          </a:schemeClr>
        </a:buClr>
        <a:buSzPct val="105000"/>
        <a:buChar char="•"/>
        <a:defRPr sz="1500">
          <a:solidFill>
            <a:schemeClr val="bg2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>
            <a:lumMod val="75000"/>
          </a:schemeClr>
        </a:buClr>
        <a:buSzPct val="105000"/>
        <a:buChar char="•"/>
        <a:defRPr sz="1500">
          <a:solidFill>
            <a:schemeClr val="bg2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1500">
          <a:solidFill>
            <a:schemeClr val="bg2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1500">
          <a:solidFill>
            <a:schemeClr val="bg2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15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9572" y="1244605"/>
            <a:ext cx="10363200" cy="1143000"/>
          </a:xfrm>
        </p:spPr>
        <p:txBody>
          <a:bodyPr/>
          <a:lstStyle/>
          <a:p>
            <a:r>
              <a:rPr lang="en-GB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Community First Responder Involvement in </a:t>
            </a:r>
            <a:br>
              <a:rPr lang="en-GB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 of Hospital Cardiac Arrest </a:t>
            </a:r>
            <a:br>
              <a:rPr lang="en-GB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Northern Ireland</a:t>
            </a:r>
            <a:endParaRPr lang="en-US" sz="80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03972" y="3282461"/>
            <a:ext cx="8534400" cy="1752600"/>
          </a:xfrm>
        </p:spPr>
        <p:txBody>
          <a:bodyPr/>
          <a:lstStyle/>
          <a:p>
            <a:r>
              <a:rPr lang="en-US" dirty="0"/>
              <a:t>Julia Wolfe</a:t>
            </a:r>
          </a:p>
          <a:p>
            <a:r>
              <a:rPr lang="en-US" sz="1800" dirty="0"/>
              <a:t>Research and Development Manager</a:t>
            </a:r>
          </a:p>
        </p:txBody>
      </p:sp>
      <p:pic>
        <p:nvPicPr>
          <p:cNvPr id="2" name="Picture 1" descr="A red and white logo&#10;&#10;Description automatically generated">
            <a:extLst>
              <a:ext uri="{FF2B5EF4-FFF2-40B4-BE49-F238E27FC236}">
                <a16:creationId xmlns:a16="http://schemas.microsoft.com/office/drawing/2014/main" id="{0B4343CF-6554-2146-7169-9073C1F462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822" y="6031829"/>
            <a:ext cx="904762" cy="678572"/>
          </a:xfrm>
          <a:prstGeom prst="rect">
            <a:avLst/>
          </a:prstGeom>
        </p:spPr>
      </p:pic>
      <p:pic>
        <p:nvPicPr>
          <p:cNvPr id="3" name="Picture 2" descr="A person standing next to a sign&#10;&#10;Description automatically generated">
            <a:extLst>
              <a:ext uri="{FF2B5EF4-FFF2-40B4-BE49-F238E27FC236}">
                <a16:creationId xmlns:a16="http://schemas.microsoft.com/office/drawing/2014/main" id="{ECBFDCB7-7E1C-42C6-7D7F-D82A970EAD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718" y="6031829"/>
            <a:ext cx="1880906" cy="67857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6C0CA-C9C5-A0F0-AF41-313AC06B1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A9072-699A-BBBA-C0D6-533297FC3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087" y="1758462"/>
            <a:ext cx="2682239" cy="4237892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64% of the cases (n=86), CFRs arrived on scene before a NIAS response.  </a:t>
            </a:r>
            <a:endParaRPr lang="en-GB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en-GB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time of responders first arrival">
            <a:extLst>
              <a:ext uri="{FF2B5EF4-FFF2-40B4-BE49-F238E27FC236}">
                <a16:creationId xmlns:a16="http://schemas.microsoft.com/office/drawing/2014/main" id="{6F318D17-D2CA-DF31-B920-CA15D2543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8942" y="1134145"/>
            <a:ext cx="5755123" cy="4139543"/>
          </a:xfrm>
          <a:prstGeom prst="rect">
            <a:avLst/>
          </a:prstGeom>
        </p:spPr>
      </p:pic>
      <p:pic>
        <p:nvPicPr>
          <p:cNvPr id="5" name="Picture 4" descr="A red and white logo&#10;&#10;Description automatically generated">
            <a:extLst>
              <a:ext uri="{FF2B5EF4-FFF2-40B4-BE49-F238E27FC236}">
                <a16:creationId xmlns:a16="http://schemas.microsoft.com/office/drawing/2014/main" id="{BF011C3A-E19A-2720-4CC2-DBF9A2A06A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129" y="5898483"/>
            <a:ext cx="1076155" cy="807117"/>
          </a:xfrm>
          <a:prstGeom prst="rect">
            <a:avLst/>
          </a:prstGeom>
        </p:spPr>
      </p:pic>
      <p:pic>
        <p:nvPicPr>
          <p:cNvPr id="6" name="Picture 5" descr="A person standing next to a sign&#10;&#10;Description automatically generated">
            <a:extLst>
              <a:ext uri="{FF2B5EF4-FFF2-40B4-BE49-F238E27FC236}">
                <a16:creationId xmlns:a16="http://schemas.microsoft.com/office/drawing/2014/main" id="{AA4D2158-E917-8132-5039-6A28550F37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025" y="5898483"/>
            <a:ext cx="2237213" cy="80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55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6C0CA-C9C5-A0F0-AF41-313AC06B1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A9072-699A-BBBA-C0D6-533297FC3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4833" y="1388598"/>
            <a:ext cx="2637967" cy="4237892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the 135 patients attended, 12% (n=16) had a ROSC recorded on NIAS crew </a:t>
            </a: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records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these, 31% had CFRs arrive on scene within three to four minutes.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en-GB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7D6CEC-B706-BE79-DC74-7F2027CEF1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129" y="1295400"/>
            <a:ext cx="7064602" cy="4150861"/>
          </a:xfrm>
          <a:prstGeom prst="rect">
            <a:avLst/>
          </a:prstGeom>
        </p:spPr>
      </p:pic>
      <p:pic>
        <p:nvPicPr>
          <p:cNvPr id="6" name="Picture 5" descr="A red and white logo&#10;&#10;Description automatically generated">
            <a:extLst>
              <a:ext uri="{FF2B5EF4-FFF2-40B4-BE49-F238E27FC236}">
                <a16:creationId xmlns:a16="http://schemas.microsoft.com/office/drawing/2014/main" id="{DE25A1EF-21AE-6167-4F4E-0915EFF2B8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129" y="5898483"/>
            <a:ext cx="1076155" cy="807117"/>
          </a:xfrm>
          <a:prstGeom prst="rect">
            <a:avLst/>
          </a:prstGeom>
        </p:spPr>
      </p:pic>
      <p:pic>
        <p:nvPicPr>
          <p:cNvPr id="7" name="Picture 6" descr="A person standing next to a sign&#10;&#10;Description automatically generated">
            <a:extLst>
              <a:ext uri="{FF2B5EF4-FFF2-40B4-BE49-F238E27FC236}">
                <a16:creationId xmlns:a16="http://schemas.microsoft.com/office/drawing/2014/main" id="{52B7CF26-D3A4-4B80-3B39-652807073E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025" y="5898483"/>
            <a:ext cx="2237213" cy="80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970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6C0CA-C9C5-A0F0-AF41-313AC06B1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A9072-699A-BBBA-C0D6-533297FC3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477108"/>
            <a:ext cx="9884898" cy="4237892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Small sample size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Missing data - </a:t>
            </a:r>
            <a:r>
              <a:rPr lang="en-GB" sz="2200" dirty="0"/>
              <a:t>level of completeness</a:t>
            </a:r>
            <a:endParaRPr lang="en-GB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Retrospective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2200" dirty="0">
                <a:latin typeface="+mj-lt"/>
              </a:rPr>
              <a:t>No method to compare the total number of records received against the total number of OHCA patients attended by CFRs</a:t>
            </a:r>
            <a:endParaRPr lang="en-GB" sz="2200" dirty="0"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red and white logo&#10;&#10;Description automatically generated">
            <a:extLst>
              <a:ext uri="{FF2B5EF4-FFF2-40B4-BE49-F238E27FC236}">
                <a16:creationId xmlns:a16="http://schemas.microsoft.com/office/drawing/2014/main" id="{621ACC20-B6DE-2D4F-5F78-A09A453F6D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129" y="5898483"/>
            <a:ext cx="1076155" cy="807117"/>
          </a:xfrm>
          <a:prstGeom prst="rect">
            <a:avLst/>
          </a:prstGeom>
        </p:spPr>
      </p:pic>
      <p:pic>
        <p:nvPicPr>
          <p:cNvPr id="5" name="Picture 4" descr="A person standing next to a sign&#10;&#10;Description automatically generated">
            <a:extLst>
              <a:ext uri="{FF2B5EF4-FFF2-40B4-BE49-F238E27FC236}">
                <a16:creationId xmlns:a16="http://schemas.microsoft.com/office/drawing/2014/main" id="{EADCDF90-88DA-73F4-E307-F1E1D5EDCC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025" y="5898483"/>
            <a:ext cx="2237213" cy="80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567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6C0CA-C9C5-A0F0-AF41-313AC06B1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A9072-699A-BBBA-C0D6-533297FC3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477108"/>
            <a:ext cx="9884898" cy="4237892"/>
          </a:xfrm>
        </p:spPr>
        <p:txBody>
          <a:bodyPr/>
          <a:lstStyle/>
          <a:p>
            <a:r>
              <a:rPr lang="en-GB" sz="2000" dirty="0"/>
              <a:t>First overview of CFR involvement in OHCA in NI</a:t>
            </a:r>
          </a:p>
          <a:p>
            <a:endParaRPr lang="en-GB" sz="2000" dirty="0"/>
          </a:p>
          <a:p>
            <a:r>
              <a:rPr lang="en-GB" sz="2000" dirty="0"/>
              <a:t>Funded by NICHS, in collaboration QUB</a:t>
            </a:r>
          </a:p>
          <a:p>
            <a:endParaRPr lang="en-GB" sz="2000" dirty="0"/>
          </a:p>
          <a:p>
            <a:r>
              <a:rPr lang="en-GB" sz="2000" dirty="0"/>
              <a:t>Future projects will be designed to address limitations </a:t>
            </a:r>
          </a:p>
          <a:p>
            <a:endParaRPr lang="en-GB" sz="2000" dirty="0"/>
          </a:p>
          <a:p>
            <a:r>
              <a:rPr lang="en-GB" sz="2000" dirty="0"/>
              <a:t>Future analysis: </a:t>
            </a:r>
          </a:p>
          <a:p>
            <a:pPr lvl="1"/>
            <a:r>
              <a:rPr lang="en-GB" sz="2200" dirty="0"/>
              <a:t>exploring the effectiveness of CFR involvement</a:t>
            </a:r>
          </a:p>
          <a:p>
            <a:pPr lvl="1"/>
            <a:r>
              <a:rPr lang="en-GB" sz="2200" dirty="0"/>
              <a:t>the perceptions of CFR volunteers themselves and those they serve in their community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red and white logo&#10;&#10;Description automatically generated">
            <a:extLst>
              <a:ext uri="{FF2B5EF4-FFF2-40B4-BE49-F238E27FC236}">
                <a16:creationId xmlns:a16="http://schemas.microsoft.com/office/drawing/2014/main" id="{909E97E8-45B1-386B-8B72-BDFE2CD3C3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129" y="5898483"/>
            <a:ext cx="1076155" cy="807117"/>
          </a:xfrm>
          <a:prstGeom prst="rect">
            <a:avLst/>
          </a:prstGeom>
        </p:spPr>
      </p:pic>
      <p:pic>
        <p:nvPicPr>
          <p:cNvPr id="5" name="Picture 4" descr="A person standing next to a sign&#10;&#10;Description automatically generated">
            <a:extLst>
              <a:ext uri="{FF2B5EF4-FFF2-40B4-BE49-F238E27FC236}">
                <a16:creationId xmlns:a16="http://schemas.microsoft.com/office/drawing/2014/main" id="{287D34F1-F05C-9EEB-819A-4EA07ACD81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025" y="5898483"/>
            <a:ext cx="2237213" cy="80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169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333A428-935E-85A2-5CB6-5FB5DC86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10363200" cy="1143000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3" name="Picture 2" descr="A map of the world with different colored circles&amp;#xA;&amp;#xA;Description automatically generated">
            <a:extLst>
              <a:ext uri="{FF2B5EF4-FFF2-40B4-BE49-F238E27FC236}">
                <a16:creationId xmlns:a16="http://schemas.microsoft.com/office/drawing/2014/main" id="{1C6B0754-808B-FF10-359A-1525960FE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491" y="1646068"/>
            <a:ext cx="4802909" cy="3962400"/>
          </a:xfrm>
          <a:prstGeom prst="rect">
            <a:avLst/>
          </a:prstGeom>
          <a:noFill/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8833675-EF68-0EC7-6E4C-B7543619BE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9879" y="909221"/>
            <a:ext cx="5588000" cy="4506158"/>
          </a:xfrm>
        </p:spPr>
        <p:txBody>
          <a:bodyPr wrap="square" anchor="t">
            <a:normAutofit lnSpcReduction="10000"/>
          </a:bodyPr>
          <a:lstStyle/>
          <a:p>
            <a:r>
              <a:rPr lang="en-US" dirty="0"/>
              <a:t>Any questions?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research@nias.hscni.net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     @JuliaMilesWolfe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Emma McCorkell</a:t>
            </a:r>
            <a:r>
              <a:rPr lang="en-GB" sz="18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Julia Wolfe</a:t>
            </a:r>
            <a:r>
              <a:rPr lang="en-GB" sz="18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Stephanie Leckey</a:t>
            </a:r>
            <a:r>
              <a:rPr lang="en-GB" sz="18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Michael Allen</a:t>
            </a:r>
            <a:r>
              <a:rPr lang="en-GB" sz="18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Simon Fell</a:t>
            </a:r>
            <a:r>
              <a:rPr lang="en-GB" sz="18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Amy Sealey</a:t>
            </a:r>
            <a:r>
              <a:rPr lang="en-GB" sz="18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Dr Aleksandar Novakovic</a:t>
            </a:r>
            <a:r>
              <a:rPr lang="en-GB" sz="18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Professor Adele Marshall</a:t>
            </a:r>
            <a:r>
              <a:rPr lang="en-GB" sz="18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1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Northern Ireland Ambulance Service Health and Social Care Trust, 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Queen’s University Belfast</a:t>
            </a:r>
            <a:endParaRPr lang="en-US" sz="1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2D5B33-D1EF-AD38-5CF0-8AB936A73A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9321" y="2318551"/>
            <a:ext cx="351407" cy="351407"/>
          </a:xfrm>
          <a:prstGeom prst="rect">
            <a:avLst/>
          </a:prstGeom>
        </p:spPr>
      </p:pic>
      <p:pic>
        <p:nvPicPr>
          <p:cNvPr id="9" name="Picture 8" descr="A red and white logo&amp;#xA;&amp;#xA;Description automatically generated">
            <a:extLst>
              <a:ext uri="{FF2B5EF4-FFF2-40B4-BE49-F238E27FC236}">
                <a16:creationId xmlns:a16="http://schemas.microsoft.com/office/drawing/2014/main" id="{F7A3F82E-09A7-AC2A-5370-8F37FC7543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129" y="5898483"/>
            <a:ext cx="1076155" cy="807117"/>
          </a:xfrm>
          <a:prstGeom prst="rect">
            <a:avLst/>
          </a:prstGeom>
        </p:spPr>
      </p:pic>
      <p:pic>
        <p:nvPicPr>
          <p:cNvPr id="11" name="Picture 10" descr="A person standing next to a sign&amp;#xA;&amp;#xA;Description automatically generated">
            <a:extLst>
              <a:ext uri="{FF2B5EF4-FFF2-40B4-BE49-F238E27FC236}">
                <a16:creationId xmlns:a16="http://schemas.microsoft.com/office/drawing/2014/main" id="{5AE4C8F6-17C1-2CD1-1358-8B525AC7A3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025" y="5898483"/>
            <a:ext cx="2237213" cy="80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382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6C0CA-C9C5-A0F0-AF41-313AC06B1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Out of Hospital Cardiac Arrest (OHCA)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A9072-699A-BBBA-C0D6-533297FC3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47800"/>
            <a:ext cx="5800078" cy="3962400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5-year retrospective review of </a:t>
            </a:r>
            <a:r>
              <a:rPr lang="en-GB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GB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HCA in NI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 2018 and Dec 2022</a:t>
            </a:r>
            <a:endParaRPr lang="en-GB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Funded by Northern Ireland Chest Heart and Stroke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collaboration with Queen’s University Belfast </a:t>
            </a:r>
            <a:endParaRPr lang="en-GB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 descr="A red and white logo&#10;&#10;Description automatically generated">
            <a:extLst>
              <a:ext uri="{FF2B5EF4-FFF2-40B4-BE49-F238E27FC236}">
                <a16:creationId xmlns:a16="http://schemas.microsoft.com/office/drawing/2014/main" id="{1DCE028E-6725-84E5-2D25-944BE038A7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129" y="5898483"/>
            <a:ext cx="1076155" cy="807117"/>
          </a:xfrm>
          <a:prstGeom prst="rect">
            <a:avLst/>
          </a:prstGeom>
        </p:spPr>
      </p:pic>
      <p:pic>
        <p:nvPicPr>
          <p:cNvPr id="7" name="Picture 6" descr="A person standing next to a sign&#10;&#10;Description automatically generated">
            <a:extLst>
              <a:ext uri="{FF2B5EF4-FFF2-40B4-BE49-F238E27FC236}">
                <a16:creationId xmlns:a16="http://schemas.microsoft.com/office/drawing/2014/main" id="{375CF17C-8F43-E8F2-2997-EDC376FD35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025" y="5898483"/>
            <a:ext cx="2237213" cy="807117"/>
          </a:xfrm>
          <a:prstGeom prst="rect">
            <a:avLst/>
          </a:prstGeom>
        </p:spPr>
      </p:pic>
      <p:pic>
        <p:nvPicPr>
          <p:cNvPr id="9" name="Picture 8" descr="Two women walking on a street&#10;&#10;Description automatically generated">
            <a:extLst>
              <a:ext uri="{FF2B5EF4-FFF2-40B4-BE49-F238E27FC236}">
                <a16:creationId xmlns:a16="http://schemas.microsoft.com/office/drawing/2014/main" id="{F60861E2-67CE-C238-5AED-A86421DC81F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0" b="3757"/>
          <a:stretch/>
        </p:blipFill>
        <p:spPr>
          <a:xfrm>
            <a:off x="7391883" y="1218090"/>
            <a:ext cx="2920710" cy="442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409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6C0CA-C9C5-A0F0-AF41-313AC06B1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Out of Hospital Cardiac Arrest (OHCA)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A9072-699A-BBBA-C0D6-533297FC3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77108"/>
            <a:ext cx="11379200" cy="4237892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GB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person’s heart suddenly stops beating, leading to a collapse, outside a hospital setting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it is not treated within the first few minutes, the person will die </a:t>
            </a:r>
            <a:endParaRPr lang="en-GB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Chain of Survival highlights the lifesaving steps that need to happen </a:t>
            </a:r>
            <a:endParaRPr lang="en-US" sz="2200" dirty="0"/>
          </a:p>
        </p:txBody>
      </p:sp>
      <p:pic>
        <p:nvPicPr>
          <p:cNvPr id="4" name="Picture 3" descr="The chain of survival for CPR">
            <a:extLst>
              <a:ext uri="{FF2B5EF4-FFF2-40B4-BE49-F238E27FC236}">
                <a16:creationId xmlns:a16="http://schemas.microsoft.com/office/drawing/2014/main" id="{604179AB-5CE7-C692-0D4A-D65D979C6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057" y="3349087"/>
            <a:ext cx="4764453" cy="2031805"/>
          </a:xfrm>
          <a:prstGeom prst="rect">
            <a:avLst/>
          </a:prstGeom>
        </p:spPr>
      </p:pic>
      <p:pic>
        <p:nvPicPr>
          <p:cNvPr id="5" name="Picture 4" descr="A red and white logo&#10;&#10;Description automatically generated">
            <a:extLst>
              <a:ext uri="{FF2B5EF4-FFF2-40B4-BE49-F238E27FC236}">
                <a16:creationId xmlns:a16="http://schemas.microsoft.com/office/drawing/2014/main" id="{DB3CBF66-85AA-7B11-3D26-2ED70FEDCB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129" y="5898483"/>
            <a:ext cx="1076155" cy="807117"/>
          </a:xfrm>
          <a:prstGeom prst="rect">
            <a:avLst/>
          </a:prstGeom>
        </p:spPr>
      </p:pic>
      <p:pic>
        <p:nvPicPr>
          <p:cNvPr id="6" name="Picture 5" descr="A person standing next to a sign&#10;&#10;Description automatically generated">
            <a:extLst>
              <a:ext uri="{FF2B5EF4-FFF2-40B4-BE49-F238E27FC236}">
                <a16:creationId xmlns:a16="http://schemas.microsoft.com/office/drawing/2014/main" id="{29DD9CEC-01C9-D8CF-FAF8-96702E46BC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025" y="5898483"/>
            <a:ext cx="2237213" cy="80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715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6C0CA-C9C5-A0F0-AF41-313AC06B1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Community First Responders (CFRs)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A9072-699A-BBBA-C0D6-533297FC3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99822"/>
            <a:ext cx="4989342" cy="3258355"/>
          </a:xfrm>
        </p:spPr>
        <p:txBody>
          <a:bodyPr/>
          <a:lstStyle/>
          <a:p>
            <a:r>
              <a:rPr lang="en-GB" sz="2200" dirty="0">
                <a:latin typeface="Arial" panose="020B0604020202020204" pitchFamily="34" charset="0"/>
                <a:ea typeface="Calibri" panose="020F0502020204030204" pitchFamily="34" charset="0"/>
              </a:rPr>
              <a:t>V</a:t>
            </a:r>
            <a:r>
              <a:rPr lang="en-GB" sz="2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olunteers trained by NIAS</a:t>
            </a:r>
            <a:endParaRPr lang="en-GB" sz="22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n-GB" sz="2200" dirty="0">
                <a:latin typeface="Arial" panose="020B0604020202020204" pitchFamily="34" charset="0"/>
                <a:ea typeface="Calibri" panose="020F0502020204030204" pitchFamily="34" charset="0"/>
              </a:rPr>
              <a:t>B</a:t>
            </a:r>
            <a:r>
              <a:rPr lang="en-GB" sz="2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ased within their own communities, they often arrive on scene prior to an emergency ambulance</a:t>
            </a:r>
          </a:p>
          <a:p>
            <a:r>
              <a:rPr lang="en-GB" sz="2200" dirty="0">
                <a:latin typeface="Arial" panose="020B0604020202020204" pitchFamily="34" charset="0"/>
                <a:ea typeface="Calibri" panose="020F0502020204030204" pitchFamily="34" charset="0"/>
              </a:rPr>
              <a:t>Im</a:t>
            </a:r>
            <a:r>
              <a:rPr lang="en-GB" sz="2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mediate lifesaving measures</a:t>
            </a:r>
          </a:p>
          <a:p>
            <a:r>
              <a:rPr lang="en-GB" sz="2200" dirty="0">
                <a:latin typeface="Arial" panose="020B0604020202020204" pitchFamily="34" charset="0"/>
                <a:ea typeface="Calibri" panose="020F0502020204030204" pitchFamily="34" charset="0"/>
              </a:rPr>
              <a:t>4</a:t>
            </a:r>
            <a:r>
              <a:rPr lang="en-GB" sz="2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00 CFR volunteers across 22 schemes</a:t>
            </a:r>
          </a:p>
          <a:p>
            <a:r>
              <a:rPr lang="en-GB" sz="2200" dirty="0">
                <a:latin typeface="Arial" panose="020B0604020202020204" pitchFamily="34" charset="0"/>
                <a:ea typeface="Calibri" panose="020F0502020204030204" pitchFamily="34" charset="0"/>
              </a:rPr>
              <a:t>C</a:t>
            </a:r>
            <a:r>
              <a:rPr lang="en-GB" sz="2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omplement the response of NIAS</a:t>
            </a:r>
            <a:endParaRPr lang="en-US" sz="2200" dirty="0"/>
          </a:p>
        </p:txBody>
      </p:sp>
      <p:pic>
        <p:nvPicPr>
          <p:cNvPr id="5" name="Picture 4" descr="A person in a yellow vest opening a door&#10;&#10;Description automatically generated">
            <a:extLst>
              <a:ext uri="{FF2B5EF4-FFF2-40B4-BE49-F238E27FC236}">
                <a16:creationId xmlns:a16="http://schemas.microsoft.com/office/drawing/2014/main" id="{FC85B6CE-0119-B3F3-2F7A-84A59DFC06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334" y="2252583"/>
            <a:ext cx="4133408" cy="1973188"/>
          </a:xfrm>
          <a:prstGeom prst="rect">
            <a:avLst/>
          </a:prstGeom>
        </p:spPr>
      </p:pic>
      <p:pic>
        <p:nvPicPr>
          <p:cNvPr id="7" name="Picture 6" descr="A red and white logo&#10;&#10;Description automatically generated">
            <a:extLst>
              <a:ext uri="{FF2B5EF4-FFF2-40B4-BE49-F238E27FC236}">
                <a16:creationId xmlns:a16="http://schemas.microsoft.com/office/drawing/2014/main" id="{1793EEAF-F13F-8415-4DB9-CE98DF30E6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129" y="5898483"/>
            <a:ext cx="1076155" cy="807117"/>
          </a:xfrm>
          <a:prstGeom prst="rect">
            <a:avLst/>
          </a:prstGeom>
        </p:spPr>
      </p:pic>
      <p:pic>
        <p:nvPicPr>
          <p:cNvPr id="8" name="Picture 7" descr="A person standing next to a sign&#10;&#10;Description automatically generated">
            <a:extLst>
              <a:ext uri="{FF2B5EF4-FFF2-40B4-BE49-F238E27FC236}">
                <a16:creationId xmlns:a16="http://schemas.microsoft.com/office/drawing/2014/main" id="{72C4BB1E-0F60-6746-E312-8A4F973DDD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025" y="5898483"/>
            <a:ext cx="2237213" cy="80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726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6C0CA-C9C5-A0F0-AF41-313AC06B1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A9072-699A-BBBA-C0D6-533297FC3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77108"/>
            <a:ext cx="3821723" cy="4237892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explore </a:t>
            </a:r>
            <a:r>
              <a:rPr lang="en-GB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CFR records </a:t>
            </a:r>
            <a:r>
              <a:rPr lang="en-GB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measure the impact they have on the chain of survival in NI</a:t>
            </a:r>
            <a:endParaRPr lang="en-GB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Map showing locations of Community First responders">
            <a:extLst>
              <a:ext uri="{FF2B5EF4-FFF2-40B4-BE49-F238E27FC236}">
                <a16:creationId xmlns:a16="http://schemas.microsoft.com/office/drawing/2014/main" id="{02B548B2-0AE5-10BF-C320-CB8727F05E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7"/>
          <a:stretch/>
        </p:blipFill>
        <p:spPr>
          <a:xfrm>
            <a:off x="5157764" y="661182"/>
            <a:ext cx="5725942" cy="4727564"/>
          </a:xfrm>
          <a:prstGeom prst="rect">
            <a:avLst/>
          </a:prstGeom>
        </p:spPr>
      </p:pic>
      <p:pic>
        <p:nvPicPr>
          <p:cNvPr id="8" name="Picture 7" descr="A red and white logo&#10;&#10;Description automatically generated">
            <a:extLst>
              <a:ext uri="{FF2B5EF4-FFF2-40B4-BE49-F238E27FC236}">
                <a16:creationId xmlns:a16="http://schemas.microsoft.com/office/drawing/2014/main" id="{642112AA-540C-D5A2-4CEF-DDDEBD951F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129" y="5898483"/>
            <a:ext cx="1076155" cy="807117"/>
          </a:xfrm>
          <a:prstGeom prst="rect">
            <a:avLst/>
          </a:prstGeom>
        </p:spPr>
      </p:pic>
      <p:pic>
        <p:nvPicPr>
          <p:cNvPr id="9" name="Picture 8" descr="A person standing next to a sign&#10;&#10;Description automatically generated">
            <a:extLst>
              <a:ext uri="{FF2B5EF4-FFF2-40B4-BE49-F238E27FC236}">
                <a16:creationId xmlns:a16="http://schemas.microsoft.com/office/drawing/2014/main" id="{3F25BFF3-CC89-F046-37BC-25C6D1A7C1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025" y="5898483"/>
            <a:ext cx="2237213" cy="80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645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6C0CA-C9C5-A0F0-AF41-313AC06B1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A9072-699A-BBBA-C0D6-533297FC3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477108"/>
            <a:ext cx="9884898" cy="4237892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GB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etrospective review of OHCA CFR records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January 2018 and March 2023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was manually extracted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</a:t>
            </a:r>
            <a:r>
              <a:rPr lang="en-GB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scriptive statistical analysis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corresponding records of the NIAS crews in attendance were also examined to extract Return of Spontaneous Circulation (ROSC) data</a:t>
            </a:r>
            <a:endParaRPr lang="en-GB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red and white logo&#10;&#10;Description automatically generated">
            <a:extLst>
              <a:ext uri="{FF2B5EF4-FFF2-40B4-BE49-F238E27FC236}">
                <a16:creationId xmlns:a16="http://schemas.microsoft.com/office/drawing/2014/main" id="{7D19B34E-DB2A-85BC-9D40-C049E3DDCF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129" y="5898483"/>
            <a:ext cx="1076155" cy="807117"/>
          </a:xfrm>
          <a:prstGeom prst="rect">
            <a:avLst/>
          </a:prstGeom>
        </p:spPr>
      </p:pic>
      <p:pic>
        <p:nvPicPr>
          <p:cNvPr id="5" name="Picture 4" descr="A person standing next to a sign&#10;&#10;Description automatically generated">
            <a:extLst>
              <a:ext uri="{FF2B5EF4-FFF2-40B4-BE49-F238E27FC236}">
                <a16:creationId xmlns:a16="http://schemas.microsoft.com/office/drawing/2014/main" id="{D9EB4D9B-FC88-6A6F-30E8-FC5079F282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025" y="5898483"/>
            <a:ext cx="2237213" cy="8071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892D32-F580-0436-CB4F-787049242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2395" y="800751"/>
            <a:ext cx="3858349" cy="262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568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6C0CA-C9C5-A0F0-AF41-313AC06B1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A9072-699A-BBBA-C0D6-533297FC3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477108"/>
            <a:ext cx="4672613" cy="4237892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Between January 2018 and March 2023, 135 records were completed by CFRs for OHCA calls they attended.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Schemes stood down due to the Covid-19 pandemic. </a:t>
            </a:r>
            <a:endParaRPr lang="en-GB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red and white logo&#10;&#10;Description automatically generated">
            <a:extLst>
              <a:ext uri="{FF2B5EF4-FFF2-40B4-BE49-F238E27FC236}">
                <a16:creationId xmlns:a16="http://schemas.microsoft.com/office/drawing/2014/main" id="{C8616D25-493C-E1C1-7750-7D0DB1283B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129" y="5898483"/>
            <a:ext cx="1076155" cy="807117"/>
          </a:xfrm>
          <a:prstGeom prst="rect">
            <a:avLst/>
          </a:prstGeom>
        </p:spPr>
      </p:pic>
      <p:pic>
        <p:nvPicPr>
          <p:cNvPr id="5" name="Picture 4" descr="A person standing next to a sign&#10;&#10;Description automatically generated">
            <a:extLst>
              <a:ext uri="{FF2B5EF4-FFF2-40B4-BE49-F238E27FC236}">
                <a16:creationId xmlns:a16="http://schemas.microsoft.com/office/drawing/2014/main" id="{6E984E13-7D9A-9540-4CE6-96B8733F65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025" y="5898483"/>
            <a:ext cx="2237213" cy="807117"/>
          </a:xfrm>
          <a:prstGeom prst="rect">
            <a:avLst/>
          </a:prstGeom>
        </p:spPr>
      </p:pic>
      <p:pic>
        <p:nvPicPr>
          <p:cNvPr id="6" name="Picture 5" descr="Graph showing numbers of community responses">
            <a:extLst>
              <a:ext uri="{FF2B5EF4-FFF2-40B4-BE49-F238E27FC236}">
                <a16:creationId xmlns:a16="http://schemas.microsoft.com/office/drawing/2014/main" id="{E030E8A5-3518-EA5E-0E02-5397E03B19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3644" y="618320"/>
            <a:ext cx="6188755" cy="405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874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6C0CA-C9C5-A0F0-AF41-313AC06B1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A9072-699A-BBBA-C0D6-533297FC3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0025" y="1622290"/>
            <a:ext cx="3232565" cy="4237892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Majority of OHCAs took place at home or in a place of residence (76%)</a:t>
            </a:r>
            <a:endParaRPr lang="en-GB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en-GB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red and white logo&#10;&#10;Description automatically generated">
            <a:extLst>
              <a:ext uri="{FF2B5EF4-FFF2-40B4-BE49-F238E27FC236}">
                <a16:creationId xmlns:a16="http://schemas.microsoft.com/office/drawing/2014/main" id="{D62F9293-F0B3-D2A6-1691-94EE759A1B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129" y="5898483"/>
            <a:ext cx="1076155" cy="807117"/>
          </a:xfrm>
          <a:prstGeom prst="rect">
            <a:avLst/>
          </a:prstGeom>
        </p:spPr>
      </p:pic>
      <p:pic>
        <p:nvPicPr>
          <p:cNvPr id="6" name="Picture 5" descr="A person standing next to a sign&#10;&#10;Description automatically generated">
            <a:extLst>
              <a:ext uri="{FF2B5EF4-FFF2-40B4-BE49-F238E27FC236}">
                <a16:creationId xmlns:a16="http://schemas.microsoft.com/office/drawing/2014/main" id="{C835E1D6-52F7-C3CF-6DF1-330DEA4EDC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025" y="5898483"/>
            <a:ext cx="2237213" cy="807117"/>
          </a:xfrm>
          <a:prstGeom prst="rect">
            <a:avLst/>
          </a:prstGeom>
        </p:spPr>
      </p:pic>
      <p:pic>
        <p:nvPicPr>
          <p:cNvPr id="7" name="Picture 6" descr="location of responses">
            <a:extLst>
              <a:ext uri="{FF2B5EF4-FFF2-40B4-BE49-F238E27FC236}">
                <a16:creationId xmlns:a16="http://schemas.microsoft.com/office/drawing/2014/main" id="{ACA467C9-A9EA-6CB1-144D-11FFB365D1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9001" y="1622290"/>
            <a:ext cx="5742930" cy="375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455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6C0CA-C9C5-A0F0-AF41-313AC06B1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A9072-699A-BBBA-C0D6-533297FC3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3824" y="351774"/>
            <a:ext cx="8176334" cy="1714892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Almost two thirds of the OHCA patients were male (n=90)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65% above than 60 years old</a:t>
            </a:r>
            <a:endParaRPr lang="en-GB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Male female split">
            <a:extLst>
              <a:ext uri="{FF2B5EF4-FFF2-40B4-BE49-F238E27FC236}">
                <a16:creationId xmlns:a16="http://schemas.microsoft.com/office/drawing/2014/main" id="{3BDDA273-366D-C58D-3D4C-41E57C93C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693" y="2285237"/>
            <a:ext cx="5580018" cy="3363543"/>
          </a:xfrm>
          <a:prstGeom prst="rect">
            <a:avLst/>
          </a:prstGeom>
        </p:spPr>
      </p:pic>
      <p:pic>
        <p:nvPicPr>
          <p:cNvPr id="5" name="Picture 4" descr="A red and white logo&#10;&#10;Description automatically generated">
            <a:extLst>
              <a:ext uri="{FF2B5EF4-FFF2-40B4-BE49-F238E27FC236}">
                <a16:creationId xmlns:a16="http://schemas.microsoft.com/office/drawing/2014/main" id="{42402023-CC46-8BDD-A78E-C1AC399B99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129" y="5898483"/>
            <a:ext cx="1076155" cy="807117"/>
          </a:xfrm>
          <a:prstGeom prst="rect">
            <a:avLst/>
          </a:prstGeom>
        </p:spPr>
      </p:pic>
      <p:pic>
        <p:nvPicPr>
          <p:cNvPr id="6" name="Picture 5" descr="A person standing next to a sign&#10;&#10;Description automatically generated">
            <a:extLst>
              <a:ext uri="{FF2B5EF4-FFF2-40B4-BE49-F238E27FC236}">
                <a16:creationId xmlns:a16="http://schemas.microsoft.com/office/drawing/2014/main" id="{A01D2261-4C3C-61F5-0016-E97B224A3D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025" y="5898483"/>
            <a:ext cx="2237213" cy="807117"/>
          </a:xfrm>
          <a:prstGeom prst="rect">
            <a:avLst/>
          </a:prstGeom>
        </p:spPr>
      </p:pic>
      <p:pic>
        <p:nvPicPr>
          <p:cNvPr id="9" name="Picture 8" descr="Age of patients shown in a graph">
            <a:extLst>
              <a:ext uri="{FF2B5EF4-FFF2-40B4-BE49-F238E27FC236}">
                <a16:creationId xmlns:a16="http://schemas.microsoft.com/office/drawing/2014/main" id="{ED0EF085-584B-939B-CC30-AE6290BFD1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9665" y="2285237"/>
            <a:ext cx="5135264" cy="336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477774"/>
      </p:ext>
    </p:extLst>
  </p:cSld>
  <p:clrMapOvr>
    <a:masterClrMapping/>
  </p:clrMapOvr>
</p:sld>
</file>

<file path=ppt/theme/theme1.xml><?xml version="1.0" encoding="utf-8"?>
<a:theme xmlns:a="http://schemas.openxmlformats.org/drawingml/2006/main" name="NIAS_template2">
  <a:themeElements>
    <a:clrScheme name="NIAS_template2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NIAS_template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NIAS_template2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AS_template2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AS_template2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AS_template2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AS_template2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NIAS_template2</Template>
  <TotalTime>334</TotalTime>
  <Words>464</Words>
  <Application>Microsoft Office PowerPoint</Application>
  <PresentationFormat>Widescreen</PresentationFormat>
  <Paragraphs>66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NIAS_template2</vt:lpstr>
      <vt:lpstr>Community First Responder Involvement in  Out of Hospital Cardiac Arrest  in Northern Ireland</vt:lpstr>
      <vt:lpstr>Out of Hospital Cardiac Arrest (OHCA) study</vt:lpstr>
      <vt:lpstr>Out of Hospital Cardiac Arrest (OHCA) </vt:lpstr>
      <vt:lpstr>Community First Responders (CFRs) </vt:lpstr>
      <vt:lpstr>Aim</vt:lpstr>
      <vt:lpstr>Methods</vt:lpstr>
      <vt:lpstr>Results</vt:lpstr>
      <vt:lpstr>Results</vt:lpstr>
      <vt:lpstr>Results</vt:lpstr>
      <vt:lpstr>Results</vt:lpstr>
      <vt:lpstr>Results</vt:lpstr>
      <vt:lpstr>Limitations</vt:lpstr>
      <vt:lpstr>Conclusion</vt:lpstr>
      <vt:lpstr>Thank you</vt:lpstr>
    </vt:vector>
  </TitlesOfParts>
  <Company>NIAS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dhenry</dc:creator>
  <cp:lastModifiedBy>McNeice, Julia</cp:lastModifiedBy>
  <cp:revision>76</cp:revision>
  <dcterms:created xsi:type="dcterms:W3CDTF">2009-12-18T15:44:20Z</dcterms:created>
  <dcterms:modified xsi:type="dcterms:W3CDTF">2024-10-03T12:34:57Z</dcterms:modified>
</cp:coreProperties>
</file>