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23"/>
  </p:notesMasterIdLst>
  <p:handoutMasterIdLst>
    <p:handoutMasterId r:id="rId24"/>
  </p:handoutMasterIdLst>
  <p:sldIdLst>
    <p:sldId id="269" r:id="rId2"/>
    <p:sldId id="289" r:id="rId3"/>
    <p:sldId id="287" r:id="rId4"/>
    <p:sldId id="285" r:id="rId5"/>
    <p:sldId id="288" r:id="rId6"/>
    <p:sldId id="257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8" r:id="rId15"/>
    <p:sldId id="265" r:id="rId16"/>
    <p:sldId id="271" r:id="rId17"/>
    <p:sldId id="266" r:id="rId18"/>
    <p:sldId id="272" r:id="rId19"/>
    <p:sldId id="290" r:id="rId20"/>
    <p:sldId id="278" r:id="rId21"/>
    <p:sldId id="279" r:id="rId22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CB4"/>
    <a:srgbClr val="003399"/>
    <a:srgbClr val="E4761C"/>
    <a:srgbClr val="FF9900"/>
    <a:srgbClr val="FF9933"/>
    <a:srgbClr val="955C4D"/>
    <a:srgbClr val="CC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3" autoAdjust="0"/>
    <p:restoredTop sz="86467" autoAdjust="0"/>
  </p:normalViewPr>
  <p:slideViewPr>
    <p:cSldViewPr>
      <p:cViewPr varScale="1">
        <p:scale>
          <a:sx n="54" d="100"/>
          <a:sy n="54" d="100"/>
        </p:scale>
        <p:origin x="412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FEA435E-B152-BFC4-5389-8FB693269E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AC745FB-E5C8-30C5-9DFC-E0D1774038F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75453BF1-F921-3978-165F-CB35B402A07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832E3531-F369-D6F0-AC1E-F2F1BF5244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4DC739-F06A-4AF0-8F11-DBB347EB8C8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E3D8AD-6457-768F-DC8D-0C45DA69D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4149D-D704-EFE2-6F63-AF0420C32F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029BA4-6A56-4872-8A0D-99A2E314F98A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671BB7-8D1E-DBDF-B6D5-E40277D582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08825C-7828-2AFA-98DB-FD1855513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B96D6-D1C4-58F1-417B-93D491204F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6F2E1-9674-F50A-6139-9A30FE10C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C00962-1308-47AB-A64C-F5E74F48C3B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D567D6E-455C-4DCD-3F20-B5343E6708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7E0DE8ED-2855-C22B-0F1E-4C74EBC2A5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/>
              <a:t> </a:t>
            </a:r>
            <a:endParaRPr lang="en-GB" altLang="en-US"/>
          </a:p>
          <a:p>
            <a:endParaRPr lang="en-GB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79E92CE-83BB-3F0F-CAF7-DB9A4FE6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3C0DA3-1BF3-4459-98FB-F8301835A7FE}" type="slidenum">
              <a:rPr lang="en-GB" altLang="en-US" b="1" u="sng" smtClean="0">
                <a:latin typeface="Arial" panose="020B0604020202020204" pitchFamily="34" charset="0"/>
              </a:rPr>
              <a:pPr/>
              <a:t>1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9ED034F-7F06-1A4E-2158-C1A5367D65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8D63D80-6599-C66B-CDC7-1704AA1B3A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400" b="1">
                <a:solidFill>
                  <a:srgbClr val="000000"/>
                </a:solidFill>
              </a:rPr>
              <a:t>32%</a:t>
            </a:r>
            <a:r>
              <a:rPr lang="en-GB" altLang="en-US" sz="1400">
                <a:solidFill>
                  <a:srgbClr val="000000"/>
                </a:solidFill>
              </a:rPr>
              <a:t> reported that they were not aware of the Take 5 message.</a:t>
            </a:r>
          </a:p>
          <a:p>
            <a:r>
              <a:rPr lang="en-GB" altLang="en-US" sz="1400">
                <a:solidFill>
                  <a:srgbClr val="000000"/>
                </a:solidFill>
              </a:rPr>
              <a:t>31% reported that they had head of it but were unaware of the specifics</a:t>
            </a:r>
          </a:p>
          <a:p>
            <a:r>
              <a:rPr lang="en-GB" altLang="en-US" sz="1400">
                <a:solidFill>
                  <a:srgbClr val="000000"/>
                </a:solidFill>
              </a:rPr>
              <a:t>17% reported that they were aware of it but never used it</a:t>
            </a:r>
          </a:p>
          <a:p>
            <a:r>
              <a:rPr lang="en-GB" altLang="en-US" sz="1400">
                <a:solidFill>
                  <a:srgbClr val="000000"/>
                </a:solidFill>
              </a:rPr>
              <a:t>12% reported being aware of it and using it on occasions for their own benefit</a:t>
            </a:r>
          </a:p>
          <a:p>
            <a:r>
              <a:rPr lang="en-GB" altLang="en-US" sz="1400">
                <a:solidFill>
                  <a:srgbClr val="000000"/>
                </a:solidFill>
              </a:rPr>
              <a:t>5% reported they were aware of it and use it fairly regularly for their own benefit</a:t>
            </a:r>
          </a:p>
          <a:p>
            <a:r>
              <a:rPr lang="en-GB" altLang="en-US" sz="1400">
                <a:solidFill>
                  <a:srgbClr val="000000"/>
                </a:solidFill>
              </a:rPr>
              <a:t>3% reported that they use it consistently for their own benefit</a:t>
            </a:r>
          </a:p>
          <a:p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30C07A2-2755-C176-8420-3F97EE158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FC1D19-9DD1-46C1-AC44-2C67A1ABFF43}" type="slidenum">
              <a:rPr lang="en-GB" altLang="en-US" b="1" u="sng" smtClean="0">
                <a:latin typeface="Arial" panose="020B0604020202020204" pitchFamily="34" charset="0"/>
              </a:rPr>
              <a:pPr/>
              <a:t>11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AD3AA4A-530D-F88B-C5A3-2148F8D31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FA454E3-0827-D3B1-08C3-B259B35C77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Trust communication, by far, was the format most respondents had become aware of the Take 5 campaign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Other responses-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E32F29A-87E3-DCB1-B7BC-149396103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98C8C9-6E6D-43EF-B820-5CDA84ED9D89}" type="slidenum">
              <a:rPr lang="en-GB" altLang="en-US" b="1" u="sng" smtClean="0">
                <a:latin typeface="Arial" panose="020B0604020202020204" pitchFamily="34" charset="0"/>
              </a:rPr>
              <a:pPr/>
              <a:t>12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21136B5-B620-24DD-30AA-DB29637347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BF7464C-60C2-14FC-D33C-7E88FBB59D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308E174-85D2-E1E9-37AC-C08EB06E5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D63D465-827A-434D-B06D-5E5D1416CCE4}" type="slidenum">
              <a:rPr lang="en-GB" altLang="en-US" b="1" u="sng" smtClean="0">
                <a:latin typeface="Arial" panose="020B0604020202020204" pitchFamily="34" charset="0"/>
              </a:rPr>
              <a:pPr/>
              <a:t>13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8E77AE7-7194-8A58-A38F-EDE048BD51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20C291D-E4E2-BE2C-2ABF-C73839F2F9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122 respondents ( 15%) gave examples of how the Take 5 steps to wellbeing are being used </a:t>
            </a:r>
          </a:p>
          <a:p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5611846B-9B90-C164-7606-0E6D1788F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DF53B4-5A2F-400E-9820-FB3EAB81F4FE}" type="slidenum">
              <a:rPr lang="en-GB" altLang="en-US" b="1" u="sng" smtClean="0">
                <a:latin typeface="Arial" panose="020B0604020202020204" pitchFamily="34" charset="0"/>
              </a:rPr>
              <a:pPr/>
              <a:t>14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5F8969F-F624-981D-4603-EF79670DC2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53BD7C46-8462-5840-6B93-EC2B49A1A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The two most common barriers to implementation </a:t>
            </a:r>
            <a:r>
              <a:rPr lang="en-GB" altLang="en-US" b="1">
                <a:solidFill>
                  <a:srgbClr val="000000"/>
                </a:solidFill>
              </a:rPr>
              <a:t>were lack of time and knowledge</a:t>
            </a:r>
            <a:r>
              <a:rPr lang="en-GB" altLang="en-US">
                <a:solidFill>
                  <a:srgbClr val="000000"/>
                </a:solidFill>
              </a:rPr>
              <a:t>, this was followed by </a:t>
            </a:r>
            <a:r>
              <a:rPr lang="en-GB" altLang="en-US" b="1">
                <a:solidFill>
                  <a:srgbClr val="000000"/>
                </a:solidFill>
              </a:rPr>
              <a:t>lack of resources </a:t>
            </a:r>
            <a:r>
              <a:rPr lang="en-GB" altLang="en-US">
                <a:solidFill>
                  <a:srgbClr val="000000"/>
                </a:solidFill>
              </a:rPr>
              <a:t>to connect people to and lack of confidence in sharing the Take 5 message.</a:t>
            </a:r>
          </a:p>
          <a:p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A9FBE47E-1D4A-49ED-288C-695811CEE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F8109DB-00D2-4DDF-A4A5-B495B350673F}" type="slidenum">
              <a:rPr lang="en-GB" altLang="en-US" b="1" u="sng" smtClean="0">
                <a:latin typeface="Arial" panose="020B0604020202020204" pitchFamily="34" charset="0"/>
              </a:rPr>
              <a:pPr/>
              <a:t>15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6A10E22-7FE3-90D9-67C0-A278F2FE1C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220BAEFD-3FA8-2C39-E622-36271280DD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These are additional responses to ‘ What are the barriers?’</a:t>
            </a:r>
          </a:p>
          <a:p>
            <a:endParaRPr lang="en-GB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AE90DA98-EE4E-BF97-2894-5DF8F79FD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C35426F-E260-4030-9C1D-BA7378C4965B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8F0878D-4065-8961-1B5A-5802C63CD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E9FC67E9-E30F-F2EB-2D95-138F3A7DE4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Respondents identified the need for further support to implement the Take 5 message – as you can see here. There was an interest in Take 5 AHP ambassador roles. Next slide shows the additional responses</a:t>
            </a:r>
          </a:p>
          <a:p>
            <a:endParaRPr lang="en-GB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9129B7E-83F0-71A0-788D-EB3FAF77F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BE9C91-07E4-47B9-9D8C-5748EFAA12A1}" type="slidenum">
              <a:rPr lang="en-GB" altLang="en-US" b="1" u="sng" smtClean="0">
                <a:latin typeface="Arial" panose="020B0604020202020204" pitchFamily="34" charset="0"/>
              </a:rPr>
              <a:pPr/>
              <a:t>17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1F65BAFB-9F64-5B27-E05C-6F03D90D7D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73AC31B-06F1-2A04-0431-1EF3DC3AC7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5B64996-7AB7-258B-0996-9EDFDCDF7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A6EB81C-264D-460D-A561-5B17FA16D5BB}" type="slidenum">
              <a:rPr lang="en-GB" altLang="en-US" b="1" u="sng" smtClean="0">
                <a:latin typeface="Arial" panose="020B0604020202020204" pitchFamily="34" charset="0"/>
              </a:rPr>
              <a:pPr/>
              <a:t>18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6B00E5D-0274-7C87-3819-07CF2D10C2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81B7BD9-C796-F85B-0A1F-8B924CFFB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>
                <a:solidFill>
                  <a:srgbClr val="000000"/>
                </a:solidFill>
              </a:rPr>
              <a:t>The final question was  Would you consider being an AHP ambassador?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b="1">
                <a:solidFill>
                  <a:srgbClr val="000000"/>
                </a:solidFill>
              </a:rPr>
              <a:t>16% </a:t>
            </a:r>
            <a:r>
              <a:rPr lang="en-GB" altLang="en-US">
                <a:solidFill>
                  <a:srgbClr val="000000"/>
                </a:solidFill>
              </a:rPr>
              <a:t>would consider being an AHP ambassador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solidFill>
                  <a:srgbClr val="000000"/>
                </a:solidFill>
              </a:rPr>
              <a:t>Responses under ‘Other’- included wanting more information regarding the role first and  encouraging our health and wellbeing champions in the Trust to consider the AHP ambassador role </a:t>
            </a:r>
          </a:p>
          <a:p>
            <a:pPr eaLnBrk="1" hangingPunct="1">
              <a:spcBef>
                <a:spcPct val="0"/>
              </a:spcBef>
            </a:pPr>
            <a:endParaRPr lang="en-GB" altLang="en-US">
              <a:solidFill>
                <a:srgbClr val="000000"/>
              </a:solidFill>
            </a:endParaRPr>
          </a:p>
          <a:p>
            <a:r>
              <a:rPr lang="en-GB" altLang="en-US" b="1">
                <a:solidFill>
                  <a:srgbClr val="000000"/>
                </a:solidFill>
              </a:rPr>
              <a:t>So in summary- the survey indicated that</a:t>
            </a:r>
            <a:endParaRPr lang="en-GB" altLang="en-US">
              <a:solidFill>
                <a:srgbClr val="000000"/>
              </a:solidFill>
            </a:endParaRPr>
          </a:p>
          <a:p>
            <a:r>
              <a:rPr lang="en-GB" altLang="en-US">
                <a:solidFill>
                  <a:srgbClr val="000000"/>
                </a:solidFill>
              </a:rPr>
              <a:t>A broad representation of responses were received from AHP services.</a:t>
            </a:r>
          </a:p>
          <a:p>
            <a:r>
              <a:rPr lang="en-GB" altLang="en-US">
                <a:solidFill>
                  <a:srgbClr val="000000"/>
                </a:solidFill>
              </a:rPr>
              <a:t>Awareness of the Take 5 message within the AHP workforce at 68% is a platform to build upon.  The use of Take 5 message is an area of development both for staff wellbeing and for embedding with service users in practice through increasing awareness and confidence of Take 5 within AHP workforces.</a:t>
            </a:r>
          </a:p>
          <a:p>
            <a:r>
              <a:rPr lang="en-GB" altLang="en-US">
                <a:solidFill>
                  <a:srgbClr val="000000"/>
                </a:solidFill>
              </a:rPr>
              <a:t>Potential weaknesses which may have impacted on response rate were;  not all trusts had representation within the Sub group, December timings, significant service pressures and email access. The use of posters, team meeting promotion may have increased survey responses?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44A7F3C-763E-5A76-88EC-B492FECA9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CE50BBE-B935-4327-BCB0-E871C8CAD3E0}" type="slidenum">
              <a:rPr lang="en-GB" altLang="en-US" b="1" u="sng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19</a:t>
            </a:fld>
            <a:endParaRPr lang="en-GB" altLang="en-US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0152375-3CA9-8810-CB40-37D5C9A381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04AC012E-B3D0-635D-4013-01A01A6B5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Liaison with Public Health Agency</a:t>
            </a:r>
          </a:p>
          <a:p>
            <a:r>
              <a:rPr lang="en-GB" altLang="en-US">
                <a:solidFill>
                  <a:srgbClr val="000000"/>
                </a:solidFill>
              </a:rPr>
              <a:t>videos, social media, Living well campaign, website Mental Health focus</a:t>
            </a:r>
          </a:p>
          <a:p>
            <a:endParaRPr lang="en-GB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491127B7-C7CF-5AD6-6891-4E7BFDA1C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9BA9819-EE9F-4658-AAED-71E59EF8EBAF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E101C1B-43BE-12D8-5D33-1CDD9A3A90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CC4F86C-2B82-EC4B-C6AC-B2DAA9553D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The Take 5 steps to wellbeing is a national and regional campaign adapted by Public Health Agency (PHA) implemented by local trusts, mental health strategy, community and voluntary sector. </a:t>
            </a:r>
          </a:p>
          <a:p>
            <a:r>
              <a:rPr lang="en-GB" altLang="en-US"/>
              <a:t>The 5 steps are </a:t>
            </a:r>
            <a:r>
              <a:rPr lang="en-GB" altLang="en-US" b="1"/>
              <a:t>Give, Be active, Connect, Keep Learning and Take Notice</a:t>
            </a:r>
            <a:r>
              <a:rPr lang="en-GB" altLang="en-US"/>
              <a:t>.</a:t>
            </a:r>
          </a:p>
          <a:p>
            <a:r>
              <a:rPr lang="en-GB" altLang="en-US"/>
              <a:t>AHPs work across the ethos of the 5 steps to wellbeing which correlates with AHP population health approaches and </a:t>
            </a:r>
            <a:r>
              <a:rPr lang="en-GB" altLang="en-US">
                <a:solidFill>
                  <a:srgbClr val="000000"/>
                </a:solidFill>
              </a:rPr>
              <a:t>Population health is now  a HCPC standard. </a:t>
            </a:r>
            <a:endParaRPr lang="en-GB" altLang="en-US"/>
          </a:p>
          <a:p>
            <a:r>
              <a:rPr lang="en-GB" altLang="en-US"/>
              <a:t>Take 5 steps to wellbeing has strong awareness in Mental Health sectors,  we were not sure what AHP position was?</a:t>
            </a:r>
          </a:p>
          <a:p>
            <a:r>
              <a:rPr lang="en-GB" altLang="en-US"/>
              <a:t>Aim: To determine the baseline knowledge of the Take 5 steps to wellbeing campaign within Allied Health Professionals (AHP) in Northern Ireland to inform next steps.</a:t>
            </a:r>
          </a:p>
          <a:p>
            <a:r>
              <a:rPr lang="en-GB" altLang="en-US"/>
              <a:t>Objectives: </a:t>
            </a:r>
          </a:p>
          <a:p>
            <a:r>
              <a:rPr lang="en-GB" altLang="en-US"/>
              <a:t> Our working  hypothesis was that AHPs could support this cultural change.</a:t>
            </a:r>
          </a:p>
          <a:p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F6882B8A-1835-93BC-85B7-1DD837BBC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86F8D0-D90E-496B-8ABB-6E30D41CED63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2228E63A-FFC3-F500-28DD-06A32FD11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3368C0A-76E9-6FD8-DDD5-F00B0523A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Thank You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ED5365A-61B5-85C6-6D56-26E829B09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17DB0BB-C271-4E2C-A2D6-A7FB3258037C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FCD28B4-5158-0296-8C7A-D734D86C6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6563C33-5343-D3B8-B46C-729A1637B8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For our methodology we put together a plan on a page- in true OBA style –what we will do, how will we do it and how will we know that we have made a difference- so this includes our project methodology, indicators and outcomes</a:t>
            </a:r>
          </a:p>
          <a:p>
            <a:r>
              <a:rPr lang="en-GB" altLang="en-US"/>
              <a:t>The project team engaged with key stakeholders e.g. AHP leads, services, and PHA consultants, Trust Health Improvement/wellbeing teams to discuss project ideas, refine methodology and determine potential support. Following this-An electronic regional AHP survey was the agreed method to collect both quantitative and qualitative data. This was co-produced and shared with regional AHP leads for dissemination.   A communication plan was implemented regionally.</a:t>
            </a:r>
          </a:p>
          <a:p>
            <a:r>
              <a:rPr lang="en-GB" altLang="en-US"/>
              <a:t> Data was collated and analysed using Microsoft Forms .</a:t>
            </a:r>
          </a:p>
          <a:p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83CEDB2-7375-75AF-7631-6633D03B5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54452C-D6BB-4B7A-9F58-A4EBB5AD736F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AA17E50-B2A2-2EB1-22C8-B51A72A1A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C3BAB05-0085-98C1-0738-0A0F0657D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DCB8F81-690E-DE7A-31BA-4C3F93439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09A0A3-04A5-4124-B9E5-8168BD93B3C9}" type="slidenum">
              <a:rPr lang="en-GB" altLang="en-US" smtClean="0">
                <a:solidFill>
                  <a:srgbClr val="000000"/>
                </a:solidFill>
              </a:rPr>
              <a:pPr/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D6D3E65-CCCB-AEC7-2124-405288425D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AE4214C-E5CA-4E70-78AC-44804F03DB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First question: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A good response from the 5 main trusts- the 3 highest may be a reflection of the fact that these are the 3 trusts represented in the project group representation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The two others include: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Make  a Melody Music Therapy.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Student paramedic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The next slide indicates the percentage response rate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84CA624-5D27-7BDF-9828-675D33D11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81B933-9458-4871-85D6-DA7F9B1ECBF0}" type="slidenum">
              <a:rPr lang="en-GB" altLang="en-US" b="1" u="sng" smtClean="0">
                <a:latin typeface="Arial" panose="020B0604020202020204" pitchFamily="34" charset="0"/>
              </a:rPr>
              <a:pPr/>
              <a:t>6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C9B22BC-A75E-4B4B-FC55-569D45D38E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28A35BB-B9BB-BA71-3B9B-1CC2E8F3D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NIAS and PHA excluded from above as numbers small.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Trust responses ranged from 25% to 7% with an average response rate of 14% from the 5 HSC Trusts. 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1AADD36-0538-BEAF-44EA-AD7BF6FD0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00F5B43-B938-4F9E-A7EB-EDC42E8F83B7}" type="slidenum">
              <a:rPr lang="en-GB" altLang="en-US" b="1" u="sng" smtClean="0">
                <a:latin typeface="Arial" panose="020B0604020202020204" pitchFamily="34" charset="0"/>
              </a:rPr>
              <a:pPr/>
              <a:t>7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0703AAB-F858-370D-382C-DB394BC11C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786F0E8-72B6-6438-4EFB-F44AF2259E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Responses from 13/14 AHP disciplines. (no orthotist)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Other included: Admin, clerical, administrator, appliance officer and audio typist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51E3B6B-58DC-DF1E-6267-4493F9AC8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5ACC1E-C6C3-452D-9953-195E0BED5EE0}" type="slidenum">
              <a:rPr lang="en-GB" altLang="en-US" b="1" u="sng" smtClean="0">
                <a:latin typeface="Arial" panose="020B0604020202020204" pitchFamily="34" charset="0"/>
              </a:rPr>
              <a:pPr/>
              <a:t>8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ABE32C3-B168-66BD-ABAA-0AB405302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7DABD87-F391-D08B-B0FF-5B6351C05F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All bands of staff responded</a:t>
            </a:r>
          </a:p>
          <a:p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F897B0B-CB0F-2A1F-0135-AFBEA04B9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8F1EEC-D1CD-4A58-A2C3-665612B58916}" type="slidenum">
              <a:rPr lang="en-GB" altLang="en-US" b="1" u="sng" smtClean="0">
                <a:latin typeface="Arial" panose="020B0604020202020204" pitchFamily="34" charset="0"/>
              </a:rPr>
              <a:pPr/>
              <a:t>9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841292BE-392D-C1FB-DA2C-0BCD1545CA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1ED88F2-644B-81E0-0FE8-FB9C5BE121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All age ranges of staff responded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1E304C3-C1B4-3B40-551E-2563A13E2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9AC4F0-2444-46DF-9378-5DAFF00ABB50}" type="slidenum">
              <a:rPr lang="en-GB" altLang="en-US" b="1" u="sng" smtClean="0">
                <a:latin typeface="Arial" panose="020B0604020202020204" pitchFamily="34" charset="0"/>
              </a:rPr>
              <a:pPr/>
              <a:t>10</a:t>
            </a:fld>
            <a:endParaRPr lang="en-GB" altLang="en-US" b="1" u="sn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CFE47-BF8B-B6A2-76A6-B2717BDB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77A4-F319-4CE7-9F94-5343F4A71DBA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17CB0-9C84-D2FC-35D7-58714662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800F-40B4-AD88-5D5F-CAA8B09C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3BC1D-C626-45FE-89AF-4418BACB90C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732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EB598-07C5-12F4-1777-64CC51FA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B111-48C7-4909-B7D2-1BB22B2B7759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20BFA-44AC-6D62-0062-92F31654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3F50B-292C-E469-1B80-79F472AD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EFCB-BFA4-4478-A4AA-FFE35822355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8885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E763F-7BA4-4824-C385-B256AE45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84EC-A998-4A7E-AE7B-F52ADB62682D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52864-BAE3-64F7-676D-3735FFF3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D70E-F8E5-45CB-917F-F3574C95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69F0-8F56-495F-A9BE-2331A638D6F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09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48C8A-BDF1-F4C0-8B4D-61D23D83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11FD-C9DA-4DD5-A1F1-E64AC77DD870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B5ABD-D546-91EA-6BE7-9267083E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70D2D-2C02-2AC0-B4FD-C73FCCAA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50C4-8A94-48DB-BCD8-30546B6196A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747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A8C2B-291C-A84A-3A75-B1F9023E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1B47-4C2A-4021-84DD-87BB7659321D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76369-FF0E-F96E-3DD3-D7480438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78C56-98D9-CA26-CD49-73888AF3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AC0B3-E45B-4AF0-A389-363E1A270D4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8692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85569C-047B-49FD-0734-D25384EF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BC7C-3ECE-4B8D-84FB-434389406901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A1D0DC-C8BF-A392-EBC1-38B77B84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7FFC49-1296-ABFD-3E6E-BCC9BCCD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AF93-CEE1-48A4-9CF6-CC4E6AA0AE7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0815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A5B50C3-3893-65C4-B4D8-95EEB2B8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ED1A-C778-475E-A80A-15C520B683E2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7A65A9-4DC4-95A8-314F-8E9A71CE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F802BF-929D-6CE1-693F-206FF065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8C03-78CA-4CB6-BAF1-19A37115F2B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6312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C2E310-281E-CD6A-5BA7-FC2B1FA7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481F-7A90-413B-AF71-6F395B232F9E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DD4943B-CC6A-A31A-E947-48215F89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55E5DB-4CA8-1456-0251-4A36EB44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932B-BC97-44D1-A9DF-F3F37A98158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192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A3EFA3-61BC-9F37-4958-7D14AB70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F89A-6474-434A-80D9-4571C8ADCB9A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5BEA96-CA43-FF39-BCB6-74361F20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659BDB-2079-5C58-EDF3-FB05B7FF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9D42-6256-46FC-AB7A-87731712B8F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0534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2E016A-A18B-CD82-494D-294490EC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C65C6-A552-49A3-AAF8-EEF612D498AD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83F9AE-6AED-985E-57EF-6823AF62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899BC1-46EB-F6EE-41B8-4DC72D2E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B0B0-6C91-4997-9611-CD2284EFBC7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696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C0BB13-D95B-737A-9311-8B262609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AF31-7ADF-46A6-8547-2FF1B122DCE7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DCCEF3-672B-00DD-E56A-CF019570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E67BD1-FDEC-755F-E647-F5DECC82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F37B-A7F7-4A72-9727-868A4A8AFD1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4124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B4B0D10-608A-0B96-036B-87349063B7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2EF44B-F129-A3F4-6E7C-3459DEFFD9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92639-9A5A-B634-6436-C52A57594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FA3FBB-A6E1-4DEE-93CE-A8D68187963D}" type="datetimeFigureOut">
              <a:rPr lang="en-GB"/>
              <a:pPr>
                <a:defRPr/>
              </a:pPr>
              <a:t>03/10/2024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A565F-9C37-E726-4B92-382DB1B9A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7CDDA-4203-5A9D-0988-1FCD89AB3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34CCE4-56EA-45F3-A47C-23094E07B4A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_ailto:Clare.Flynn@belfasttrust.hscni.net" TargetMode="External"/><Relationship Id="rId3" Type="http://schemas.openxmlformats.org/officeDocument/2006/relationships/image" Target="../media/image1.png"/><Relationship Id="rId7" Type="http://schemas.openxmlformats.org/officeDocument/2006/relationships/hyperlink" Target="_ailto:Brien.Frazer@setrust.hscni.ne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_ailto:Selena.Ramsey@northerntrust.hscni.net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hyperlink" Target="_ailto:Sonia.Montgomery@westerntrust.hscni.ne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B11B28-0C7A-2BEA-1782-FAE41AAF9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620713"/>
            <a:ext cx="8208963" cy="1770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AHPs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5?</a:t>
            </a:r>
          </a:p>
        </p:txBody>
      </p:sp>
      <p:sp>
        <p:nvSpPr>
          <p:cNvPr id="4099" name="Subtitle 1">
            <a:extLst>
              <a:ext uri="{FF2B5EF4-FFF2-40B4-BE49-F238E27FC236}">
                <a16:creationId xmlns:a16="http://schemas.microsoft.com/office/drawing/2014/main" id="{70035BA8-28E6-2B86-0487-229F4ED7C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8" y="2492375"/>
            <a:ext cx="7192962" cy="3313113"/>
          </a:xfrm>
        </p:spPr>
        <p:txBody>
          <a:bodyPr/>
          <a:lstStyle/>
          <a:p>
            <a:pPr eaLnBrk="1" hangingPunct="1"/>
            <a:endParaRPr lang="en-GB" altLang="en-US" sz="2400"/>
          </a:p>
          <a:p>
            <a:r>
              <a:rPr lang="en-GB" altLang="en-US" sz="2400">
                <a:solidFill>
                  <a:srgbClr val="203864"/>
                </a:solidFill>
                <a:cs typeface="Calibri" panose="020F0502020204030204" pitchFamily="34" charset="0"/>
              </a:rPr>
              <a:t> </a:t>
            </a:r>
            <a:r>
              <a:rPr lang="en-GB" altLang="en-US" sz="2400" b="1">
                <a:solidFill>
                  <a:srgbClr val="203864"/>
                </a:solidFill>
                <a:cs typeface="Calibri" panose="020F0502020204030204" pitchFamily="34" charset="0"/>
              </a:rPr>
              <a:t>AHP Population Health Subgroup </a:t>
            </a:r>
          </a:p>
          <a:p>
            <a:r>
              <a:rPr lang="en-GB" altLang="en-US" sz="2400" b="1">
                <a:solidFill>
                  <a:srgbClr val="203864"/>
                </a:solidFill>
                <a:cs typeface="Calibri" panose="020F0502020204030204" pitchFamily="34" charset="0"/>
              </a:rPr>
              <a:t>“Supporting Cultural Change”</a:t>
            </a:r>
            <a:endParaRPr lang="en-GB" altLang="en-US" sz="2400" b="1">
              <a:cs typeface="Calibri" panose="020F0502020204030204" pitchFamily="34" charset="0"/>
            </a:endParaRPr>
          </a:p>
          <a:p>
            <a:r>
              <a:rPr lang="en-GB" altLang="en-US" sz="2400" b="1">
                <a:solidFill>
                  <a:srgbClr val="203864"/>
                </a:solidFill>
                <a:cs typeface="Calibri" panose="020F0502020204030204" pitchFamily="34" charset="0"/>
              </a:rPr>
              <a:t>SHSCT</a:t>
            </a:r>
            <a:r>
              <a:rPr lang="en-GB" altLang="en-US" sz="2400">
                <a:solidFill>
                  <a:srgbClr val="203864"/>
                </a:solidFill>
                <a:cs typeface="Calibri" panose="020F0502020204030204" pitchFamily="34" charset="0"/>
              </a:rPr>
              <a:t> Denise Hall, Physiotherapist (Chair)</a:t>
            </a:r>
            <a:endParaRPr lang="en-GB" altLang="en-US" sz="2400">
              <a:cs typeface="Calibri" panose="020F0502020204030204" pitchFamily="34" charset="0"/>
            </a:endParaRPr>
          </a:p>
          <a:p>
            <a:r>
              <a:rPr lang="en-GB" altLang="en-US" sz="2400" b="1">
                <a:solidFill>
                  <a:srgbClr val="203864"/>
                </a:solidFill>
                <a:cs typeface="Calibri" panose="020F0502020204030204" pitchFamily="34" charset="0"/>
              </a:rPr>
              <a:t>WHSCT</a:t>
            </a:r>
            <a:r>
              <a:rPr lang="en-GB" altLang="en-US" sz="2400">
                <a:solidFill>
                  <a:srgbClr val="203864"/>
                </a:solidFill>
                <a:cs typeface="Calibri" panose="020F0502020204030204" pitchFamily="34" charset="0"/>
              </a:rPr>
              <a:t> Teresa Sweidan, Physiotherapist, Jacqueline Stinson Podiatrist, Ellen Mc Gonigle, Occupational Therapist</a:t>
            </a:r>
            <a:endParaRPr lang="en-GB" altLang="en-US" sz="2400">
              <a:cs typeface="Calibri" panose="020F0502020204030204" pitchFamily="34" charset="0"/>
            </a:endParaRPr>
          </a:p>
          <a:p>
            <a:r>
              <a:rPr lang="en-GB" altLang="en-US" sz="2400" b="1">
                <a:solidFill>
                  <a:srgbClr val="203864"/>
                </a:solidFill>
                <a:cs typeface="Calibri" panose="020F0502020204030204" pitchFamily="34" charset="0"/>
              </a:rPr>
              <a:t>BHSCT</a:t>
            </a:r>
            <a:r>
              <a:rPr lang="en-GB" altLang="en-US" sz="2400">
                <a:solidFill>
                  <a:srgbClr val="203864"/>
                </a:solidFill>
                <a:cs typeface="Calibri" panose="020F0502020204030204" pitchFamily="34" charset="0"/>
              </a:rPr>
              <a:t> Norma Higgins, Therapeutic Radiographer</a:t>
            </a:r>
            <a:endParaRPr lang="en-GB" altLang="en-US" sz="2400">
              <a:cs typeface="Calibri" panose="020F0502020204030204" pitchFamily="34" charset="0"/>
            </a:endParaRPr>
          </a:p>
          <a:p>
            <a:pPr eaLnBrk="1" hangingPunct="1"/>
            <a:endParaRPr lang="en-GB" altLang="en-US" sz="2800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DDD4A4C2-7089-08D8-B25C-90FD9A6F4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>
            <a:extLst>
              <a:ext uri="{FF2B5EF4-FFF2-40B4-BE49-F238E27FC236}">
                <a16:creationId xmlns:a16="http://schemas.microsoft.com/office/drawing/2014/main" id="{F13B17C5-5A71-51BF-EB29-1C3E8A106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6CDCDB1-9F0E-CABA-996C-8C9AF5EEE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8425"/>
            <a:ext cx="11969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>
            <a:extLst>
              <a:ext uri="{FF2B5EF4-FFF2-40B4-BE49-F238E27FC236}">
                <a16:creationId xmlns:a16="http://schemas.microsoft.com/office/drawing/2014/main" id="{EAD2CE9F-FDBA-1652-5CA2-484CA6FB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138113"/>
            <a:ext cx="157162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124177D-D238-8806-DA68-61AC74A0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7750"/>
          </a:xfrm>
        </p:spPr>
        <p:txBody>
          <a:bodyPr/>
          <a:lstStyle/>
          <a:p>
            <a:pPr eaLnBrk="1" hangingPunct="1"/>
            <a:r>
              <a:rPr lang="en-GB" altLang="en-US" sz="2400"/>
              <a:t>Q4. What age range are you?</a:t>
            </a:r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CFCEEF96-922F-A61B-F035-E910A1645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690688"/>
            <a:ext cx="7421563" cy="2089150"/>
          </a:xfrm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117DBCAE-80CA-E98E-F004-8AE14056E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2F95D8C5-E0D0-74E6-9C01-3F8CFC991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A3817C0-312A-14D2-D8D3-F2DC3A24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947738"/>
          </a:xfrm>
        </p:spPr>
        <p:txBody>
          <a:bodyPr/>
          <a:lstStyle/>
          <a:p>
            <a:pPr eaLnBrk="1" hangingPunct="1"/>
            <a:r>
              <a:rPr lang="en-GB" altLang="en-US" sz="2000"/>
              <a:t>Q5. Are you </a:t>
            </a:r>
            <a:r>
              <a:rPr lang="en-GB" altLang="en-US" sz="2400"/>
              <a:t>aware</a:t>
            </a:r>
            <a:r>
              <a:rPr lang="en-GB" altLang="en-US" sz="2000"/>
              <a:t> of the Take 5 Steps to Wellbeing campaign?</a:t>
            </a:r>
            <a:endParaRPr lang="en-GB" altLang="en-US"/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81E9D6B7-1C15-A15B-2C93-D7429467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2"/>
          <a:stretch>
            <a:fillRect/>
          </a:stretch>
        </p:blipFill>
        <p:spPr bwMode="auto">
          <a:xfrm>
            <a:off x="4572000" y="1525588"/>
            <a:ext cx="4268788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B1D08FB-9B57-DA96-4E07-C1639E8A9800}"/>
              </a:ext>
            </a:extLst>
          </p:cNvPr>
          <p:cNvGraphicFramePr>
            <a:graphicFrameLocks noGrp="1"/>
          </p:cNvGraphicFramePr>
          <p:nvPr/>
        </p:nvGraphicFramePr>
        <p:xfrm>
          <a:off x="463550" y="1531938"/>
          <a:ext cx="4108450" cy="271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889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Not aware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effectLst/>
                        </a:rPr>
                        <a:t> of it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263</a:t>
                      </a: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29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Have heard of it but unaware of the specifics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254</a:t>
                      </a: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03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Aware 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effectLst/>
                        </a:rPr>
                        <a:t>of it but have never used it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146</a:t>
                      </a: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43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Aware of it and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</a:rPr>
                        <a:t> use it on occasions for my own benefit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43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Aware of it and use it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</a:rPr>
                        <a:t> fairly regularly for my own benefit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91425" marR="91425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43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25" marR="91425" marT="45704" marB="457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Aware of it and use it consistently for my own benefit</a:t>
                      </a:r>
                    </a:p>
                  </a:txBody>
                  <a:tcPr marL="91425" marR="91425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91425" marR="91425" marT="45704" marB="4570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86" name="Flowchart: Connector 3">
            <a:extLst>
              <a:ext uri="{FF2B5EF4-FFF2-40B4-BE49-F238E27FC236}">
                <a16:creationId xmlns:a16="http://schemas.microsoft.com/office/drawing/2014/main" id="{D073F626-9216-5642-5F77-78AC37144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1641475"/>
            <a:ext cx="134938" cy="117475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23587" name="Flowchart: Connector 5">
            <a:extLst>
              <a:ext uri="{FF2B5EF4-FFF2-40B4-BE49-F238E27FC236}">
                <a16:creationId xmlns:a16="http://schemas.microsoft.com/office/drawing/2014/main" id="{247CA6F3-6A6B-2490-2084-8B9851B59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2052638"/>
            <a:ext cx="134937" cy="119062"/>
          </a:xfrm>
          <a:prstGeom prst="flowChartConnector">
            <a:avLst/>
          </a:prstGeom>
          <a:solidFill>
            <a:srgbClr val="E476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23588" name="Flowchart: Connector 6">
            <a:extLst>
              <a:ext uri="{FF2B5EF4-FFF2-40B4-BE49-F238E27FC236}">
                <a16:creationId xmlns:a16="http://schemas.microsoft.com/office/drawing/2014/main" id="{957BB37F-75FC-5796-FFFB-F1CAA9CF1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2457450"/>
            <a:ext cx="139700" cy="130175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23589" name="Flowchart: Connector 7">
            <a:extLst>
              <a:ext uri="{FF2B5EF4-FFF2-40B4-BE49-F238E27FC236}">
                <a16:creationId xmlns:a16="http://schemas.microsoft.com/office/drawing/2014/main" id="{F9955174-6C7F-8DD6-5446-77F8A66A7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2860675"/>
            <a:ext cx="139700" cy="128588"/>
          </a:xfrm>
          <a:prstGeom prst="flowChartConnector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23590" name="Flowchart: Connector 8">
            <a:extLst>
              <a:ext uri="{FF2B5EF4-FFF2-40B4-BE49-F238E27FC236}">
                <a16:creationId xmlns:a16="http://schemas.microsoft.com/office/drawing/2014/main" id="{1E73BAE7-EFB3-AF68-6432-D135C9C1E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3327400"/>
            <a:ext cx="139700" cy="141288"/>
          </a:xfrm>
          <a:prstGeom prst="flowChartConnector">
            <a:avLst/>
          </a:prstGeom>
          <a:solidFill>
            <a:srgbClr val="A75C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23591" name="Flowchart: Connector 9">
            <a:extLst>
              <a:ext uri="{FF2B5EF4-FFF2-40B4-BE49-F238E27FC236}">
                <a16:creationId xmlns:a16="http://schemas.microsoft.com/office/drawing/2014/main" id="{D3B98E2B-6149-9FB6-9B28-03998E0FE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3830638"/>
            <a:ext cx="139700" cy="134937"/>
          </a:xfrm>
          <a:prstGeom prst="flowChartConnector">
            <a:avLst/>
          </a:prstGeom>
          <a:solidFill>
            <a:srgbClr val="955C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23592" name="Picture 11">
            <a:extLst>
              <a:ext uri="{FF2B5EF4-FFF2-40B4-BE49-F238E27FC236}">
                <a16:creationId xmlns:a16="http://schemas.microsoft.com/office/drawing/2014/main" id="{FC494CD6-8E87-BEAB-31DE-C75A8387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3" name="Picture 12">
            <a:extLst>
              <a:ext uri="{FF2B5EF4-FFF2-40B4-BE49-F238E27FC236}">
                <a16:creationId xmlns:a16="http://schemas.microsoft.com/office/drawing/2014/main" id="{F859A314-D9F6-1062-7451-7B5248DF8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4" name="Picture 13">
            <a:extLst>
              <a:ext uri="{FF2B5EF4-FFF2-40B4-BE49-F238E27FC236}">
                <a16:creationId xmlns:a16="http://schemas.microsoft.com/office/drawing/2014/main" id="{8C591084-B5D5-8699-4025-45344FDBC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EF83ED-3C5F-883D-E6A2-D8B32154292B}"/>
              </a:ext>
            </a:extLst>
          </p:cNvPr>
          <p:cNvSpPr/>
          <p:nvPr/>
        </p:nvSpPr>
        <p:spPr>
          <a:xfrm>
            <a:off x="7858125" y="3549650"/>
            <a:ext cx="431800" cy="280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3%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366CA99-3BE9-DE7E-0E9A-247CB7B92486}"/>
              </a:ext>
            </a:extLst>
          </p:cNvPr>
          <p:cNvSpPr/>
          <p:nvPr/>
        </p:nvSpPr>
        <p:spPr>
          <a:xfrm>
            <a:off x="7308850" y="3468688"/>
            <a:ext cx="431800" cy="2809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5%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A970CAE-651C-DC4E-ED62-DE03596CDE27}"/>
              </a:ext>
            </a:extLst>
          </p:cNvPr>
          <p:cNvSpPr/>
          <p:nvPr/>
        </p:nvSpPr>
        <p:spPr>
          <a:xfrm>
            <a:off x="6804025" y="2925763"/>
            <a:ext cx="431800" cy="27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12%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3E754F-E80C-E09D-355E-561543586AC1}"/>
              </a:ext>
            </a:extLst>
          </p:cNvPr>
          <p:cNvSpPr/>
          <p:nvPr/>
        </p:nvSpPr>
        <p:spPr>
          <a:xfrm>
            <a:off x="6270625" y="2565400"/>
            <a:ext cx="433388" cy="27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17%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85DA79C-80F1-29CD-43B3-49B9D0FC0A1A}"/>
              </a:ext>
            </a:extLst>
          </p:cNvPr>
          <p:cNvSpPr/>
          <p:nvPr/>
        </p:nvSpPr>
        <p:spPr>
          <a:xfrm>
            <a:off x="5724525" y="1700213"/>
            <a:ext cx="431800" cy="2809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31%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C1A10F0-66BF-7CF7-5325-9DCD9E45470E}"/>
              </a:ext>
            </a:extLst>
          </p:cNvPr>
          <p:cNvSpPr/>
          <p:nvPr/>
        </p:nvSpPr>
        <p:spPr>
          <a:xfrm>
            <a:off x="5148263" y="1619250"/>
            <a:ext cx="431800" cy="27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</a:rPr>
              <a:t>32%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1BD8C41-0508-C55F-E567-CEB59779E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279400"/>
            <a:ext cx="7772400" cy="935038"/>
          </a:xfrm>
        </p:spPr>
        <p:txBody>
          <a:bodyPr/>
          <a:lstStyle/>
          <a:p>
            <a:pPr algn="l" eaLnBrk="1" hangingPunct="1"/>
            <a:r>
              <a:rPr lang="en-GB" altLang="en-US" sz="2400"/>
              <a:t>Q6. If you have heard of the Take 5 Steps to Wellbeing campaign, where did you hear about it? </a:t>
            </a:r>
          </a:p>
        </p:txBody>
      </p:sp>
      <p:sp>
        <p:nvSpPr>
          <p:cNvPr id="25603" name="Subtitle 2">
            <a:extLst>
              <a:ext uri="{FF2B5EF4-FFF2-40B4-BE49-F238E27FC236}">
                <a16:creationId xmlns:a16="http://schemas.microsoft.com/office/drawing/2014/main" id="{A72C7146-421C-D0AF-E7E2-6B5AE2515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013" y="4175125"/>
            <a:ext cx="6400800" cy="215900"/>
          </a:xfrm>
        </p:spPr>
        <p:txBody>
          <a:bodyPr/>
          <a:lstStyle/>
          <a:p>
            <a:pPr eaLnBrk="1" hangingPunct="1"/>
            <a:r>
              <a:rPr lang="en-GB" altLang="en-US" sz="1600" b="1"/>
              <a:t>‘Other’ Responses</a:t>
            </a:r>
          </a:p>
        </p:txBody>
      </p:sp>
      <p:pic>
        <p:nvPicPr>
          <p:cNvPr id="25604" name="Content Placeholder 4">
            <a:extLst>
              <a:ext uri="{FF2B5EF4-FFF2-40B4-BE49-F238E27FC236}">
                <a16:creationId xmlns:a16="http://schemas.microsoft.com/office/drawing/2014/main" id="{123E8B78-8302-D6C7-0327-C18B8B95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425" y="1341438"/>
            <a:ext cx="7250113" cy="2663825"/>
          </a:xfr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D6D883-617A-4816-FD1C-29123E9AAB21}"/>
              </a:ext>
            </a:extLst>
          </p:cNvPr>
          <p:cNvGraphicFramePr>
            <a:graphicFrameLocks noGrp="1"/>
          </p:cNvGraphicFramePr>
          <p:nvPr/>
        </p:nvGraphicFramePr>
        <p:xfrm>
          <a:off x="2055813" y="4643438"/>
          <a:ext cx="5113338" cy="119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5387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Local paddle sport club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Men’s Health Group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Surestart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Pharmacy</a:t>
                      </a:r>
                    </a:p>
                  </a:txBody>
                  <a:tcPr marL="91454" marR="91454" marT="45752" marB="45752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University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Local schools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Online</a:t>
                      </a:r>
                    </a:p>
                  </a:txBody>
                  <a:tcPr marL="91454" marR="91454" marT="45752" marB="4575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613" name="Picture 5">
            <a:extLst>
              <a:ext uri="{FF2B5EF4-FFF2-40B4-BE49-F238E27FC236}">
                <a16:creationId xmlns:a16="http://schemas.microsoft.com/office/drawing/2014/main" id="{BD87E7CB-B567-E8A4-66E7-9903129FB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6">
            <a:extLst>
              <a:ext uri="{FF2B5EF4-FFF2-40B4-BE49-F238E27FC236}">
                <a16:creationId xmlns:a16="http://schemas.microsoft.com/office/drawing/2014/main" id="{6B3A78A7-29E3-717E-C952-4559EB73F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0685728-ED25-0F4F-243B-EA48FFE7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eaLnBrk="1" hangingPunct="1"/>
            <a:r>
              <a:rPr lang="en-GB" altLang="en-US" sz="2400"/>
              <a:t>Q7. Do you use the Take 5 Steps with service users?</a:t>
            </a:r>
          </a:p>
        </p:txBody>
      </p:sp>
      <p:pic>
        <p:nvPicPr>
          <p:cNvPr id="27651" name="Content Placeholder 3">
            <a:extLst>
              <a:ext uri="{FF2B5EF4-FFF2-40B4-BE49-F238E27FC236}">
                <a16:creationId xmlns:a16="http://schemas.microsoft.com/office/drawing/2014/main" id="{10256643-362B-1A2C-58D7-EB3F19F24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60538"/>
            <a:ext cx="7566025" cy="2227262"/>
          </a:xfrm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CBA87D4D-AA2E-FB9E-398E-A61581EFC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AB04DDD8-AF22-B9BC-7F6E-57AD31CC9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702D2C-859E-77BC-5FA8-9875F97E30F2}"/>
              </a:ext>
            </a:extLst>
          </p:cNvPr>
          <p:cNvSpPr/>
          <p:nvPr/>
        </p:nvSpPr>
        <p:spPr>
          <a:xfrm>
            <a:off x="7164388" y="2738438"/>
            <a:ext cx="792162" cy="3190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74%</a:t>
            </a: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811B7EE0-701A-8446-B6B1-6A2D1F44D050}"/>
              </a:ext>
            </a:extLst>
          </p:cNvPr>
          <p:cNvSpPr/>
          <p:nvPr/>
        </p:nvSpPr>
        <p:spPr>
          <a:xfrm>
            <a:off x="6829425" y="1260475"/>
            <a:ext cx="792163" cy="738188"/>
          </a:xfrm>
          <a:prstGeom prst="downArrowCallout">
            <a:avLst/>
          </a:prstGeom>
          <a:solidFill>
            <a:srgbClr val="A75C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2%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A155F4C-6999-0AE1-122E-196847D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1331913"/>
          </a:xfrm>
        </p:spPr>
        <p:txBody>
          <a:bodyPr/>
          <a:lstStyle/>
          <a:p>
            <a:pPr eaLnBrk="1" hangingPunct="1"/>
            <a:r>
              <a:rPr lang="en-GB" altLang="en-US" sz="2400"/>
              <a:t>Q8. The Population Health Group would like to explore how to support AHPs with the implementation of the Take 5 message.  Have you any activities up and running or planned?</a:t>
            </a:r>
          </a:p>
        </p:txBody>
      </p:sp>
      <p:sp>
        <p:nvSpPr>
          <p:cNvPr id="29699" name="Content Placeholder 9">
            <a:extLst>
              <a:ext uri="{FF2B5EF4-FFF2-40B4-BE49-F238E27FC236}">
                <a16:creationId xmlns:a16="http://schemas.microsoft.com/office/drawing/2014/main" id="{BF27753D-8937-F048-BF6F-5454F4682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463" y="1773238"/>
            <a:ext cx="3975100" cy="3240087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GB" altLang="en-US" sz="2000"/>
              <a:t>Team building activities e.g. Quiz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Volunteering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Worker of the Week – certificate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Connecting Through Song Group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Men’s Sheds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Cooking groups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Social groups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Mindfulness and relaxation groups</a:t>
            </a:r>
          </a:p>
        </p:txBody>
      </p:sp>
      <p:sp>
        <p:nvSpPr>
          <p:cNvPr id="29700" name="Content Placeholder 10">
            <a:extLst>
              <a:ext uri="{FF2B5EF4-FFF2-40B4-BE49-F238E27FC236}">
                <a16:creationId xmlns:a16="http://schemas.microsoft.com/office/drawing/2014/main" id="{95617604-11CC-2E51-12A2-8127BE40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0563" y="1766888"/>
            <a:ext cx="4406900" cy="3246437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GB" altLang="en-US" sz="2000"/>
              <a:t>Exercise classes/Group work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Walking/Running activities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Ward activities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Establishing population health groups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Leadership/staff meetings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Awareness sessions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Conversations with parents/carers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Linking patients with community &amp; voluntary organisations</a:t>
            </a:r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4627067E-8D20-F2B7-E8C5-020EB3B31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>
            <a:extLst>
              <a:ext uri="{FF2B5EF4-FFF2-40B4-BE49-F238E27FC236}">
                <a16:creationId xmlns:a16="http://schemas.microsoft.com/office/drawing/2014/main" id="{F0A7C4D1-0ED1-602D-106A-52F546907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1A32642-67DC-0297-B9E5-BCB0AD1D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3" y="188913"/>
            <a:ext cx="8726487" cy="1143000"/>
          </a:xfrm>
        </p:spPr>
        <p:txBody>
          <a:bodyPr/>
          <a:lstStyle/>
          <a:p>
            <a:pPr eaLnBrk="1" hangingPunct="1"/>
            <a:r>
              <a:rPr lang="en-GB" altLang="en-US" sz="2400"/>
              <a:t>Q9. What are the barriers to using the Take 5 steps to wellbeing message? </a:t>
            </a:r>
          </a:p>
        </p:txBody>
      </p:sp>
      <p:pic>
        <p:nvPicPr>
          <p:cNvPr id="31747" name="Content Placeholder 3">
            <a:extLst>
              <a:ext uri="{FF2B5EF4-FFF2-40B4-BE49-F238E27FC236}">
                <a16:creationId xmlns:a16="http://schemas.microsoft.com/office/drawing/2014/main" id="{9F0C60DC-EB3D-C5AC-683F-1EB35DBB1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/>
          <a:stretch>
            <a:fillRect/>
          </a:stretch>
        </p:blipFill>
        <p:spPr>
          <a:xfrm>
            <a:off x="4356100" y="1628775"/>
            <a:ext cx="4159250" cy="2825750"/>
          </a:xfrm>
        </p:spPr>
      </p:pic>
      <p:pic>
        <p:nvPicPr>
          <p:cNvPr id="31748" name="Content Placeholder 3">
            <a:extLst>
              <a:ext uri="{FF2B5EF4-FFF2-40B4-BE49-F238E27FC236}">
                <a16:creationId xmlns:a16="http://schemas.microsoft.com/office/drawing/2014/main" id="{7EC70843-D2D9-3012-DBEB-9483C90F5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10194" r="94534" b="10809"/>
          <a:stretch>
            <a:fillRect/>
          </a:stretch>
        </p:blipFill>
        <p:spPr bwMode="auto">
          <a:xfrm>
            <a:off x="611188" y="1628775"/>
            <a:ext cx="554037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3D8E35-BF59-D1AA-047A-1B6E55D62FCD}"/>
              </a:ext>
            </a:extLst>
          </p:cNvPr>
          <p:cNvGraphicFramePr>
            <a:graphicFrameLocks noGrp="1"/>
          </p:cNvGraphicFramePr>
          <p:nvPr/>
        </p:nvGraphicFramePr>
        <p:xfrm>
          <a:off x="1165225" y="1633538"/>
          <a:ext cx="3190875" cy="28209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11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Lack of time</a:t>
                      </a:r>
                    </a:p>
                  </a:txBody>
                  <a:tcPr marL="91430" marR="91430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436</a:t>
                      </a:r>
                    </a:p>
                  </a:txBody>
                  <a:tcPr marL="91430" marR="91430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1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Lack of knowledge</a:t>
                      </a:r>
                    </a:p>
                  </a:txBody>
                  <a:tcPr marL="91430" marR="91430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432</a:t>
                      </a:r>
                    </a:p>
                  </a:txBody>
                  <a:tcPr marL="91430" marR="91430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34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Lack of confidence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in sharing the Take 5 message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142</a:t>
                      </a:r>
                    </a:p>
                  </a:txBody>
                  <a:tcPr marL="91430" marR="91430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11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No resources to connect people to</a:t>
                      </a:r>
                    </a:p>
                  </a:txBody>
                  <a:tcPr marL="91430" marR="91430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153</a:t>
                      </a:r>
                    </a:p>
                  </a:txBody>
                  <a:tcPr marL="91430" marR="91430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11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Lack of patient interest</a:t>
                      </a:r>
                    </a:p>
                  </a:txBody>
                  <a:tcPr marL="91430" marR="91430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91430" marR="91430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11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91430" marR="91430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marL="91430" marR="91430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1772" name="Picture 6">
            <a:extLst>
              <a:ext uri="{FF2B5EF4-FFF2-40B4-BE49-F238E27FC236}">
                <a16:creationId xmlns:a16="http://schemas.microsoft.com/office/drawing/2014/main" id="{E98E9AF5-A982-32B0-023C-1E906F90F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Picture 7">
            <a:extLst>
              <a:ext uri="{FF2B5EF4-FFF2-40B4-BE49-F238E27FC236}">
                <a16:creationId xmlns:a16="http://schemas.microsoft.com/office/drawing/2014/main" id="{5FEDE6C7-F981-885D-C35F-3B4BFDB55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EBD9E-CB2C-150A-C775-25590E875722}"/>
              </a:ext>
            </a:extLst>
          </p:cNvPr>
          <p:cNvSpPr/>
          <p:nvPr/>
        </p:nvSpPr>
        <p:spPr>
          <a:xfrm>
            <a:off x="539750" y="1116013"/>
            <a:ext cx="8135938" cy="45418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Additional responses: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Difficulty to engage particular client group e.g. children, learning disability, over 65s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No opportunity to discuss with parents of learning disability clients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Lack of resources to connect people to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Lack of encouragement to do so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I also prefer the ‘Kent NHS 6 ways to wellbeing ‘ as it includes care for the planet which shouldn't be left out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No client contact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Forget to use the resources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Never thought to use the resources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Unaware of Take 5</a:t>
            </a:r>
          </a:p>
        </p:txBody>
      </p:sp>
      <p:sp>
        <p:nvSpPr>
          <p:cNvPr id="33795" name="Title 2">
            <a:extLst>
              <a:ext uri="{FF2B5EF4-FFF2-40B4-BE49-F238E27FC236}">
                <a16:creationId xmlns:a16="http://schemas.microsoft.com/office/drawing/2014/main" id="{1AEA5ACB-CBD7-524B-0A22-A1FC737F5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713788" cy="720725"/>
          </a:xfrm>
        </p:spPr>
        <p:txBody>
          <a:bodyPr/>
          <a:lstStyle/>
          <a:p>
            <a:pPr algn="l" eaLnBrk="1" hangingPunct="1"/>
            <a:r>
              <a:rPr lang="en-GB" altLang="en-US" sz="2400"/>
              <a:t>Q9. What are the barriers to using the Take 5 steps to wellbeing message?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1A056ED2-0E61-5D91-9FFE-BF0D2EA62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>
            <a:extLst>
              <a:ext uri="{FF2B5EF4-FFF2-40B4-BE49-F238E27FC236}">
                <a16:creationId xmlns:a16="http://schemas.microsoft.com/office/drawing/2014/main" id="{D2D015B7-4A79-CA40-29A3-6BA6A9C14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CC6DE474-58B3-1546-EBFC-F88454C5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7750"/>
          </a:xfrm>
        </p:spPr>
        <p:txBody>
          <a:bodyPr/>
          <a:lstStyle/>
          <a:p>
            <a:pPr eaLnBrk="1" hangingPunct="1"/>
            <a:r>
              <a:rPr lang="en-GB" altLang="en-US" sz="2400"/>
              <a:t>Q10. How do you feel you could be supported? </a:t>
            </a:r>
          </a:p>
        </p:txBody>
      </p:sp>
      <p:pic>
        <p:nvPicPr>
          <p:cNvPr id="35843" name="Content Placeholder 4">
            <a:extLst>
              <a:ext uri="{FF2B5EF4-FFF2-40B4-BE49-F238E27FC236}">
                <a16:creationId xmlns:a16="http://schemas.microsoft.com/office/drawing/2014/main" id="{7ACD35B5-9FEF-4E28-880C-6E39385DD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5"/>
          <a:stretch>
            <a:fillRect/>
          </a:stretch>
        </p:blipFill>
        <p:spPr>
          <a:xfrm>
            <a:off x="5024438" y="1687513"/>
            <a:ext cx="3292475" cy="2309812"/>
          </a:xfr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7A61C6-354C-1FD0-3BB9-751077A734E9}"/>
              </a:ext>
            </a:extLst>
          </p:cNvPr>
          <p:cNvGraphicFramePr>
            <a:graphicFrameLocks noGrp="1"/>
          </p:cNvGraphicFramePr>
          <p:nvPr/>
        </p:nvGraphicFramePr>
        <p:xfrm>
          <a:off x="1819275" y="1700213"/>
          <a:ext cx="3190875" cy="22971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3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84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Take 5 AHP Ambassadors</a:t>
                      </a:r>
                    </a:p>
                  </a:txBody>
                  <a:tcPr marL="91430" marR="91430" marT="45711" marB="4571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293</a:t>
                      </a:r>
                    </a:p>
                  </a:txBody>
                  <a:tcPr marL="91430" marR="91430" marT="45711" marB="4571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3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Contacts within Trust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health and wellbeing teams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311</a:t>
                      </a:r>
                    </a:p>
                  </a:txBody>
                  <a:tcPr marL="91430" marR="91430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93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More information/awareness sessions</a:t>
                      </a:r>
                    </a:p>
                  </a:txBody>
                  <a:tcPr marL="91430" marR="91430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521</a:t>
                      </a:r>
                    </a:p>
                  </a:txBody>
                  <a:tcPr marL="91430" marR="91430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84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Toolkits (leaflets, posters, etc.)</a:t>
                      </a:r>
                    </a:p>
                  </a:txBody>
                  <a:tcPr marL="91430" marR="91430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451</a:t>
                      </a:r>
                    </a:p>
                  </a:txBody>
                  <a:tcPr marL="91430" marR="91430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84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91430" marR="91430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91430" marR="91430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5864" name="Content Placeholder 4">
            <a:extLst>
              <a:ext uri="{FF2B5EF4-FFF2-40B4-BE49-F238E27FC236}">
                <a16:creationId xmlns:a16="http://schemas.microsoft.com/office/drawing/2014/main" id="{D424FD65-F5DC-F583-336A-2BE6767B5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50" b="5910"/>
          <a:stretch>
            <a:fillRect/>
          </a:stretch>
        </p:blipFill>
        <p:spPr bwMode="auto">
          <a:xfrm>
            <a:off x="1258888" y="1695450"/>
            <a:ext cx="560387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5" name="Picture 5">
            <a:extLst>
              <a:ext uri="{FF2B5EF4-FFF2-40B4-BE49-F238E27FC236}">
                <a16:creationId xmlns:a16="http://schemas.microsoft.com/office/drawing/2014/main" id="{30015604-EE18-5CFB-55C5-598CFF90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Picture 6">
            <a:extLst>
              <a:ext uri="{FF2B5EF4-FFF2-40B4-BE49-F238E27FC236}">
                <a16:creationId xmlns:a16="http://schemas.microsoft.com/office/drawing/2014/main" id="{D725C61C-1866-1AFA-E822-9A86B7F6C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0968B-6BF5-3192-4E2A-375A9DE94D10}"/>
              </a:ext>
            </a:extLst>
          </p:cNvPr>
          <p:cNvSpPr/>
          <p:nvPr/>
        </p:nvSpPr>
        <p:spPr>
          <a:xfrm>
            <a:off x="468313" y="981075"/>
            <a:ext cx="8351837" cy="51355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Additional responses: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Incorporate into agenda items, team meetings and other trust AHP groups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Access to a catalogue of community-based resources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Encompass-my portal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Incorporate into ‘Every contact counts’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Social media campaign including TV and radio campaigns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Free counselling for staff to debrief following intense work with service users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AHP Health and wellbeing champions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More staff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Share examples of Take 5 activities happening across the region 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Assistance to make relevant to particular service user groups e.g. children, learning disability, older people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Planned activities for service user groups to improve their health and wellbeing</a:t>
            </a:r>
          </a:p>
        </p:txBody>
      </p:sp>
      <p:sp>
        <p:nvSpPr>
          <p:cNvPr id="37891" name="Title 2">
            <a:extLst>
              <a:ext uri="{FF2B5EF4-FFF2-40B4-BE49-F238E27FC236}">
                <a16:creationId xmlns:a16="http://schemas.microsoft.com/office/drawing/2014/main" id="{BC3301F6-0421-6D90-A3B8-3A4FB800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04813"/>
            <a:ext cx="7772400" cy="576262"/>
          </a:xfrm>
        </p:spPr>
        <p:txBody>
          <a:bodyPr/>
          <a:lstStyle/>
          <a:p>
            <a:pPr eaLnBrk="1" hangingPunct="1"/>
            <a:r>
              <a:rPr lang="en-GB" altLang="en-US" sz="2400"/>
              <a:t>Q10. How do you feel you could be supported?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C9D67FE2-7726-1225-CAC7-58BEF5ED5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>
            <a:extLst>
              <a:ext uri="{FF2B5EF4-FFF2-40B4-BE49-F238E27FC236}">
                <a16:creationId xmlns:a16="http://schemas.microsoft.com/office/drawing/2014/main" id="{92CECB61-6469-0862-DFF6-2CEA91975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E790CC05-2D29-02F2-0012-7E7CC906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pPr eaLnBrk="1" hangingPunct="1"/>
            <a:r>
              <a:rPr lang="en-GB" altLang="en-US" sz="2400"/>
              <a:t>Q11. Would you consider being an AHP Ambassador? </a:t>
            </a:r>
          </a:p>
        </p:txBody>
      </p:sp>
      <p:pic>
        <p:nvPicPr>
          <p:cNvPr id="39939" name="Content Placeholder 3">
            <a:extLst>
              <a:ext uri="{FF2B5EF4-FFF2-40B4-BE49-F238E27FC236}">
                <a16:creationId xmlns:a16="http://schemas.microsoft.com/office/drawing/2014/main" id="{2B7C856B-8F98-D325-27F7-1F5FB03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1412875"/>
            <a:ext cx="7972425" cy="2160588"/>
          </a:xfrm>
        </p:spPr>
      </p:pic>
      <p:pic>
        <p:nvPicPr>
          <p:cNvPr id="39940" name="Picture 3">
            <a:extLst>
              <a:ext uri="{FF2B5EF4-FFF2-40B4-BE49-F238E27FC236}">
                <a16:creationId xmlns:a16="http://schemas.microsoft.com/office/drawing/2014/main" id="{EF410A49-C2AA-1E9E-E868-71316A251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0DD4A3C1-34E5-54B8-AC69-46C938EB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5682BA8F-ED83-3AE5-0DFB-FD87A1EF4645}"/>
              </a:ext>
            </a:extLst>
          </p:cNvPr>
          <p:cNvSpPr/>
          <p:nvPr/>
        </p:nvSpPr>
        <p:spPr>
          <a:xfrm>
            <a:off x="3276600" y="1412875"/>
            <a:ext cx="790575" cy="504825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16%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2515-3998-5104-4065-0A8AAC60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850"/>
          </a:xfrm>
        </p:spPr>
        <p:txBody>
          <a:bodyPr/>
          <a:lstStyle/>
          <a:p>
            <a:pPr>
              <a:defRPr/>
            </a:pPr>
            <a:r>
              <a:rPr lang="en-GB" sz="2400" b="1" dirty="0">
                <a:latin typeface="+mn-lt"/>
              </a:rPr>
              <a:t>AHP Population Health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 Workshop</a:t>
            </a:r>
            <a:r>
              <a:rPr lang="en-GB" sz="2400" b="1" dirty="0">
                <a:latin typeface="+mn-lt"/>
              </a:rPr>
              <a:t> Ballymena 19.04.23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latin typeface="+mn-lt"/>
              </a:rPr>
              <a:t>Public Health Agency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AC9F6604-D17D-D860-C9C5-34101D06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5538"/>
            <a:ext cx="7886700" cy="5732462"/>
          </a:xfrm>
        </p:spPr>
        <p:txBody>
          <a:bodyPr/>
          <a:lstStyle/>
          <a:p>
            <a:r>
              <a:rPr lang="en-GB" altLang="en-US"/>
              <a:t>Population Health is “</a:t>
            </a:r>
            <a:r>
              <a:rPr lang="en-GB" altLang="en-US" sz="2000"/>
              <a:t>an approach aimed at </a:t>
            </a:r>
            <a:r>
              <a:rPr lang="en-GB" altLang="en-US" sz="2000" b="1"/>
              <a:t>improving the health of an entire population</a:t>
            </a:r>
            <a:r>
              <a:rPr lang="en-GB" altLang="en-US" sz="2000"/>
              <a:t>. It is about improving the physical and mental health outcomes and wellbeing of people within and across a defined local, regional or national population, while </a:t>
            </a:r>
            <a:r>
              <a:rPr lang="en-GB" altLang="en-US" sz="2000" b="1"/>
              <a:t>reducing health inequalities</a:t>
            </a:r>
            <a:r>
              <a:rPr lang="en-GB" altLang="en-US" sz="2000"/>
              <a:t>. It includes action to </a:t>
            </a:r>
            <a:r>
              <a:rPr lang="en-GB" altLang="en-US" sz="2000" b="1"/>
              <a:t>reduce</a:t>
            </a:r>
            <a:r>
              <a:rPr lang="en-GB" altLang="en-US" sz="2000"/>
              <a:t> the occurrence of </a:t>
            </a:r>
            <a:r>
              <a:rPr lang="en-GB" altLang="en-US" sz="2000" b="1"/>
              <a:t>ill health</a:t>
            </a:r>
            <a:r>
              <a:rPr lang="en-GB" altLang="en-US" sz="2000"/>
              <a:t>, </a:t>
            </a:r>
            <a:r>
              <a:rPr lang="en-GB" altLang="en-US" sz="2000" b="1"/>
              <a:t>action</a:t>
            </a:r>
            <a:r>
              <a:rPr lang="en-GB" altLang="en-US" sz="2000"/>
              <a:t> to deliver appropriate health and care services and action on the </a:t>
            </a:r>
            <a:r>
              <a:rPr lang="en-GB" altLang="en-US" sz="2000" b="1"/>
              <a:t>wider determinants of health</a:t>
            </a:r>
            <a:r>
              <a:rPr lang="en-GB" altLang="en-US" sz="2000"/>
              <a:t>. It requires working with </a:t>
            </a:r>
            <a:r>
              <a:rPr lang="en-GB" altLang="en-US" sz="2000" b="1"/>
              <a:t>communities</a:t>
            </a:r>
            <a:r>
              <a:rPr lang="en-GB" altLang="en-US" sz="2000"/>
              <a:t> and </a:t>
            </a:r>
            <a:r>
              <a:rPr lang="en-GB" altLang="en-US" sz="2000" b="1"/>
              <a:t>partner </a:t>
            </a:r>
            <a:r>
              <a:rPr lang="en-GB" altLang="en-US" sz="2000"/>
              <a:t>agencies” </a:t>
            </a:r>
            <a:r>
              <a:rPr lang="en-GB" altLang="en-US" sz="1200"/>
              <a:t>Buck et al 2018, The Kings Fund.</a:t>
            </a:r>
          </a:p>
          <a:p>
            <a:r>
              <a:rPr lang="en-GB" altLang="en-US" sz="2000"/>
              <a:t>The workshop adopted an emerging “systems approach” to build collective understanding of the issues, develop creative ideas and opportunities needed to develop an AHP population health approach in N. Ireland</a:t>
            </a:r>
          </a:p>
          <a:p>
            <a:r>
              <a:rPr lang="en-GB" altLang="en-US" sz="2000"/>
              <a:t>Aim was an opportunity to build  networks across Trusts and AHP professions</a:t>
            </a:r>
          </a:p>
          <a:p>
            <a:r>
              <a:rPr lang="en-GB" altLang="en-US" sz="2000"/>
              <a:t> To share ideas and follow up on actions prioritised at the workshop</a:t>
            </a:r>
          </a:p>
          <a:p>
            <a:r>
              <a:rPr lang="en-GB" altLang="en-US" sz="2000"/>
              <a:t>Our  AHP subgroup was established  theme“ Supporting Cultural Change”</a:t>
            </a: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AEAFC6AD-A827-4476-48B9-5F46723E8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699125"/>
            <a:ext cx="113506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915C4826-B16B-FFEA-2F02-AEC8C6AB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4963"/>
            <a:ext cx="7886700" cy="1325562"/>
          </a:xfrm>
        </p:spPr>
        <p:txBody>
          <a:bodyPr/>
          <a:lstStyle/>
          <a:p>
            <a:r>
              <a:rPr lang="en-GB" altLang="en-US" sz="2800" b="1"/>
              <a:t>Progress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A581-1BE7-471C-B504-B08CEBC4D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39850"/>
            <a:ext cx="8280400" cy="3929063"/>
          </a:xfrm>
        </p:spPr>
        <p:txBody>
          <a:bodyPr/>
          <a:lstStyle/>
          <a:p>
            <a:pPr>
              <a:defRPr/>
            </a:pPr>
            <a:r>
              <a:rPr lang="en-GB" altLang="en-US" sz="2000" dirty="0"/>
              <a:t>AHP Subgroup representatives have met with trust Health Improvement Leads:  Take 5 posters, easy read, Occupational Health, AHP Ambassadors, videos, webpages, Community &amp; Voluntary work</a:t>
            </a:r>
          </a:p>
          <a:p>
            <a:pPr>
              <a:defRPr/>
            </a:pPr>
            <a:r>
              <a:rPr lang="en-GB" altLang="en-US" sz="2000" dirty="0"/>
              <a:t>Liaison with Public Health Agency</a:t>
            </a:r>
          </a:p>
          <a:p>
            <a:pPr>
              <a:defRPr/>
            </a:pPr>
            <a:r>
              <a:rPr lang="en-GB" altLang="en-US" sz="2000" dirty="0"/>
              <a:t>Meetings ongoing with  regional Trust AHP Assistant Directors and Professional Leads </a:t>
            </a:r>
          </a:p>
          <a:p>
            <a:pPr>
              <a:defRPr/>
            </a:pPr>
            <a:r>
              <a:rPr lang="en-GB" altLang="en-US" sz="2000" dirty="0"/>
              <a:t>Development of Regional electronic document to share survey results and resources for use by AHPs</a:t>
            </a:r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41988" name="Picture 3">
            <a:extLst>
              <a:ext uri="{FF2B5EF4-FFF2-40B4-BE49-F238E27FC236}">
                <a16:creationId xmlns:a16="http://schemas.microsoft.com/office/drawing/2014/main" id="{DEB02ED6-8FDB-7ECF-7C7D-A1BE4C3F7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>
            <a:extLst>
              <a:ext uri="{FF2B5EF4-FFF2-40B4-BE49-F238E27FC236}">
                <a16:creationId xmlns:a16="http://schemas.microsoft.com/office/drawing/2014/main" id="{FA5F62FB-1112-218E-857D-F78BA939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Content Placeholder 5" descr="A diagram of steps to a plan&#10;&#10;Description automatically generated">
            <a:extLst>
              <a:ext uri="{FF2B5EF4-FFF2-40B4-BE49-F238E27FC236}">
                <a16:creationId xmlns:a16="http://schemas.microsoft.com/office/drawing/2014/main" id="{6C3F76C3-2E4A-EAEB-0F2D-385A92F6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77788"/>
            <a:ext cx="23018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426707-2998-A14C-BBC1-D0E93EFF7025}"/>
              </a:ext>
            </a:extLst>
          </p:cNvPr>
          <p:cNvSpPr txBox="1">
            <a:spLocks/>
          </p:cNvSpPr>
          <p:nvPr/>
        </p:nvSpPr>
        <p:spPr bwMode="auto">
          <a:xfrm>
            <a:off x="501650" y="4351338"/>
            <a:ext cx="7621588" cy="15986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sz="1200" dirty="0"/>
              <a:t>Trust Health Improvement Leads for Take 5</a:t>
            </a:r>
          </a:p>
          <a:p>
            <a:pPr>
              <a:defRPr/>
            </a:pPr>
            <a:r>
              <a:rPr lang="en-GB" altLang="en-US" sz="1200" dirty="0"/>
              <a:t>NHSCT  </a:t>
            </a:r>
            <a:r>
              <a:rPr lang="en-GB" altLang="en-US" sz="1200" dirty="0">
                <a:hlinkClick r:id="rId6"/>
              </a:rPr>
              <a:t>Selena.Ramsey@northerntrust.hscni.net</a:t>
            </a:r>
            <a:endParaRPr lang="en-GB" altLang="en-US" sz="1200" dirty="0"/>
          </a:p>
          <a:p>
            <a:pPr>
              <a:defRPr/>
            </a:pPr>
            <a:r>
              <a:rPr lang="en-GB" altLang="en-US" sz="1200" dirty="0"/>
              <a:t>SET        </a:t>
            </a:r>
            <a:r>
              <a:rPr lang="de-DE" altLang="en-US" sz="1200" dirty="0">
                <a:hlinkClick r:id="rId7"/>
              </a:rPr>
              <a:t>Brien.Frazer@setrust.hscni.net</a:t>
            </a:r>
            <a:endParaRPr lang="de-DE" altLang="en-US" sz="1200" dirty="0"/>
          </a:p>
          <a:p>
            <a:pPr>
              <a:defRPr/>
            </a:pPr>
            <a:r>
              <a:rPr lang="de-DE" altLang="en-US" sz="1200" dirty="0"/>
              <a:t>BHSCT  </a:t>
            </a:r>
            <a:r>
              <a:rPr lang="de-DE" altLang="en-US" sz="1200" dirty="0">
                <a:hlinkClick r:id="rId8"/>
              </a:rPr>
              <a:t>Clare.Flynn@belfasttrust.hscni.net</a:t>
            </a:r>
            <a:endParaRPr lang="de-DE" altLang="en-US" sz="1200" dirty="0"/>
          </a:p>
          <a:p>
            <a:pPr>
              <a:defRPr/>
            </a:pPr>
            <a:r>
              <a:rPr lang="de-DE" altLang="en-US" sz="1200" dirty="0"/>
              <a:t>WHSCT </a:t>
            </a:r>
            <a:r>
              <a:rPr lang="pl-PL" altLang="en-US" sz="1200" dirty="0">
                <a:hlinkClick r:id="rId9"/>
              </a:rPr>
              <a:t>Sonia.Montgomery@westerntrust.hscni.net</a:t>
            </a:r>
            <a:endParaRPr lang="en-GB" altLang="en-US" sz="1200" dirty="0"/>
          </a:p>
          <a:p>
            <a:pPr>
              <a:defRPr/>
            </a:pPr>
            <a:r>
              <a:rPr lang="en-GB" altLang="en-US" sz="1200" dirty="0"/>
              <a:t>SHSCT Vacant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8BBF48BB-751E-4125-4C1B-51103D76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9250"/>
            <a:ext cx="7886700" cy="1325563"/>
          </a:xfrm>
        </p:spPr>
        <p:txBody>
          <a:bodyPr/>
          <a:lstStyle/>
          <a:p>
            <a:r>
              <a:rPr lang="en-GB" altLang="en-US" sz="2800" b="1" dirty="0"/>
              <a:t>Next Steps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963B042-8AF3-DE63-B9A9-C5C2BD9A6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4535487" cy="4392612"/>
          </a:xfrm>
        </p:spPr>
        <p:txBody>
          <a:bodyPr/>
          <a:lstStyle/>
          <a:p>
            <a:r>
              <a:rPr lang="en-GB" altLang="en-US" sz="2000"/>
              <a:t>AHP workforce can be supported with their own awareness of Take 5 benefits</a:t>
            </a:r>
          </a:p>
          <a:p>
            <a:r>
              <a:rPr lang="en-GB" altLang="en-US" sz="2000"/>
              <a:t>Build on links with Trust Health Improvement Leads networks </a:t>
            </a:r>
          </a:p>
          <a:p>
            <a:r>
              <a:rPr lang="en-GB" altLang="en-US" sz="2000"/>
              <a:t>Support Take 5 message within  AHP Wellbeing champion/ Ambassador roles</a:t>
            </a:r>
          </a:p>
          <a:p>
            <a:r>
              <a:rPr lang="en-GB" altLang="en-US" sz="2000"/>
              <a:t>Share learning from survey with AHP and electronic resources for Take 5  steps.</a:t>
            </a:r>
          </a:p>
          <a:p>
            <a:r>
              <a:rPr lang="en-GB" altLang="en-US" sz="2000"/>
              <a:t>To be promoted as part of wider system approach to nurturing wellness for AHP workforce and encourage awareness with service users?</a:t>
            </a:r>
          </a:p>
        </p:txBody>
      </p:sp>
      <p:pic>
        <p:nvPicPr>
          <p:cNvPr id="44036" name="Picture 3">
            <a:extLst>
              <a:ext uri="{FF2B5EF4-FFF2-40B4-BE49-F238E27FC236}">
                <a16:creationId xmlns:a16="http://schemas.microsoft.com/office/drawing/2014/main" id="{1DA04DF5-2A6F-69ED-25EB-82E53DE8B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>
            <a:extLst>
              <a:ext uri="{FF2B5EF4-FFF2-40B4-BE49-F238E27FC236}">
                <a16:creationId xmlns:a16="http://schemas.microsoft.com/office/drawing/2014/main" id="{DBAB6445-71C9-6B0A-2CEC-95C4FC18C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" descr="A poster with icons and symbols&#10;&#10;Description automatically generated">
            <a:extLst>
              <a:ext uri="{FF2B5EF4-FFF2-40B4-BE49-F238E27FC236}">
                <a16:creationId xmlns:a16="http://schemas.microsoft.com/office/drawing/2014/main" id="{D157B0FC-35B9-93E0-1CD2-D73A49799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57175"/>
            <a:ext cx="213995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3">
            <a:extLst>
              <a:ext uri="{FF2B5EF4-FFF2-40B4-BE49-F238E27FC236}">
                <a16:creationId xmlns:a16="http://schemas.microsoft.com/office/drawing/2014/main" id="{37E21312-CF34-8ADE-17F8-7B3131B1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92825"/>
            <a:ext cx="1176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b="1"/>
              <a:t>Thank you</a:t>
            </a:r>
          </a:p>
        </p:txBody>
      </p:sp>
      <p:pic>
        <p:nvPicPr>
          <p:cNvPr id="44040" name="Picture 2">
            <a:extLst>
              <a:ext uri="{FF2B5EF4-FFF2-40B4-BE49-F238E27FC236}">
                <a16:creationId xmlns:a16="http://schemas.microsoft.com/office/drawing/2014/main" id="{301FF6D8-3842-A762-A217-09F4AF65A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49638"/>
            <a:ext cx="21399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0E60D3B-0B1D-A040-F9E8-49FE9A53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17688"/>
            <a:ext cx="8642350" cy="1700212"/>
          </a:xfrm>
        </p:spPr>
        <p:txBody>
          <a:bodyPr/>
          <a:lstStyle/>
          <a:p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Aim: To determine the baseline knowledge of the Take 5 steps to wellbeing campaign within Allied Health Professionals (AHP) in Northern Ireland to inform next steps.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213E334-04B1-A3F1-7DBF-51E4DD53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17900"/>
            <a:ext cx="7886700" cy="26590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sz="2400" b="1" dirty="0"/>
              <a:t>OBJECTIVES</a:t>
            </a:r>
          </a:p>
          <a:p>
            <a:pPr>
              <a:defRPr/>
            </a:pPr>
            <a:r>
              <a:rPr lang="en-GB" altLang="en-US" sz="2400" dirty="0"/>
              <a:t>To understand AHP workforce awareness of Take 5.</a:t>
            </a:r>
          </a:p>
          <a:p>
            <a:pPr>
              <a:defRPr/>
            </a:pPr>
            <a:r>
              <a:rPr lang="en-GB" altLang="en-US" sz="2400" dirty="0"/>
              <a:t>Identify barriers and enablers to implementation.</a:t>
            </a:r>
          </a:p>
          <a:p>
            <a:pPr>
              <a:defRPr/>
            </a:pPr>
            <a:r>
              <a:rPr lang="en-GB" altLang="en-US" sz="2400" dirty="0"/>
              <a:t>Recognise examples of good practice.</a:t>
            </a:r>
          </a:p>
          <a:p>
            <a:pPr>
              <a:defRPr/>
            </a:pPr>
            <a:endParaRPr lang="en-GB" altLang="en-US" dirty="0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85BDA7FA-F614-AE8B-3477-9573E59E0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">
            <a:extLst>
              <a:ext uri="{FF2B5EF4-FFF2-40B4-BE49-F238E27FC236}">
                <a16:creationId xmlns:a16="http://schemas.microsoft.com/office/drawing/2014/main" id="{A88D7334-0A1D-0BB5-D229-476AC60E4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">
            <a:extLst>
              <a:ext uri="{FF2B5EF4-FFF2-40B4-BE49-F238E27FC236}">
                <a16:creationId xmlns:a16="http://schemas.microsoft.com/office/drawing/2014/main" id="{2E2C9B05-F555-696D-F50C-409BD49D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71438"/>
            <a:ext cx="11938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8962970-6423-C946-DC5E-A181D6A4E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6402" r="57088" b="8000"/>
          <a:stretch>
            <a:fillRect/>
          </a:stretch>
        </p:blipFill>
        <p:spPr bwMode="auto">
          <a:xfrm>
            <a:off x="122238" y="620713"/>
            <a:ext cx="88995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EE8FE5-5754-1F36-2F96-D3B7C00692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Steps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>
            <a:extLst>
              <a:ext uri="{FF2B5EF4-FFF2-40B4-BE49-F238E27FC236}">
                <a16:creationId xmlns:a16="http://schemas.microsoft.com/office/drawing/2014/main" id="{3D121A9A-46EA-C53E-78EB-354E4F38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1138"/>
            <a:ext cx="7886700" cy="1479550"/>
          </a:xfrm>
        </p:spPr>
        <p:txBody>
          <a:bodyPr/>
          <a:lstStyle/>
          <a:p>
            <a:pPr algn="ctr"/>
            <a:r>
              <a:rPr lang="en-GB" altLang="en-US" sz="3600" b="1"/>
              <a:t>Electronic survey open </a:t>
            </a:r>
            <a:br>
              <a:rPr lang="en-GB" altLang="en-US" sz="3600" b="1"/>
            </a:br>
            <a:r>
              <a:rPr lang="en-GB" altLang="en-US" sz="3600" b="1"/>
              <a:t>Monday 4</a:t>
            </a:r>
            <a:r>
              <a:rPr lang="en-GB" altLang="en-US" sz="3600" b="1" baseline="30000"/>
              <a:t>th</a:t>
            </a:r>
            <a:r>
              <a:rPr lang="en-GB" altLang="en-US" sz="3600" b="1"/>
              <a:t> – Monday 18</a:t>
            </a:r>
            <a:r>
              <a:rPr lang="en-GB" altLang="en-US" sz="3600" b="1" baseline="30000"/>
              <a:t>th</a:t>
            </a:r>
            <a:r>
              <a:rPr lang="en-GB" altLang="en-US" sz="3600" b="1"/>
              <a:t>  December 2023</a:t>
            </a:r>
            <a:endParaRPr lang="en-GB" altLang="en-US" b="1"/>
          </a:p>
        </p:txBody>
      </p:sp>
      <p:sp>
        <p:nvSpPr>
          <p:cNvPr id="11267" name="Content Placeholder 4">
            <a:extLst>
              <a:ext uri="{FF2B5EF4-FFF2-40B4-BE49-F238E27FC236}">
                <a16:creationId xmlns:a16="http://schemas.microsoft.com/office/drawing/2014/main" id="{0A034E96-F0B8-A733-E29B-0D22BBF106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sz="2400" b="1"/>
              <a:t>Survey circulated to:</a:t>
            </a:r>
          </a:p>
          <a:p>
            <a:r>
              <a:rPr lang="en-GB" altLang="en-US" sz="2400" b="1"/>
              <a:t> 5 Trusts AHP Leads</a:t>
            </a:r>
          </a:p>
          <a:p>
            <a:r>
              <a:rPr lang="en-GB" altLang="en-US" sz="2400" b="1"/>
              <a:t>Public Health Agency AHP Consultants</a:t>
            </a:r>
          </a:p>
          <a:p>
            <a:r>
              <a:rPr lang="en-GB" altLang="en-US" sz="2400" b="1"/>
              <a:t> Northern Ireland Ambulance Service</a:t>
            </a:r>
          </a:p>
          <a:p>
            <a:r>
              <a:rPr lang="en-GB" altLang="en-US" sz="2400" b="1"/>
              <a:t> AHP Federation</a:t>
            </a:r>
            <a:br>
              <a:rPr lang="en-GB" altLang="en-US" sz="2400" b="1"/>
            </a:br>
            <a:br>
              <a:rPr lang="en-GB" altLang="en-US" sz="2400" b="1"/>
            </a:br>
            <a:r>
              <a:rPr lang="en-GB" altLang="en-US" sz="2400" b="1" i="1">
                <a:solidFill>
                  <a:srgbClr val="FF0000"/>
                </a:solidFill>
              </a:rPr>
              <a:t>831 Responses</a:t>
            </a:r>
            <a:endParaRPr lang="en-GB" altLang="en-US" i="1">
              <a:solidFill>
                <a:srgbClr val="FF0000"/>
              </a:solidFill>
            </a:endParaRPr>
          </a:p>
        </p:txBody>
      </p:sp>
      <p:pic>
        <p:nvPicPr>
          <p:cNvPr id="11268" name="Content Placeholder 6">
            <a:extLst>
              <a:ext uri="{FF2B5EF4-FFF2-40B4-BE49-F238E27FC236}">
                <a16:creationId xmlns:a16="http://schemas.microsoft.com/office/drawing/2014/main" id="{0365A64E-E57F-A4C8-A4E2-921D97AF5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1628775"/>
            <a:ext cx="2682875" cy="3811588"/>
          </a:xfrm>
        </p:spPr>
      </p:pic>
      <p:pic>
        <p:nvPicPr>
          <p:cNvPr id="11269" name="Picture 1">
            <a:extLst>
              <a:ext uri="{FF2B5EF4-FFF2-40B4-BE49-F238E27FC236}">
                <a16:creationId xmlns:a16="http://schemas.microsoft.com/office/drawing/2014/main" id="{1468C474-678A-BA8D-4CFD-BBBCF36A8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976938"/>
            <a:ext cx="20478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>
            <a:extLst>
              <a:ext uri="{FF2B5EF4-FFF2-40B4-BE49-F238E27FC236}">
                <a16:creationId xmlns:a16="http://schemas.microsoft.com/office/drawing/2014/main" id="{908270FF-B5CD-270C-AC4C-C1E094B54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5746750"/>
            <a:ext cx="10541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DC024E5-6A73-DD94-1C62-CA5BE260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60413"/>
          </a:xfrm>
        </p:spPr>
        <p:txBody>
          <a:bodyPr/>
          <a:lstStyle/>
          <a:p>
            <a:pPr eaLnBrk="1" hangingPunct="1"/>
            <a:r>
              <a:rPr lang="en-GB" altLang="en-US" sz="2400"/>
              <a:t>Q1. Which Trust/organisation do you work for? </a:t>
            </a:r>
          </a:p>
        </p:txBody>
      </p:sp>
      <p:pic>
        <p:nvPicPr>
          <p:cNvPr id="13315" name="Content Placeholder 5">
            <a:extLst>
              <a:ext uri="{FF2B5EF4-FFF2-40B4-BE49-F238E27FC236}">
                <a16:creationId xmlns:a16="http://schemas.microsoft.com/office/drawing/2014/main" id="{66CA70FD-DEDE-D2C1-EDEA-E4006440D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" y="1412875"/>
            <a:ext cx="8467725" cy="3311525"/>
          </a:xfrm>
        </p:spPr>
      </p:pic>
      <p:pic>
        <p:nvPicPr>
          <p:cNvPr id="13316" name="Picture 2">
            <a:extLst>
              <a:ext uri="{FF2B5EF4-FFF2-40B4-BE49-F238E27FC236}">
                <a16:creationId xmlns:a16="http://schemas.microsoft.com/office/drawing/2014/main" id="{13165EC8-2A2E-099B-401A-72082954A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1D7D4416-35F0-B8F1-A34C-6492EA00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CAFC5AC-5005-6894-AFB1-9C1390BA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pPr algn="ctr" eaLnBrk="1" hangingPunct="1"/>
            <a:r>
              <a:rPr lang="en-GB" altLang="en-US" sz="2800"/>
              <a:t>Percentage Response Rate per Trust area</a:t>
            </a:r>
          </a:p>
        </p:txBody>
      </p:sp>
      <p:sp>
        <p:nvSpPr>
          <p:cNvPr id="15363" name="Content Placeholder 4">
            <a:extLst>
              <a:ext uri="{FF2B5EF4-FFF2-40B4-BE49-F238E27FC236}">
                <a16:creationId xmlns:a16="http://schemas.microsoft.com/office/drawing/2014/main" id="{35862907-F7AD-4223-75D9-ED7A8D156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2238" y="4878388"/>
            <a:ext cx="6407150" cy="91757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GB" altLang="en-US" sz="2000"/>
              <a:t>NIAS and PHA excluded from above as numbers small.</a:t>
            </a:r>
          </a:p>
          <a:p>
            <a:pPr eaLnBrk="1" hangingPunct="1">
              <a:buClr>
                <a:schemeClr val="tx1"/>
              </a:buClr>
            </a:pPr>
            <a:r>
              <a:rPr lang="en-GB" altLang="en-US" sz="2000"/>
              <a:t>Overall response rate from the 5 trusts is 14%.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467C73-F8A7-9583-95D9-0D3ED1D7BA70}"/>
              </a:ext>
            </a:extLst>
          </p:cNvPr>
          <p:cNvGraphicFramePr>
            <a:graphicFrameLocks noGrp="1"/>
          </p:cNvGraphicFramePr>
          <p:nvPr/>
        </p:nvGraphicFramePr>
        <p:xfrm>
          <a:off x="1236663" y="1412875"/>
          <a:ext cx="6719887" cy="316864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9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108">
                <a:tc>
                  <a:txBody>
                    <a:bodyPr/>
                    <a:lstStyle/>
                    <a:p>
                      <a:r>
                        <a:rPr lang="en-GB" sz="2400" b="0" dirty="0"/>
                        <a:t>Trust</a:t>
                      </a:r>
                      <a:r>
                        <a:rPr lang="en-GB" sz="2400" b="0" baseline="0" dirty="0"/>
                        <a:t> Area</a:t>
                      </a:r>
                      <a:endParaRPr lang="en-GB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Percentage</a:t>
                      </a:r>
                      <a:r>
                        <a:rPr lang="en-GB" sz="2400" b="0" baseline="0" dirty="0"/>
                        <a:t> Response Rate</a:t>
                      </a:r>
                      <a:endParaRPr lang="en-GB" sz="2400" b="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08">
                <a:tc>
                  <a:txBody>
                    <a:bodyPr/>
                    <a:lstStyle/>
                    <a:p>
                      <a:r>
                        <a:rPr lang="en-GB" sz="2400" b="0" dirty="0"/>
                        <a:t>Western</a:t>
                      </a:r>
                      <a:r>
                        <a:rPr lang="en-GB" sz="2400" b="0" baseline="0" dirty="0"/>
                        <a:t> Trust</a:t>
                      </a:r>
                      <a:endParaRPr lang="en-GB" sz="2400" b="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/>
                        <a:t>25%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108">
                <a:tc>
                  <a:txBody>
                    <a:bodyPr/>
                    <a:lstStyle/>
                    <a:p>
                      <a:r>
                        <a:rPr lang="en-GB" sz="2400" b="0" dirty="0"/>
                        <a:t>Southern</a:t>
                      </a:r>
                      <a:r>
                        <a:rPr lang="en-GB" sz="2400" b="0" baseline="0" dirty="0"/>
                        <a:t> Trust</a:t>
                      </a:r>
                      <a:endParaRPr lang="en-GB" sz="2400" b="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/>
                        <a:t>17%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108">
                <a:tc>
                  <a:txBody>
                    <a:bodyPr/>
                    <a:lstStyle/>
                    <a:p>
                      <a:r>
                        <a:rPr lang="en-GB" sz="2400" b="0" dirty="0"/>
                        <a:t>Belfast</a:t>
                      </a:r>
                      <a:r>
                        <a:rPr lang="en-GB" sz="2400" b="0" baseline="0" dirty="0"/>
                        <a:t> Trust </a:t>
                      </a:r>
                      <a:endParaRPr lang="en-GB" sz="2400" b="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/>
                        <a:t>12%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108">
                <a:tc>
                  <a:txBody>
                    <a:bodyPr/>
                    <a:lstStyle/>
                    <a:p>
                      <a:r>
                        <a:rPr lang="en-GB" sz="2400" b="0" dirty="0"/>
                        <a:t>SE Trust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/>
                        <a:t>9%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108">
                <a:tc>
                  <a:txBody>
                    <a:bodyPr/>
                    <a:lstStyle/>
                    <a:p>
                      <a:r>
                        <a:rPr lang="en-GB" sz="2400" b="0" dirty="0"/>
                        <a:t>Northern Trust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/>
                        <a:t>7%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380" name="Picture 4">
            <a:extLst>
              <a:ext uri="{FF2B5EF4-FFF2-40B4-BE49-F238E27FC236}">
                <a16:creationId xmlns:a16="http://schemas.microsoft.com/office/drawing/2014/main" id="{A77051FD-735B-8C99-D409-FBB0555E9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5">
            <a:extLst>
              <a:ext uri="{FF2B5EF4-FFF2-40B4-BE49-F238E27FC236}">
                <a16:creationId xmlns:a16="http://schemas.microsoft.com/office/drawing/2014/main" id="{D4D084C9-45CC-860E-D6B9-0A6A35492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F7C6517-3DA1-5B94-E248-5D1DF0B9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8025"/>
          </a:xfrm>
        </p:spPr>
        <p:txBody>
          <a:bodyPr/>
          <a:lstStyle/>
          <a:p>
            <a:pPr eaLnBrk="1" hangingPunct="1"/>
            <a:r>
              <a:rPr lang="en-GB" altLang="en-US" sz="2400"/>
              <a:t>Q2. What is your profession? </a:t>
            </a:r>
          </a:p>
        </p:txBody>
      </p:sp>
      <p:pic>
        <p:nvPicPr>
          <p:cNvPr id="17411" name="Content Placeholder 3">
            <a:extLst>
              <a:ext uri="{FF2B5EF4-FFF2-40B4-BE49-F238E27FC236}">
                <a16:creationId xmlns:a16="http://schemas.microsoft.com/office/drawing/2014/main" id="{91D0BEA8-30CC-4D12-CD8A-3517A8285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054100"/>
            <a:ext cx="6967537" cy="4684713"/>
          </a:xfrm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6D758316-10A3-D0B3-1AEC-5C468DF0C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B42938CF-EAA4-20E3-1D85-2788D4E13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35B63A55-C98F-6DD8-B497-A31667E74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/>
          <a:stretch>
            <a:fillRect/>
          </a:stretch>
        </p:blipFill>
        <p:spPr bwMode="auto">
          <a:xfrm>
            <a:off x="3644900" y="1050925"/>
            <a:ext cx="5032375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14806F1-55FF-CBD6-CBBD-934B17AF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pPr eaLnBrk="1" hangingPunct="1"/>
            <a:r>
              <a:rPr lang="en-GB" altLang="en-US" sz="2400"/>
              <a:t>Q3. What band are you?</a:t>
            </a:r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536D650C-28C2-FCD8-0FD4-A26B5FC03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8285162" cy="3965575"/>
          </a:xfrm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5F31A8DD-ADBE-43B0-7836-BE0545E4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2825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95D72C5D-ECC7-080A-117C-EA152C3D3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03888"/>
            <a:ext cx="10525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6815</TotalTime>
  <Words>1950</Words>
  <Application>Microsoft Office PowerPoint</Application>
  <PresentationFormat>On-screen Show (4:3)</PresentationFormat>
  <Paragraphs>227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Arial</vt:lpstr>
      <vt:lpstr>Calibri Light</vt:lpstr>
      <vt:lpstr>Times New Roman</vt:lpstr>
      <vt:lpstr>Symbol</vt:lpstr>
      <vt:lpstr>Office Theme</vt:lpstr>
      <vt:lpstr>AHPs Take 5?</vt:lpstr>
      <vt:lpstr>AHP Population Health Workshop Ballymena 19.04.23 Public Health Agency</vt:lpstr>
      <vt:lpstr>Aim: To determine the baseline knowledge of the Take 5 steps to wellbeing campaign within Allied Health Professionals (AHP) in Northern Ireland to inform next steps.</vt:lpstr>
      <vt:lpstr>Steps</vt:lpstr>
      <vt:lpstr>Electronic survey open  Monday 4th – Monday 18th  December 2023</vt:lpstr>
      <vt:lpstr>Q1. Which Trust/organisation do you work for? </vt:lpstr>
      <vt:lpstr>Percentage Response Rate per Trust area</vt:lpstr>
      <vt:lpstr>Q2. What is your profession? </vt:lpstr>
      <vt:lpstr>Q3. What band are you?</vt:lpstr>
      <vt:lpstr>Q4. What age range are you?</vt:lpstr>
      <vt:lpstr>Q5. Are you aware of the Take 5 Steps to Wellbeing campaign?</vt:lpstr>
      <vt:lpstr>Q6. If you have heard of the Take 5 Steps to Wellbeing campaign, where did you hear about it? </vt:lpstr>
      <vt:lpstr>Q7. Do you use the Take 5 Steps with service users?</vt:lpstr>
      <vt:lpstr>Q8. The Population Health Group would like to explore how to support AHPs with the implementation of the Take 5 message.  Have you any activities up and running or planned?</vt:lpstr>
      <vt:lpstr>Q9. What are the barriers to using the Take 5 steps to wellbeing message? </vt:lpstr>
      <vt:lpstr>Q9. What are the barriers to using the Take 5 steps to wellbeing message?</vt:lpstr>
      <vt:lpstr>Q10. How do you feel you could be supported? </vt:lpstr>
      <vt:lpstr>Q10. How do you feel you could be supported?</vt:lpstr>
      <vt:lpstr>Q11. Would you consider being an AHP Ambassador? </vt:lpstr>
      <vt:lpstr>Progress to date</vt:lpstr>
      <vt:lpstr>Next Steps</vt:lpstr>
    </vt:vector>
  </TitlesOfParts>
  <Company>Altnagelvin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Dunne</dc:creator>
  <cp:lastModifiedBy>McNeice, Julia</cp:lastModifiedBy>
  <cp:revision>168</cp:revision>
  <dcterms:created xsi:type="dcterms:W3CDTF">2007-06-19T12:57:47Z</dcterms:created>
  <dcterms:modified xsi:type="dcterms:W3CDTF">2024-10-03T12:32:32Z</dcterms:modified>
</cp:coreProperties>
</file>